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462"/>
  </p:notesMasterIdLst>
  <p:handoutMasterIdLst>
    <p:handoutMasterId r:id="rId463"/>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401" r:id="rId44"/>
    <p:sldId id="494" r:id="rId45"/>
    <p:sldId id="495" r:id="rId46"/>
    <p:sldId id="405" r:id="rId47"/>
    <p:sldId id="493" r:id="rId48"/>
    <p:sldId id="497" r:id="rId49"/>
    <p:sldId id="498" r:id="rId50"/>
    <p:sldId id="499" r:id="rId51"/>
    <p:sldId id="500" r:id="rId52"/>
    <p:sldId id="501" r:id="rId53"/>
    <p:sldId id="502" r:id="rId54"/>
    <p:sldId id="503" r:id="rId55"/>
    <p:sldId id="504" r:id="rId56"/>
    <p:sldId id="505" r:id="rId57"/>
    <p:sldId id="506" r:id="rId58"/>
    <p:sldId id="507" r:id="rId59"/>
    <p:sldId id="508" r:id="rId60"/>
    <p:sldId id="509" r:id="rId61"/>
    <p:sldId id="510" r:id="rId62"/>
    <p:sldId id="511" r:id="rId63"/>
    <p:sldId id="512" r:id="rId64"/>
    <p:sldId id="513" r:id="rId65"/>
    <p:sldId id="514" r:id="rId66"/>
    <p:sldId id="515" r:id="rId67"/>
    <p:sldId id="516" r:id="rId68"/>
    <p:sldId id="517" r:id="rId69"/>
    <p:sldId id="518" r:id="rId70"/>
    <p:sldId id="519" r:id="rId71"/>
    <p:sldId id="520" r:id="rId72"/>
    <p:sldId id="521" r:id="rId73"/>
    <p:sldId id="522" r:id="rId74"/>
    <p:sldId id="523" r:id="rId75"/>
    <p:sldId id="524" r:id="rId76"/>
    <p:sldId id="525" r:id="rId77"/>
    <p:sldId id="526" r:id="rId78"/>
    <p:sldId id="527" r:id="rId79"/>
    <p:sldId id="528" r:id="rId80"/>
    <p:sldId id="529" r:id="rId81"/>
    <p:sldId id="530" r:id="rId82"/>
    <p:sldId id="531" r:id="rId83"/>
    <p:sldId id="532" r:id="rId84"/>
    <p:sldId id="533" r:id="rId85"/>
    <p:sldId id="534" r:id="rId86"/>
    <p:sldId id="535" r:id="rId87"/>
    <p:sldId id="536" r:id="rId88"/>
    <p:sldId id="496" r:id="rId89"/>
    <p:sldId id="537" r:id="rId90"/>
    <p:sldId id="538" r:id="rId91"/>
    <p:sldId id="539" r:id="rId92"/>
    <p:sldId id="540" r:id="rId93"/>
    <p:sldId id="541" r:id="rId94"/>
    <p:sldId id="542" r:id="rId95"/>
    <p:sldId id="543" r:id="rId96"/>
    <p:sldId id="544" r:id="rId97"/>
    <p:sldId id="545" r:id="rId98"/>
    <p:sldId id="546" r:id="rId99"/>
    <p:sldId id="547" r:id="rId100"/>
    <p:sldId id="548" r:id="rId101"/>
    <p:sldId id="549" r:id="rId102"/>
    <p:sldId id="550" r:id="rId103"/>
    <p:sldId id="551" r:id="rId104"/>
    <p:sldId id="552" r:id="rId105"/>
    <p:sldId id="553" r:id="rId106"/>
    <p:sldId id="554" r:id="rId107"/>
    <p:sldId id="555" r:id="rId108"/>
    <p:sldId id="556" r:id="rId109"/>
    <p:sldId id="557" r:id="rId110"/>
    <p:sldId id="558" r:id="rId111"/>
    <p:sldId id="559" r:id="rId112"/>
    <p:sldId id="560" r:id="rId113"/>
    <p:sldId id="561" r:id="rId114"/>
    <p:sldId id="562" r:id="rId115"/>
    <p:sldId id="563" r:id="rId116"/>
    <p:sldId id="564" r:id="rId117"/>
    <p:sldId id="565" r:id="rId118"/>
    <p:sldId id="566" r:id="rId119"/>
    <p:sldId id="567" r:id="rId120"/>
    <p:sldId id="568" r:id="rId121"/>
    <p:sldId id="569" r:id="rId122"/>
    <p:sldId id="570" r:id="rId123"/>
    <p:sldId id="571" r:id="rId124"/>
    <p:sldId id="572" r:id="rId125"/>
    <p:sldId id="573" r:id="rId126"/>
    <p:sldId id="574" r:id="rId127"/>
    <p:sldId id="575" r:id="rId128"/>
    <p:sldId id="576" r:id="rId129"/>
    <p:sldId id="577" r:id="rId130"/>
    <p:sldId id="578" r:id="rId131"/>
    <p:sldId id="579" r:id="rId132"/>
    <p:sldId id="580" r:id="rId133"/>
    <p:sldId id="581" r:id="rId134"/>
    <p:sldId id="582" r:id="rId135"/>
    <p:sldId id="583" r:id="rId136"/>
    <p:sldId id="584" r:id="rId137"/>
    <p:sldId id="585" r:id="rId138"/>
    <p:sldId id="586" r:id="rId139"/>
    <p:sldId id="587" r:id="rId140"/>
    <p:sldId id="588" r:id="rId141"/>
    <p:sldId id="589" r:id="rId142"/>
    <p:sldId id="590" r:id="rId143"/>
    <p:sldId id="591" r:id="rId144"/>
    <p:sldId id="592" r:id="rId145"/>
    <p:sldId id="593" r:id="rId146"/>
    <p:sldId id="594" r:id="rId147"/>
    <p:sldId id="595" r:id="rId148"/>
    <p:sldId id="596" r:id="rId149"/>
    <p:sldId id="597" r:id="rId150"/>
    <p:sldId id="598" r:id="rId151"/>
    <p:sldId id="599" r:id="rId152"/>
    <p:sldId id="600" r:id="rId153"/>
    <p:sldId id="601" r:id="rId154"/>
    <p:sldId id="602" r:id="rId155"/>
    <p:sldId id="603" r:id="rId156"/>
    <p:sldId id="604" r:id="rId157"/>
    <p:sldId id="605" r:id="rId158"/>
    <p:sldId id="606" r:id="rId159"/>
    <p:sldId id="607" r:id="rId160"/>
    <p:sldId id="608" r:id="rId161"/>
    <p:sldId id="609" r:id="rId162"/>
    <p:sldId id="610" r:id="rId163"/>
    <p:sldId id="611" r:id="rId164"/>
    <p:sldId id="612" r:id="rId165"/>
    <p:sldId id="613" r:id="rId166"/>
    <p:sldId id="614" r:id="rId167"/>
    <p:sldId id="615" r:id="rId168"/>
    <p:sldId id="616" r:id="rId169"/>
    <p:sldId id="617" r:id="rId170"/>
    <p:sldId id="618" r:id="rId171"/>
    <p:sldId id="619" r:id="rId172"/>
    <p:sldId id="620" r:id="rId173"/>
    <p:sldId id="621" r:id="rId174"/>
    <p:sldId id="622" r:id="rId175"/>
    <p:sldId id="623" r:id="rId176"/>
    <p:sldId id="624" r:id="rId177"/>
    <p:sldId id="625" r:id="rId178"/>
    <p:sldId id="626" r:id="rId179"/>
    <p:sldId id="627" r:id="rId180"/>
    <p:sldId id="628" r:id="rId181"/>
    <p:sldId id="629" r:id="rId182"/>
    <p:sldId id="630" r:id="rId183"/>
    <p:sldId id="631" r:id="rId184"/>
    <p:sldId id="632" r:id="rId185"/>
    <p:sldId id="633" r:id="rId186"/>
    <p:sldId id="634" r:id="rId187"/>
    <p:sldId id="635" r:id="rId188"/>
    <p:sldId id="636" r:id="rId189"/>
    <p:sldId id="637" r:id="rId190"/>
    <p:sldId id="638" r:id="rId191"/>
    <p:sldId id="639" r:id="rId192"/>
    <p:sldId id="640" r:id="rId193"/>
    <p:sldId id="641" r:id="rId194"/>
    <p:sldId id="642" r:id="rId195"/>
    <p:sldId id="643" r:id="rId196"/>
    <p:sldId id="644" r:id="rId197"/>
    <p:sldId id="645" r:id="rId198"/>
    <p:sldId id="646" r:id="rId199"/>
    <p:sldId id="647" r:id="rId200"/>
    <p:sldId id="648" r:id="rId201"/>
    <p:sldId id="649" r:id="rId202"/>
    <p:sldId id="650" r:id="rId203"/>
    <p:sldId id="651" r:id="rId204"/>
    <p:sldId id="652" r:id="rId205"/>
    <p:sldId id="653" r:id="rId206"/>
    <p:sldId id="654" r:id="rId207"/>
    <p:sldId id="655" r:id="rId208"/>
    <p:sldId id="656" r:id="rId209"/>
    <p:sldId id="657" r:id="rId210"/>
    <p:sldId id="658" r:id="rId211"/>
    <p:sldId id="659" r:id="rId212"/>
    <p:sldId id="660" r:id="rId213"/>
    <p:sldId id="661" r:id="rId214"/>
    <p:sldId id="662" r:id="rId215"/>
    <p:sldId id="663" r:id="rId216"/>
    <p:sldId id="664" r:id="rId217"/>
    <p:sldId id="665" r:id="rId218"/>
    <p:sldId id="666" r:id="rId219"/>
    <p:sldId id="667" r:id="rId220"/>
    <p:sldId id="668" r:id="rId221"/>
    <p:sldId id="669" r:id="rId222"/>
    <p:sldId id="670" r:id="rId223"/>
    <p:sldId id="671" r:id="rId224"/>
    <p:sldId id="672" r:id="rId225"/>
    <p:sldId id="673" r:id="rId226"/>
    <p:sldId id="674" r:id="rId227"/>
    <p:sldId id="675" r:id="rId228"/>
    <p:sldId id="676" r:id="rId229"/>
    <p:sldId id="677" r:id="rId230"/>
    <p:sldId id="678" r:id="rId231"/>
    <p:sldId id="679" r:id="rId232"/>
    <p:sldId id="680" r:id="rId233"/>
    <p:sldId id="681" r:id="rId234"/>
    <p:sldId id="682" r:id="rId235"/>
    <p:sldId id="683" r:id="rId236"/>
    <p:sldId id="684" r:id="rId237"/>
    <p:sldId id="685" r:id="rId238"/>
    <p:sldId id="686" r:id="rId239"/>
    <p:sldId id="687" r:id="rId240"/>
    <p:sldId id="688" r:id="rId241"/>
    <p:sldId id="689" r:id="rId242"/>
    <p:sldId id="690" r:id="rId243"/>
    <p:sldId id="298" r:id="rId244"/>
    <p:sldId id="691" r:id="rId245"/>
    <p:sldId id="692" r:id="rId246"/>
    <p:sldId id="693" r:id="rId247"/>
    <p:sldId id="694" r:id="rId248"/>
    <p:sldId id="695" r:id="rId249"/>
    <p:sldId id="696" r:id="rId250"/>
    <p:sldId id="697" r:id="rId251"/>
    <p:sldId id="698" r:id="rId252"/>
    <p:sldId id="699" r:id="rId253"/>
    <p:sldId id="700" r:id="rId254"/>
    <p:sldId id="701" r:id="rId255"/>
    <p:sldId id="702" r:id="rId256"/>
    <p:sldId id="703" r:id="rId257"/>
    <p:sldId id="704" r:id="rId258"/>
    <p:sldId id="705" r:id="rId259"/>
    <p:sldId id="706" r:id="rId260"/>
    <p:sldId id="707" r:id="rId261"/>
    <p:sldId id="708" r:id="rId262"/>
    <p:sldId id="709" r:id="rId263"/>
    <p:sldId id="710" r:id="rId264"/>
    <p:sldId id="711" r:id="rId265"/>
    <p:sldId id="712" r:id="rId266"/>
    <p:sldId id="713" r:id="rId267"/>
    <p:sldId id="714" r:id="rId268"/>
    <p:sldId id="715" r:id="rId269"/>
    <p:sldId id="716" r:id="rId270"/>
    <p:sldId id="717" r:id="rId271"/>
    <p:sldId id="718" r:id="rId272"/>
    <p:sldId id="719" r:id="rId273"/>
    <p:sldId id="720" r:id="rId274"/>
    <p:sldId id="721" r:id="rId275"/>
    <p:sldId id="722" r:id="rId276"/>
    <p:sldId id="723" r:id="rId277"/>
    <p:sldId id="724" r:id="rId278"/>
    <p:sldId id="725" r:id="rId279"/>
    <p:sldId id="726" r:id="rId280"/>
    <p:sldId id="727" r:id="rId281"/>
    <p:sldId id="728" r:id="rId282"/>
    <p:sldId id="729" r:id="rId283"/>
    <p:sldId id="730" r:id="rId284"/>
    <p:sldId id="731" r:id="rId285"/>
    <p:sldId id="732" r:id="rId286"/>
    <p:sldId id="733" r:id="rId287"/>
    <p:sldId id="734" r:id="rId288"/>
    <p:sldId id="735" r:id="rId289"/>
    <p:sldId id="736" r:id="rId290"/>
    <p:sldId id="737" r:id="rId291"/>
    <p:sldId id="738" r:id="rId292"/>
    <p:sldId id="299" r:id="rId293"/>
    <p:sldId id="300" r:id="rId294"/>
    <p:sldId id="301" r:id="rId295"/>
    <p:sldId id="302" r:id="rId296"/>
    <p:sldId id="739" r:id="rId297"/>
    <p:sldId id="740" r:id="rId298"/>
    <p:sldId id="741" r:id="rId299"/>
    <p:sldId id="742" r:id="rId300"/>
    <p:sldId id="743" r:id="rId301"/>
    <p:sldId id="744" r:id="rId302"/>
    <p:sldId id="745" r:id="rId303"/>
    <p:sldId id="746" r:id="rId304"/>
    <p:sldId id="747" r:id="rId305"/>
    <p:sldId id="748" r:id="rId306"/>
    <p:sldId id="749" r:id="rId307"/>
    <p:sldId id="750" r:id="rId308"/>
    <p:sldId id="751" r:id="rId309"/>
    <p:sldId id="752" r:id="rId310"/>
    <p:sldId id="753" r:id="rId311"/>
    <p:sldId id="754" r:id="rId312"/>
    <p:sldId id="755" r:id="rId313"/>
    <p:sldId id="756" r:id="rId314"/>
    <p:sldId id="757" r:id="rId315"/>
    <p:sldId id="758" r:id="rId316"/>
    <p:sldId id="759" r:id="rId317"/>
    <p:sldId id="760" r:id="rId318"/>
    <p:sldId id="761" r:id="rId319"/>
    <p:sldId id="762" r:id="rId320"/>
    <p:sldId id="763" r:id="rId321"/>
    <p:sldId id="764" r:id="rId322"/>
    <p:sldId id="765" r:id="rId323"/>
    <p:sldId id="766" r:id="rId324"/>
    <p:sldId id="767" r:id="rId325"/>
    <p:sldId id="768" r:id="rId326"/>
    <p:sldId id="769" r:id="rId327"/>
    <p:sldId id="770" r:id="rId328"/>
    <p:sldId id="771" r:id="rId329"/>
    <p:sldId id="772" r:id="rId330"/>
    <p:sldId id="773" r:id="rId331"/>
    <p:sldId id="774" r:id="rId332"/>
    <p:sldId id="775" r:id="rId333"/>
    <p:sldId id="776" r:id="rId334"/>
    <p:sldId id="777" r:id="rId335"/>
    <p:sldId id="778" r:id="rId336"/>
    <p:sldId id="779" r:id="rId337"/>
    <p:sldId id="780" r:id="rId338"/>
    <p:sldId id="781" r:id="rId339"/>
    <p:sldId id="782" r:id="rId340"/>
    <p:sldId id="783" r:id="rId341"/>
    <p:sldId id="784" r:id="rId342"/>
    <p:sldId id="785" r:id="rId343"/>
    <p:sldId id="786" r:id="rId344"/>
    <p:sldId id="787" r:id="rId345"/>
    <p:sldId id="788" r:id="rId346"/>
    <p:sldId id="789" r:id="rId347"/>
    <p:sldId id="790" r:id="rId348"/>
    <p:sldId id="791" r:id="rId349"/>
    <p:sldId id="792" r:id="rId350"/>
    <p:sldId id="793" r:id="rId351"/>
    <p:sldId id="794" r:id="rId352"/>
    <p:sldId id="795" r:id="rId353"/>
    <p:sldId id="796" r:id="rId354"/>
    <p:sldId id="797" r:id="rId355"/>
    <p:sldId id="798" r:id="rId356"/>
    <p:sldId id="799" r:id="rId357"/>
    <p:sldId id="800" r:id="rId358"/>
    <p:sldId id="801" r:id="rId359"/>
    <p:sldId id="802" r:id="rId360"/>
    <p:sldId id="803" r:id="rId361"/>
    <p:sldId id="804" r:id="rId362"/>
    <p:sldId id="805" r:id="rId363"/>
    <p:sldId id="806" r:id="rId364"/>
    <p:sldId id="807" r:id="rId365"/>
    <p:sldId id="808" r:id="rId366"/>
    <p:sldId id="809" r:id="rId367"/>
    <p:sldId id="810" r:id="rId368"/>
    <p:sldId id="811" r:id="rId369"/>
    <p:sldId id="812" r:id="rId370"/>
    <p:sldId id="813" r:id="rId371"/>
    <p:sldId id="814" r:id="rId372"/>
    <p:sldId id="815" r:id="rId373"/>
    <p:sldId id="816" r:id="rId374"/>
    <p:sldId id="817" r:id="rId375"/>
    <p:sldId id="818" r:id="rId376"/>
    <p:sldId id="819" r:id="rId377"/>
    <p:sldId id="820" r:id="rId378"/>
    <p:sldId id="821" r:id="rId379"/>
    <p:sldId id="822" r:id="rId380"/>
    <p:sldId id="823" r:id="rId381"/>
    <p:sldId id="824" r:id="rId382"/>
    <p:sldId id="825" r:id="rId383"/>
    <p:sldId id="826" r:id="rId384"/>
    <p:sldId id="827" r:id="rId385"/>
    <p:sldId id="828" r:id="rId386"/>
    <p:sldId id="829" r:id="rId387"/>
    <p:sldId id="303" r:id="rId388"/>
    <p:sldId id="304" r:id="rId389"/>
    <p:sldId id="305" r:id="rId390"/>
    <p:sldId id="306" r:id="rId391"/>
    <p:sldId id="307" r:id="rId392"/>
    <p:sldId id="830" r:id="rId393"/>
    <p:sldId id="831" r:id="rId394"/>
    <p:sldId id="832" r:id="rId395"/>
    <p:sldId id="833" r:id="rId396"/>
    <p:sldId id="834" r:id="rId397"/>
    <p:sldId id="835" r:id="rId398"/>
    <p:sldId id="836" r:id="rId399"/>
    <p:sldId id="837" r:id="rId400"/>
    <p:sldId id="838" r:id="rId401"/>
    <p:sldId id="839" r:id="rId402"/>
    <p:sldId id="840" r:id="rId403"/>
    <p:sldId id="841" r:id="rId404"/>
    <p:sldId id="842" r:id="rId405"/>
    <p:sldId id="843" r:id="rId406"/>
    <p:sldId id="844" r:id="rId407"/>
    <p:sldId id="845" r:id="rId408"/>
    <p:sldId id="846" r:id="rId409"/>
    <p:sldId id="847" r:id="rId410"/>
    <p:sldId id="848" r:id="rId411"/>
    <p:sldId id="849" r:id="rId412"/>
    <p:sldId id="402" r:id="rId413"/>
    <p:sldId id="850" r:id="rId414"/>
    <p:sldId id="851" r:id="rId415"/>
    <p:sldId id="467" r:id="rId416"/>
    <p:sldId id="852" r:id="rId417"/>
    <p:sldId id="469" r:id="rId418"/>
    <p:sldId id="853" r:id="rId419"/>
    <p:sldId id="854" r:id="rId420"/>
    <p:sldId id="855" r:id="rId421"/>
    <p:sldId id="856" r:id="rId422"/>
    <p:sldId id="857" r:id="rId423"/>
    <p:sldId id="858" r:id="rId424"/>
    <p:sldId id="859" r:id="rId425"/>
    <p:sldId id="860" r:id="rId426"/>
    <p:sldId id="861" r:id="rId427"/>
    <p:sldId id="862" r:id="rId428"/>
    <p:sldId id="863" r:id="rId429"/>
    <p:sldId id="864" r:id="rId430"/>
    <p:sldId id="865" r:id="rId431"/>
    <p:sldId id="866" r:id="rId432"/>
    <p:sldId id="867" r:id="rId433"/>
    <p:sldId id="868" r:id="rId434"/>
    <p:sldId id="869" r:id="rId435"/>
    <p:sldId id="870" r:id="rId436"/>
    <p:sldId id="871" r:id="rId437"/>
    <p:sldId id="872" r:id="rId438"/>
    <p:sldId id="873" r:id="rId439"/>
    <p:sldId id="874" r:id="rId440"/>
    <p:sldId id="875" r:id="rId441"/>
    <p:sldId id="876" r:id="rId442"/>
    <p:sldId id="877" r:id="rId443"/>
    <p:sldId id="878" r:id="rId444"/>
    <p:sldId id="879" r:id="rId445"/>
    <p:sldId id="880" r:id="rId446"/>
    <p:sldId id="881" r:id="rId447"/>
    <p:sldId id="882" r:id="rId448"/>
    <p:sldId id="883" r:id="rId449"/>
    <p:sldId id="884" r:id="rId450"/>
    <p:sldId id="885" r:id="rId451"/>
    <p:sldId id="886" r:id="rId452"/>
    <p:sldId id="887" r:id="rId453"/>
    <p:sldId id="888" r:id="rId454"/>
    <p:sldId id="889" r:id="rId455"/>
    <p:sldId id="349" r:id="rId456"/>
    <p:sldId id="890" r:id="rId457"/>
    <p:sldId id="891" r:id="rId458"/>
    <p:sldId id="892" r:id="rId459"/>
    <p:sldId id="893" r:id="rId460"/>
    <p:sldId id="894" r:id="rId4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647217A-6B21-4E68-B21C-BC72013E9584}">
          <p14:sldIdLst>
            <p14:sldId id="256"/>
            <p14:sldId id="257"/>
            <p14:sldId id="258"/>
          </p14:sldIdLst>
        </p14:section>
        <p14:section name="Project Architecture" id="{A9B81E4E-B56D-4BB5-AE15-FB9C93329A3C}">
          <p14:sldIdLst>
            <p14:sldId id="259"/>
            <p14:sldId id="260"/>
            <p14:sldId id="261"/>
            <p14:sldId id="262"/>
            <p14:sldId id="263"/>
            <p14:sldId id="264"/>
            <p14:sldId id="265"/>
            <p14:sldId id="266"/>
            <p14:sldId id="267"/>
            <p14:sldId id="268"/>
            <p14:sldId id="269"/>
            <p14:sldId id="270"/>
            <p14:sldId id="271"/>
          </p14:sldIdLst>
        </p14:section>
        <p14:section name="Refactoring" id="{E2E59C8A-F7B6-430B-AEBC-3D0548D9BE15}">
          <p14:sldIdLst>
            <p14:sldId id="272"/>
            <p14:sldId id="273"/>
            <p14:sldId id="274"/>
            <p14:sldId id="275"/>
          </p14:sldIdLst>
        </p14:section>
        <p14:section name="Enumarations" id="{D81B86DA-F183-4169-8E4B-3853CB05D4CF}">
          <p14:sldIdLst>
            <p14:sldId id="276"/>
            <p14:sldId id="277"/>
            <p14:sldId id="278"/>
            <p14:sldId id="279"/>
            <p14:sldId id="280"/>
            <p14:sldId id="281"/>
            <p14:sldId id="282"/>
            <p14:sldId id="283"/>
          </p14:sldIdLst>
        </p14:section>
        <p14:section name="Static Keyword in Java" id="{42D7C08D-4FD6-4B4F-A806-304934711564}">
          <p14:sldIdLst>
            <p14:sldId id="284"/>
            <p14:sldId id="285"/>
            <p14:sldId id="286"/>
            <p14:sldId id="287"/>
            <p14:sldId id="288"/>
            <p14:sldId id="289"/>
            <p14:sldId id="290"/>
            <p14:sldId id="291"/>
            <p14:sldId id="292"/>
            <p14:sldId id="293"/>
          </p14:sldIdLst>
        </p14:section>
        <p14:section name="Packages" id="{84BF4DBB-BDA1-4967-B7FF-27FB10D2A9EE}">
          <p14:sldIdLst>
            <p14:sldId id="294"/>
            <p14:sldId id="295"/>
            <p14:sldId id="296"/>
          </p14:sldIdLst>
        </p14:section>
        <p14:section name="Conclusion" id="{57021688-8AF1-4A58-B16C-6015A11877DB}">
          <p14:sldIdLst>
            <p14:sldId id="297"/>
            <p14:sldId id="401"/>
            <p14:sldId id="494"/>
            <p14:sldId id="495"/>
            <p14:sldId id="405"/>
            <p14:sldId id="493"/>
          </p14:sldIdLst>
        </p14:section>
        <p14:section name="Intro" id="{1AAA267F-B5BF-42EE-8C2C-B0244F08BC5F}">
          <p14:sldIdLst>
            <p14:sldId id="497"/>
            <p14:sldId id="498"/>
            <p14:sldId id="499"/>
          </p14:sldIdLst>
        </p14:section>
        <p14:section name="Hiding Implementation" id="{C48EB34D-C2BE-43B4-B230-BF9A28AB3D17}">
          <p14:sldIdLst>
            <p14:sldId id="500"/>
            <p14:sldId id="501"/>
            <p14:sldId id="502"/>
            <p14:sldId id="503"/>
            <p14:sldId id="504"/>
            <p14:sldId id="505"/>
          </p14:sldIdLst>
        </p14:section>
        <p14:section name="Access Modifiers" id="{552FD5BD-9FD4-47E9-AFAF-99AF592B62AF}">
          <p14:sldIdLst>
            <p14:sldId id="506"/>
            <p14:sldId id="507"/>
            <p14:sldId id="508"/>
            <p14:sldId id="509"/>
            <p14:sldId id="510"/>
            <p14:sldId id="511"/>
            <p14:sldId id="512"/>
            <p14:sldId id="513"/>
            <p14:sldId id="514"/>
            <p14:sldId id="515"/>
          </p14:sldIdLst>
        </p14:section>
        <p14:section name="Validation" id="{912499FD-4464-47DC-AC6E-BE18E27442FB}">
          <p14:sldIdLst>
            <p14:sldId id="516"/>
            <p14:sldId id="517"/>
            <p14:sldId id="518"/>
            <p14:sldId id="519"/>
            <p14:sldId id="520"/>
          </p14:sldIdLst>
        </p14:section>
        <p14:section name="Mutable and Immutable Objects" id="{134E0ADD-6EA4-4D0A-A3EB-2E39C578B656}">
          <p14:sldIdLst>
            <p14:sldId id="521"/>
            <p14:sldId id="522"/>
            <p14:sldId id="523"/>
            <p14:sldId id="524"/>
            <p14:sldId id="525"/>
            <p14:sldId id="526"/>
            <p14:sldId id="527"/>
          </p14:sldIdLst>
        </p14:section>
        <p14:section name="Keyword Final" id="{EEE33CA9-8BD1-4DD4-8B5A-40884385FBFF}">
          <p14:sldIdLst>
            <p14:sldId id="528"/>
            <p14:sldId id="529"/>
            <p14:sldId id="530"/>
          </p14:sldIdLst>
        </p14:section>
        <p14:section name="Conclusion" id="{4EDFAC5F-3744-4B57-A9A1-F6C21178D101}">
          <p14:sldIdLst>
            <p14:sldId id="531"/>
            <p14:sldId id="532"/>
            <p14:sldId id="533"/>
            <p14:sldId id="534"/>
            <p14:sldId id="535"/>
            <p14:sldId id="536"/>
            <p14:sldId id="496"/>
          </p14:sldIdLst>
        </p14:section>
        <p14:section name="Intro" id="{BB7BA277-28D7-4136-A653-EA03A42BA7C3}">
          <p14:sldIdLst>
            <p14:sldId id="537"/>
            <p14:sldId id="538"/>
            <p14:sldId id="539"/>
          </p14:sldIdLst>
        </p14:section>
        <p14:section name="Inheritance" id="{4FA4D41C-6826-40BD-ACD2-F6534170BF4C}">
          <p14:sldIdLst>
            <p14:sldId id="540"/>
            <p14:sldId id="541"/>
            <p14:sldId id="542"/>
            <p14:sldId id="543"/>
            <p14:sldId id="544"/>
            <p14:sldId id="545"/>
            <p14:sldId id="546"/>
            <p14:sldId id="547"/>
            <p14:sldId id="548"/>
            <p14:sldId id="549"/>
            <p14:sldId id="550"/>
            <p14:sldId id="551"/>
            <p14:sldId id="552"/>
            <p14:sldId id="553"/>
            <p14:sldId id="554"/>
            <p14:sldId id="555"/>
            <p14:sldId id="556"/>
          </p14:sldIdLst>
        </p14:section>
        <p14:section name="Reusing Classes" id="{E85842A6-6807-4556-A51F-BD615C842379}">
          <p14:sldIdLst>
            <p14:sldId id="557"/>
            <p14:sldId id="558"/>
            <p14:sldId id="559"/>
            <p14:sldId id="560"/>
            <p14:sldId id="561"/>
            <p14:sldId id="562"/>
            <p14:sldId id="563"/>
            <p14:sldId id="564"/>
            <p14:sldId id="565"/>
            <p14:sldId id="566"/>
            <p14:sldId id="567"/>
          </p14:sldIdLst>
        </p14:section>
        <p14:section name="Types of Class Reuse" id="{BE8AFE25-8C71-470C-8961-E13D9CD87CAF}">
          <p14:sldIdLst>
            <p14:sldId id="568"/>
            <p14:sldId id="569"/>
            <p14:sldId id="570"/>
            <p14:sldId id="571"/>
            <p14:sldId id="572"/>
            <p14:sldId id="573"/>
            <p14:sldId id="574"/>
          </p14:sldIdLst>
        </p14:section>
        <p14:section name="Conclusion" id="{173D575B-DE98-4DE7-BEA6-5D85A4EB58D8}">
          <p14:sldIdLst>
            <p14:sldId id="575"/>
            <p14:sldId id="576"/>
            <p14:sldId id="577"/>
            <p14:sldId id="578"/>
            <p14:sldId id="579"/>
            <p14:sldId id="580"/>
          </p14:sldIdLst>
        </p14:section>
        <p14:section name="Intro" id="{737445A6-FCB0-4230-B2E8-B8D6BB031EAA}">
          <p14:sldIdLst>
            <p14:sldId id="581"/>
            <p14:sldId id="582"/>
            <p14:sldId id="583"/>
          </p14:sldIdLst>
        </p14:section>
        <p14:section name="Abstraction" id="{503EF277-1D4B-43BE-966A-F36ABE5A69D6}">
          <p14:sldIdLst>
            <p14:sldId id="584"/>
            <p14:sldId id="585"/>
            <p14:sldId id="586"/>
            <p14:sldId id="587"/>
            <p14:sldId id="588"/>
          </p14:sldIdLst>
        </p14:section>
        <p14:section name="Interfaces" id="{DA4078BE-1A08-4905-9328-5EE65B98B3B7}">
          <p14:sldIdLst>
            <p14:sldId id="589"/>
            <p14:sldId id="590"/>
            <p14:sldId id="591"/>
            <p14:sldId id="592"/>
            <p14:sldId id="593"/>
            <p14:sldId id="594"/>
            <p14:sldId id="595"/>
            <p14:sldId id="596"/>
            <p14:sldId id="597"/>
            <p14:sldId id="598"/>
            <p14:sldId id="599"/>
            <p14:sldId id="600"/>
            <p14:sldId id="601"/>
            <p14:sldId id="602"/>
            <p14:sldId id="603"/>
            <p14:sldId id="604"/>
            <p14:sldId id="605"/>
            <p14:sldId id="606"/>
          </p14:sldIdLst>
        </p14:section>
        <p14:section name="Abstract Classes" id="{CCCE73F2-88C9-463F-992C-F1638419D998}">
          <p14:sldIdLst>
            <p14:sldId id="607"/>
            <p14:sldId id="608"/>
            <p14:sldId id="609"/>
          </p14:sldIdLst>
        </p14:section>
        <p14:section name="Interfaces vs Abstract Classes" id="{845FB528-34A4-44F5-B356-37673A7945F1}">
          <p14:sldIdLst>
            <p14:sldId id="610"/>
            <p14:sldId id="611"/>
            <p14:sldId id="612"/>
            <p14:sldId id="613"/>
            <p14:sldId id="614"/>
          </p14:sldIdLst>
        </p14:section>
        <p14:section name="Conclusion" id="{A78872A8-BED4-46AC-A682-B1857B4868D2}">
          <p14:sldIdLst>
            <p14:sldId id="615"/>
            <p14:sldId id="616"/>
            <p14:sldId id="617"/>
            <p14:sldId id="618"/>
            <p14:sldId id="619"/>
            <p14:sldId id="620"/>
          </p14:sldIdLst>
        </p14:section>
        <p14:section name="Intro" id="{98DC1711-45C9-4964-9582-70F0D7B31518}">
          <p14:sldIdLst>
            <p14:sldId id="621"/>
            <p14:sldId id="622"/>
            <p14:sldId id="623"/>
          </p14:sldIdLst>
        </p14:section>
        <p14:section name="Polymorphism" id="{2EADDFD8-021B-487B-B973-286E5A8CAC90}">
          <p14:sldIdLst>
            <p14:sldId id="624"/>
            <p14:sldId id="625"/>
            <p14:sldId id="626"/>
            <p14:sldId id="627"/>
            <p14:sldId id="628"/>
            <p14:sldId id="629"/>
            <p14:sldId id="630"/>
            <p14:sldId id="631"/>
            <p14:sldId id="632"/>
            <p14:sldId id="633"/>
            <p14:sldId id="634"/>
            <p14:sldId id="635"/>
            <p14:sldId id="636"/>
          </p14:sldIdLst>
        </p14:section>
        <p14:section name="Abstract Classes" id="{C0580128-5A86-4ECA-A59A-8F43B6077117}">
          <p14:sldIdLst>
            <p14:sldId id="637"/>
            <p14:sldId id="638"/>
            <p14:sldId id="639"/>
            <p14:sldId id="640"/>
            <p14:sldId id="641"/>
            <p14:sldId id="642"/>
          </p14:sldIdLst>
        </p14:section>
        <p14:section name="Conclusion" id="{75F00E72-430E-42D3-A0BE-45D4BDC6C866}">
          <p14:sldIdLst>
            <p14:sldId id="643"/>
            <p14:sldId id="644"/>
            <p14:sldId id="645"/>
            <p14:sldId id="646"/>
            <p14:sldId id="647"/>
            <p14:sldId id="648"/>
          </p14:sldIdLst>
        </p14:section>
        <p14:section name="Intro" id="{A5F759C5-B31C-4D73-8440-DC43096C0F1C}">
          <p14:sldIdLst>
            <p14:sldId id="649"/>
            <p14:sldId id="650"/>
            <p14:sldId id="651"/>
          </p14:sldIdLst>
        </p14:section>
        <p14:section name="SOLID Principles" id="{2EFE3240-39A9-4415-BC93-678B150B55EA}">
          <p14:sldIdLst>
            <p14:sldId id="652"/>
            <p14:sldId id="653"/>
            <p14:sldId id="654"/>
          </p14:sldIdLst>
        </p14:section>
        <p14:section name="Single Responsibility" id="{33D6A769-5B0B-47A2-85C4-8402CEBB888B}">
          <p14:sldIdLst>
            <p14:sldId id="655"/>
            <p14:sldId id="656"/>
            <p14:sldId id="657"/>
          </p14:sldIdLst>
        </p14:section>
        <p14:section name="Open / Closed" id="{2AEA9421-123B-4A21-8834-F986696DFF4E}">
          <p14:sldIdLst>
            <p14:sldId id="658"/>
            <p14:sldId id="659"/>
            <p14:sldId id="660"/>
            <p14:sldId id="661"/>
            <p14:sldId id="662"/>
            <p14:sldId id="663"/>
          </p14:sldIdLst>
        </p14:section>
        <p14:section name="Liskov Substitution" id="{08600082-A550-4F9C-836D-6CD77446D250}">
          <p14:sldIdLst>
            <p14:sldId id="664"/>
            <p14:sldId id="665"/>
            <p14:sldId id="666"/>
            <p14:sldId id="667"/>
            <p14:sldId id="668"/>
          </p14:sldIdLst>
        </p14:section>
        <p14:section name="Interface Segregation" id="{CAAA7392-B51B-4FFF-9273-292D989F6AC1}">
          <p14:sldIdLst>
            <p14:sldId id="669"/>
            <p14:sldId id="670"/>
            <p14:sldId id="671"/>
            <p14:sldId id="672"/>
            <p14:sldId id="673"/>
            <p14:sldId id="674"/>
          </p14:sldIdLst>
        </p14:section>
        <p14:section name="Dependency Inversion" id="{E4F83683-B4C6-4549-B49A-41A486E76BBA}">
          <p14:sldIdLst>
            <p14:sldId id="675"/>
            <p14:sldId id="676"/>
            <p14:sldId id="677"/>
            <p14:sldId id="678"/>
            <p14:sldId id="679"/>
            <p14:sldId id="680"/>
            <p14:sldId id="681"/>
            <p14:sldId id="682"/>
            <p14:sldId id="683"/>
            <p14:sldId id="684"/>
            <p14:sldId id="685"/>
            <p14:sldId id="686"/>
            <p14:sldId id="687"/>
            <p14:sldId id="688"/>
            <p14:sldId id="689"/>
            <p14:sldId id="690"/>
          </p14:sldIdLst>
        </p14:section>
        <p14:section name="Conclusion" id="{97437994-CDB4-44B5-ADFC-DEAB63B96AF0}">
          <p14:sldIdLst>
            <p14:sldId id="298"/>
            <p14:sldId id="691"/>
            <p14:sldId id="692"/>
            <p14:sldId id="693"/>
            <p14:sldId id="694"/>
            <p14:sldId id="695"/>
          </p14:sldIdLst>
        </p14:section>
        <p14:section name="Intro" id="{82EAE713-1773-41C4-81D0-20DC5802B9D8}">
          <p14:sldIdLst>
            <p14:sldId id="696"/>
            <p14:sldId id="697"/>
            <p14:sldId id="698"/>
          </p14:sldIdLst>
        </p14:section>
        <p14:section name="Reflection" id="{8820BAC7-EA2B-4498-97C8-557B2F31DF02}">
          <p14:sldIdLst>
            <p14:sldId id="699"/>
            <p14:sldId id="700"/>
            <p14:sldId id="701"/>
            <p14:sldId id="702"/>
            <p14:sldId id="703"/>
          </p14:sldIdLst>
        </p14:section>
        <p14:section name="Reflection API" id="{B7A2D07C-1AFA-4283-A6E2-7E96ABA458AC}">
          <p14:sldIdLst>
            <p14:sldId id="704"/>
            <p14:sldId id="705"/>
            <p14:sldId id="706"/>
            <p14:sldId id="707"/>
            <p14:sldId id="708"/>
            <p14:sldId id="709"/>
          </p14:sldIdLst>
        </p14:section>
        <p14:section name="Constructors, Fields and Methods" id="{99C2C8D5-D039-47C7-B478-0D009118D76D}">
          <p14:sldIdLst>
            <p14:sldId id="710"/>
            <p14:sldId id="711"/>
            <p14:sldId id="712"/>
            <p14:sldId id="713"/>
            <p14:sldId id="714"/>
            <p14:sldId id="715"/>
            <p14:sldId id="716"/>
            <p14:sldId id="717"/>
            <p14:sldId id="718"/>
          </p14:sldIdLst>
        </p14:section>
        <p14:section name="Access Modifiers" id="{1C8BBE7F-C373-4020-ADCC-9BF4D686A92D}">
          <p14:sldIdLst>
            <p14:sldId id="719"/>
            <p14:sldId id="720"/>
            <p14:sldId id="721"/>
            <p14:sldId id="722"/>
            <p14:sldId id="723"/>
          </p14:sldIdLst>
        </p14:section>
        <p14:section name="Annotations" id="{C056168A-0FE8-407E-865D-2C82BCE71AAB}">
          <p14:sldIdLst>
            <p14:sldId id="724"/>
            <p14:sldId id="725"/>
            <p14:sldId id="726"/>
            <p14:sldId id="727"/>
            <p14:sldId id="728"/>
            <p14:sldId id="729"/>
            <p14:sldId id="730"/>
            <p14:sldId id="731"/>
            <p14:sldId id="732"/>
            <p14:sldId id="733"/>
            <p14:sldId id="734"/>
            <p14:sldId id="735"/>
            <p14:sldId id="736"/>
            <p14:sldId id="737"/>
            <p14:sldId id="738"/>
            <p14:sldId id="299"/>
            <p14:sldId id="300"/>
            <p14:sldId id="301"/>
          </p14:sldIdLst>
        </p14:section>
        <p14:section name="Conclusion" id="{15EADA19-9E53-494F-AF6E-A7AA7D3FF020}">
          <p14:sldIdLst>
            <p14:sldId id="302"/>
            <p14:sldId id="739"/>
            <p14:sldId id="740"/>
            <p14:sldId id="741"/>
            <p14:sldId id="742"/>
            <p14:sldId id="743"/>
          </p14:sldIdLst>
        </p14:section>
        <p14:section name="Intro" id="{AFFDA986-00F3-47C5-860D-81A085663ECA}">
          <p14:sldIdLst>
            <p14:sldId id="744"/>
            <p14:sldId id="745"/>
            <p14:sldId id="746"/>
          </p14:sldIdLst>
        </p14:section>
        <p14:section name="What Are Exceptions?" id="{2DFEDB4D-78B2-46CC-A9A1-DB96D359D436}">
          <p14:sldIdLst>
            <p14:sldId id="747"/>
            <p14:sldId id="748"/>
            <p14:sldId id="749"/>
            <p14:sldId id="750"/>
            <p14:sldId id="751"/>
            <p14:sldId id="752"/>
          </p14:sldIdLst>
        </p14:section>
        <p14:section name="Handling Exceptions" id="{A5DF420C-8526-4AE5-950D-F0B80564C0D4}">
          <p14:sldIdLst>
            <p14:sldId id="753"/>
            <p14:sldId id="754"/>
            <p14:sldId id="755"/>
            <p14:sldId id="756"/>
            <p14:sldId id="757"/>
            <p14:sldId id="758"/>
            <p14:sldId id="759"/>
            <p14:sldId id="760"/>
            <p14:sldId id="761"/>
            <p14:sldId id="762"/>
          </p14:sldIdLst>
        </p14:section>
        <p14:section name="Throwing Exceptions" id="{ED2BAA77-DBA7-441B-8C2E-92F3720E4B20}">
          <p14:sldIdLst>
            <p14:sldId id="763"/>
            <p14:sldId id="764"/>
            <p14:sldId id="765"/>
            <p14:sldId id="766"/>
            <p14:sldId id="767"/>
            <p14:sldId id="768"/>
          </p14:sldIdLst>
        </p14:section>
        <p14:section name="Best Practices" id="{888AE233-B61D-4636-8A16-E653EC5B735B}">
          <p14:sldIdLst>
            <p14:sldId id="769"/>
            <p14:sldId id="770"/>
            <p14:sldId id="771"/>
            <p14:sldId id="772"/>
            <p14:sldId id="773"/>
            <p14:sldId id="774"/>
          </p14:sldIdLst>
        </p14:section>
        <p14:section name="Custom Exceptions" id="{769D5B5F-B30B-4292-A5BB-87C572764B32}">
          <p14:sldIdLst>
            <p14:sldId id="775"/>
            <p14:sldId id="776"/>
          </p14:sldIdLst>
        </p14:section>
        <p14:section name="Conclusion" id="{FCF6D18A-A56E-4A62-8215-737F8B37A083}">
          <p14:sldIdLst>
            <p14:sldId id="777"/>
            <p14:sldId id="778"/>
            <p14:sldId id="779"/>
            <p14:sldId id="780"/>
            <p14:sldId id="781"/>
            <p14:sldId id="782"/>
          </p14:sldIdLst>
        </p14:section>
        <p14:section name="Intro" id="{BB88543F-9214-40B5-988C-B29D0D9A2917}">
          <p14:sldIdLst>
            <p14:sldId id="783"/>
            <p14:sldId id="784"/>
            <p14:sldId id="785"/>
          </p14:sldIdLst>
        </p14:section>
        <p14:section name="Seven Testing Principles" id="{769E6C84-0E72-489B-BA30-65855BEB3FC3}">
          <p14:sldIdLst>
            <p14:sldId id="786"/>
            <p14:sldId id="787"/>
            <p14:sldId id="788"/>
            <p14:sldId id="789"/>
            <p14:sldId id="790"/>
            <p14:sldId id="791"/>
            <p14:sldId id="792"/>
            <p14:sldId id="793"/>
          </p14:sldIdLst>
        </p14:section>
        <p14:section name="What is Unit Testing" id="{1A44ED73-72B4-478C-B0F7-BB46B1B2CB06}">
          <p14:sldIdLst>
            <p14:sldId id="794"/>
            <p14:sldId id="795"/>
            <p14:sldId id="796"/>
            <p14:sldId id="797"/>
            <p14:sldId id="798"/>
            <p14:sldId id="799"/>
            <p14:sldId id="800"/>
            <p14:sldId id="801"/>
            <p14:sldId id="802"/>
            <p14:sldId id="803"/>
            <p14:sldId id="804"/>
            <p14:sldId id="805"/>
            <p14:sldId id="806"/>
            <p14:sldId id="807"/>
          </p14:sldIdLst>
        </p14:section>
        <p14:section name="Unit Testing Best Practices" id="{5F6B9CE9-E779-44B4-AB2B-FC827BA3B45F}">
          <p14:sldIdLst>
            <p14:sldId id="808"/>
            <p14:sldId id="809"/>
            <p14:sldId id="810"/>
            <p14:sldId id="811"/>
            <p14:sldId id="812"/>
            <p14:sldId id="813"/>
            <p14:sldId id="814"/>
            <p14:sldId id="815"/>
            <p14:sldId id="816"/>
          </p14:sldIdLst>
        </p14:section>
        <p14:section name="Dependencies" id="{63156618-6968-47A8-81C5-3E05A7DC08A1}">
          <p14:sldIdLst>
            <p14:sldId id="817"/>
            <p14:sldId id="818"/>
            <p14:sldId id="819"/>
            <p14:sldId id="820"/>
            <p14:sldId id="821"/>
            <p14:sldId id="822"/>
            <p14:sldId id="823"/>
            <p14:sldId id="824"/>
            <p14:sldId id="825"/>
            <p14:sldId id="826"/>
            <p14:sldId id="827"/>
            <p14:sldId id="828"/>
            <p14:sldId id="829"/>
            <p14:sldId id="303"/>
            <p14:sldId id="304"/>
            <p14:sldId id="305"/>
            <p14:sldId id="306"/>
          </p14:sldIdLst>
        </p14:section>
        <p14:section name="Conclusion" id="{863F07D5-EEF0-4CF3-B0DB-FBF1375EBE2E}">
          <p14:sldIdLst>
            <p14:sldId id="307"/>
            <p14:sldId id="830"/>
            <p14:sldId id="831"/>
            <p14:sldId id="832"/>
            <p14:sldId id="833"/>
            <p14:sldId id="834"/>
          </p14:sldIdLst>
        </p14:section>
        <p14:section name="Intro" id="{CA7BCDDE-847E-4C03-AB91-870E6C6D639E}">
          <p14:sldIdLst>
            <p14:sldId id="835"/>
            <p14:sldId id="836"/>
            <p14:sldId id="837"/>
          </p14:sldIdLst>
        </p14:section>
        <p14:section name="Test Driven Development" id="{6DED3B1A-A200-4594-AFFC-FEFC6F4A2EB3}">
          <p14:sldIdLst>
            <p14:sldId id="838"/>
            <p14:sldId id="839"/>
            <p14:sldId id="840"/>
            <p14:sldId id="841"/>
            <p14:sldId id="842"/>
            <p14:sldId id="843"/>
          </p14:sldIdLst>
        </p14:section>
        <p14:section name="Conclusion" id="{6A40C883-E820-4C5A-B436-C64F23176171}">
          <p14:sldIdLst>
            <p14:sldId id="844"/>
            <p14:sldId id="845"/>
            <p14:sldId id="846"/>
            <p14:sldId id="847"/>
            <p14:sldId id="848"/>
            <p14:sldId id="849"/>
          </p14:sldIdLst>
        </p14:section>
        <p14:section name="Intro" id="{66928BE1-C9C5-426E-A618-45286872BFF0}">
          <p14:sldIdLst>
            <p14:sldId id="402"/>
            <p14:sldId id="850"/>
            <p14:sldId id="851"/>
          </p14:sldIdLst>
        </p14:section>
        <p14:section name="Design Patterns" id="{D5F878AE-EA8B-4072-A80D-E031A984D40B}">
          <p14:sldIdLst>
            <p14:sldId id="467"/>
            <p14:sldId id="852"/>
            <p14:sldId id="469"/>
            <p14:sldId id="853"/>
          </p14:sldIdLst>
        </p14:section>
        <p14:section name="Why Design Patterns?" id="{19C06B6A-51DF-4F7C-9471-BD2AC90565E2}">
          <p14:sldIdLst>
            <p14:sldId id="854"/>
            <p14:sldId id="855"/>
            <p14:sldId id="856"/>
          </p14:sldIdLst>
        </p14:section>
        <p14:section name="Types of Design Patterns" id="{CFB4849F-2E5C-4908-8816-9541B1175DF9}">
          <p14:sldIdLst>
            <p14:sldId id="857"/>
            <p14:sldId id="858"/>
          </p14:sldIdLst>
        </p14:section>
        <p14:section name="Creational Patterns" id="{ACEEEE4B-FD0B-4D3F-956F-A93EC30318A7}">
          <p14:sldIdLst>
            <p14:sldId id="859"/>
            <p14:sldId id="860"/>
            <p14:sldId id="861"/>
            <p14:sldId id="862"/>
            <p14:sldId id="863"/>
            <p14:sldId id="864"/>
            <p14:sldId id="865"/>
            <p14:sldId id="866"/>
            <p14:sldId id="867"/>
            <p14:sldId id="868"/>
          </p14:sldIdLst>
        </p14:section>
        <p14:section name="Structural Patterns" id="{B81FD747-A871-47B8-A6B2-67A3D2B6D57A}">
          <p14:sldIdLst>
            <p14:sldId id="869"/>
            <p14:sldId id="870"/>
            <p14:sldId id="871"/>
            <p14:sldId id="872"/>
            <p14:sldId id="873"/>
            <p14:sldId id="874"/>
            <p14:sldId id="875"/>
            <p14:sldId id="876"/>
            <p14:sldId id="877"/>
            <p14:sldId id="878"/>
            <p14:sldId id="879"/>
          </p14:sldIdLst>
        </p14:section>
        <p14:section name="Behavioral Patterns" id="{941C2603-E281-4999-802C-D8B65780BF1C}">
          <p14:sldIdLst>
            <p14:sldId id="880"/>
            <p14:sldId id="881"/>
            <p14:sldId id="882"/>
            <p14:sldId id="883"/>
            <p14:sldId id="884"/>
            <p14:sldId id="885"/>
            <p14:sldId id="886"/>
            <p14:sldId id="887"/>
            <p14:sldId id="888"/>
            <p14:sldId id="889"/>
          </p14:sldIdLst>
        </p14:section>
        <p14:section name="Conclusion" id="{115E1B05-8336-4B63-A0E3-FC9F6A3148DE}">
          <p14:sldIdLst>
            <p14:sldId id="349"/>
            <p14:sldId id="890"/>
            <p14:sldId id="891"/>
            <p14:sldId id="892"/>
            <p14:sldId id="893"/>
            <p14:sldId id="894"/>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6"/>
    <a:srgbClr val="F2A40D"/>
    <a:srgbClr val="DBBD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C232DE-2511-49A3-B33B-FD78A94CD8E3}" v="22" dt="2019-12-04T16:40:36.347"/>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1" autoAdjust="0"/>
    <p:restoredTop sz="95214" autoAdjust="0"/>
  </p:normalViewPr>
  <p:slideViewPr>
    <p:cSldViewPr showGuides="1">
      <p:cViewPr varScale="1">
        <p:scale>
          <a:sx n="68" d="100"/>
          <a:sy n="68" d="100"/>
        </p:scale>
        <p:origin x="756" y="72"/>
      </p:cViewPr>
      <p:guideLst>
        <p:guide orient="horz" pos="2184"/>
        <p:guide pos="3840"/>
      </p:guideLst>
    </p:cSldViewPr>
  </p:slideViewPr>
  <p:outlineViewPr>
    <p:cViewPr>
      <p:scale>
        <a:sx n="33" d="100"/>
        <a:sy n="33" d="100"/>
      </p:scale>
      <p:origin x="0" y="-9989"/>
    </p:cViewPr>
  </p:outlineViewPr>
  <p:notesTextViewPr>
    <p:cViewPr>
      <p:scale>
        <a:sx n="1" d="1"/>
        <a:sy n="1" d="1"/>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tableStyles" Target="tableStyles.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microsoft.com/office/2015/10/relationships/revisionInfo" Target="revisionInfo.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handoutMaster" Target="handoutMasters/handout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presProps" Target="presProps.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viewProps" Target="viewProps.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7.12.2021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4.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6.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618FC761-D92D-4AB5-B5F7-C3DD88A7725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69236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a:t>
            </a:fld>
            <a:endParaRPr lang="en-US" dirty="0"/>
          </a:p>
        </p:txBody>
      </p:sp>
      <p:sp>
        <p:nvSpPr>
          <p:cNvPr id="6" name="Footer Placeholder 7">
            <a:extLst>
              <a:ext uri="{FF2B5EF4-FFF2-40B4-BE49-F238E27FC236}">
                <a16:creationId xmlns:a16="http://schemas.microsoft.com/office/drawing/2014/main" id="{0420890B-969B-446A-98FA-22DA2FC50A3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9636342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154</a:t>
            </a:fld>
            <a:endParaRPr lang="en-US" dirty="0"/>
          </a:p>
        </p:txBody>
      </p:sp>
      <p:sp>
        <p:nvSpPr>
          <p:cNvPr id="6" name="Footer Placeholder 7">
            <a:extLst>
              <a:ext uri="{FF2B5EF4-FFF2-40B4-BE49-F238E27FC236}">
                <a16:creationId xmlns:a16="http://schemas.microsoft.com/office/drawing/2014/main" id="{A6627895-2DFE-4848-9FCD-BD27EB69F9F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713801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155</a:t>
            </a:fld>
            <a:endParaRPr lang="en-US" dirty="0"/>
          </a:p>
        </p:txBody>
      </p:sp>
      <p:sp>
        <p:nvSpPr>
          <p:cNvPr id="6" name="Footer Placeholder 7">
            <a:extLst>
              <a:ext uri="{FF2B5EF4-FFF2-40B4-BE49-F238E27FC236}">
                <a16:creationId xmlns:a16="http://schemas.microsoft.com/office/drawing/2014/main" id="{E279DE14-D0DF-41E0-BCDE-2E30441BF58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040292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156</a:t>
            </a:fld>
            <a:endParaRPr lang="en-US" dirty="0"/>
          </a:p>
        </p:txBody>
      </p:sp>
      <p:sp>
        <p:nvSpPr>
          <p:cNvPr id="6" name="Footer Placeholder 7">
            <a:extLst>
              <a:ext uri="{FF2B5EF4-FFF2-40B4-BE49-F238E27FC236}">
                <a16:creationId xmlns:a16="http://schemas.microsoft.com/office/drawing/2014/main" id="{AF9403AB-BAA0-4E9A-B6CA-CC03CDB465A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203928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157</a:t>
            </a:fld>
            <a:endParaRPr lang="en-US" dirty="0"/>
          </a:p>
        </p:txBody>
      </p:sp>
      <p:sp>
        <p:nvSpPr>
          <p:cNvPr id="6" name="Footer Placeholder 7">
            <a:extLst>
              <a:ext uri="{FF2B5EF4-FFF2-40B4-BE49-F238E27FC236}">
                <a16:creationId xmlns:a16="http://schemas.microsoft.com/office/drawing/2014/main" id="{89017FD2-F309-4812-9AC0-E4085488AC3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4057001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158</a:t>
            </a:fld>
            <a:endParaRPr lang="en-US" dirty="0"/>
          </a:p>
        </p:txBody>
      </p:sp>
      <p:sp>
        <p:nvSpPr>
          <p:cNvPr id="6" name="Footer Placeholder 7">
            <a:extLst>
              <a:ext uri="{FF2B5EF4-FFF2-40B4-BE49-F238E27FC236}">
                <a16:creationId xmlns:a16="http://schemas.microsoft.com/office/drawing/2014/main" id="{9A99D4BD-F871-4490-97BE-2CC105B7DA4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3133582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160</a:t>
            </a:fld>
            <a:endParaRPr lang="en-US" dirty="0"/>
          </a:p>
        </p:txBody>
      </p:sp>
      <p:sp>
        <p:nvSpPr>
          <p:cNvPr id="6" name="Footer Placeholder 7">
            <a:extLst>
              <a:ext uri="{FF2B5EF4-FFF2-40B4-BE49-F238E27FC236}">
                <a16:creationId xmlns:a16="http://schemas.microsoft.com/office/drawing/2014/main" id="{9B22D75C-F4B9-488A-94E0-804776B5CEC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850905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pPr>
            <a:r>
              <a:rPr lang="en-US" dirty="0"/>
              <a:t>Java </a:t>
            </a:r>
            <a:r>
              <a:rPr lang="en-US" dirty="0">
                <a:solidFill>
                  <a:schemeClr val="tx2">
                    <a:lumMod val="75000"/>
                  </a:schemeClr>
                </a:solidFill>
              </a:rPr>
              <a:t>interfaces </a:t>
            </a:r>
            <a:r>
              <a:rPr lang="en-US" dirty="0"/>
              <a:t>are like </a:t>
            </a:r>
            <a:r>
              <a:rPr lang="en-US" dirty="0">
                <a:solidFill>
                  <a:schemeClr val="tx2">
                    <a:lumMod val="75000"/>
                  </a:schemeClr>
                </a:solidFill>
              </a:rPr>
              <a:t>purely abstract classes</a:t>
            </a:r>
            <a:r>
              <a:rPr lang="en-US" dirty="0"/>
              <a:t>, but:</a:t>
            </a:r>
          </a:p>
          <a:p>
            <a:pPr lvl="1">
              <a:lnSpc>
                <a:spcPct val="110000"/>
              </a:lnSpc>
            </a:pPr>
            <a:r>
              <a:rPr lang="en-US" dirty="0"/>
              <a:t>- All interface methods are abstract</a:t>
            </a:r>
          </a:p>
          <a:p>
            <a:pPr lvl="1">
              <a:lnSpc>
                <a:spcPct val="110000"/>
              </a:lnSpc>
            </a:pPr>
            <a:r>
              <a:rPr lang="en-US" dirty="0"/>
              <a:t>- Interface members do not have scope modifiers</a:t>
            </a:r>
          </a:p>
          <a:p>
            <a:pPr lvl="2">
              <a:lnSpc>
                <a:spcPct val="110000"/>
              </a:lnSpc>
            </a:pPr>
            <a:r>
              <a:rPr lang="en-US" dirty="0"/>
              <a:t>- Their scope is assumed public</a:t>
            </a:r>
          </a:p>
          <a:p>
            <a:pPr lvl="2">
              <a:lnSpc>
                <a:spcPct val="110000"/>
              </a:lnSpc>
            </a:pPr>
            <a:r>
              <a:rPr lang="en-US" dirty="0"/>
              <a:t>- But public is not specified explicitly</a:t>
            </a:r>
            <a:endParaRPr lang="ru-RU" dirty="0"/>
          </a:p>
          <a:p>
            <a:pPr lvl="1">
              <a:lnSpc>
                <a:spcPct val="110000"/>
              </a:lnSpc>
            </a:pPr>
            <a:r>
              <a:rPr lang="en-US" dirty="0"/>
              <a:t>- Cannot define fields, inner types and constructors</a:t>
            </a: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165</a:t>
            </a:fld>
            <a:endParaRPr lang="en-US" dirty="0"/>
          </a:p>
        </p:txBody>
      </p:sp>
      <p:sp>
        <p:nvSpPr>
          <p:cNvPr id="6" name="Footer Placeholder 7">
            <a:extLst>
              <a:ext uri="{FF2B5EF4-FFF2-40B4-BE49-F238E27FC236}">
                <a16:creationId xmlns:a16="http://schemas.microsoft.com/office/drawing/2014/main" id="{F61C16A7-4192-4E2A-993D-9CEC5413D93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033279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166</a:t>
            </a:fld>
            <a:endParaRPr lang="en-US" dirty="0"/>
          </a:p>
        </p:txBody>
      </p:sp>
      <p:sp>
        <p:nvSpPr>
          <p:cNvPr id="6" name="Footer Placeholder 7">
            <a:extLst>
              <a:ext uri="{FF2B5EF4-FFF2-40B4-BE49-F238E27FC236}">
                <a16:creationId xmlns:a16="http://schemas.microsoft.com/office/drawing/2014/main" id="{72D8E303-465D-429B-AA7E-F8CC4986294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69012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EBA5BD7-F043-4D1B-AA17-CD412FC534DE}" type="slidenum">
              <a:rPr lang="en-US" smtClean="0"/>
              <a:pPr/>
              <a:t>167</a:t>
            </a:fld>
            <a:endParaRPr lang="en-US" dirty="0"/>
          </a:p>
        </p:txBody>
      </p:sp>
      <p:sp>
        <p:nvSpPr>
          <p:cNvPr id="6" name="Footer Placeholder 7">
            <a:extLst>
              <a:ext uri="{FF2B5EF4-FFF2-40B4-BE49-F238E27FC236}">
                <a16:creationId xmlns:a16="http://schemas.microsoft.com/office/drawing/2014/main" id="{893A226F-CECC-4523-A52F-12B3B6B0FD6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7240029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168</a:t>
            </a:fld>
            <a:endParaRPr lang="en-US" dirty="0"/>
          </a:p>
        </p:txBody>
      </p:sp>
      <p:sp>
        <p:nvSpPr>
          <p:cNvPr id="6" name="Footer Placeholder 7">
            <a:extLst>
              <a:ext uri="{FF2B5EF4-FFF2-40B4-BE49-F238E27FC236}">
                <a16:creationId xmlns:a16="http://schemas.microsoft.com/office/drawing/2014/main" id="{CED532E3-33B3-40B1-A81D-504B9047F26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81139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20</a:t>
            </a:fld>
            <a:endParaRPr lang="en-US" dirty="0"/>
          </a:p>
        </p:txBody>
      </p:sp>
      <p:sp>
        <p:nvSpPr>
          <p:cNvPr id="6" name="Footer Placeholder 7">
            <a:extLst>
              <a:ext uri="{FF2B5EF4-FFF2-40B4-BE49-F238E27FC236}">
                <a16:creationId xmlns:a16="http://schemas.microsoft.com/office/drawing/2014/main" id="{F3D93DB5-5651-4480-9A45-ABB7623CF54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512820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795289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171</a:t>
            </a:fld>
            <a:endParaRPr lang="en-US" dirty="0"/>
          </a:p>
        </p:txBody>
      </p:sp>
      <p:sp>
        <p:nvSpPr>
          <p:cNvPr id="6" name="Footer Placeholder 7">
            <a:extLst>
              <a:ext uri="{FF2B5EF4-FFF2-40B4-BE49-F238E27FC236}">
                <a16:creationId xmlns:a16="http://schemas.microsoft.com/office/drawing/2014/main" id="{DE22DBD1-E8E5-40C3-9F5E-632B2A259B6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083032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172</a:t>
            </a:fld>
            <a:endParaRPr lang="en-US" dirty="0"/>
          </a:p>
        </p:txBody>
      </p:sp>
      <p:sp>
        <p:nvSpPr>
          <p:cNvPr id="7" name="Footer Placeholder 7">
            <a:extLst>
              <a:ext uri="{FF2B5EF4-FFF2-40B4-BE49-F238E27FC236}">
                <a16:creationId xmlns:a16="http://schemas.microsoft.com/office/drawing/2014/main" id="{7713D2C4-A030-4E6B-AE42-03C33A25DAF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881767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1B727011-CC51-4397-9661-A3DB24FA446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18699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9657B27E-985F-48B3-8850-E7A19971FA51}" type="slidenum">
              <a:rPr lang="en-US"/>
              <a:pPr/>
              <a:t>174</a:t>
            </a:fld>
            <a:r>
              <a:rPr lang="en-US" dirty="0"/>
              <a:t>##</a:t>
            </a:r>
          </a:p>
        </p:txBody>
      </p:sp>
      <p:sp>
        <p:nvSpPr>
          <p:cNvPr id="683010" name="Rectangle 2"/>
          <p:cNvSpPr>
            <a:spLocks noGrp="1" noRot="1" noChangeAspect="1" noChangeArrowheads="1" noTextEdit="1"/>
          </p:cNvSpPr>
          <p:nvPr>
            <p:ph type="sldImg"/>
          </p:nvPr>
        </p:nvSpPr>
        <p:spPr>
          <a:ln/>
        </p:spPr>
      </p:sp>
      <p:sp>
        <p:nvSpPr>
          <p:cNvPr id="683011" name="Rectangle 3"/>
          <p:cNvSpPr>
            <a:spLocks noGrp="1" noChangeArrowheads="1"/>
          </p:cNvSpPr>
          <p:nvPr>
            <p:ph type="body" idx="1"/>
          </p:nvPr>
        </p:nvSpPr>
        <p:spPr/>
        <p:txBody>
          <a:bodyPr/>
          <a:lstStyle/>
          <a:p>
            <a:endParaRPr lang="bg-BG" dirty="0"/>
          </a:p>
        </p:txBody>
      </p:sp>
      <p:sp>
        <p:nvSpPr>
          <p:cNvPr id="7" name="Footer Placeholder 7">
            <a:extLst>
              <a:ext uri="{FF2B5EF4-FFF2-40B4-BE49-F238E27FC236}">
                <a16:creationId xmlns:a16="http://schemas.microsoft.com/office/drawing/2014/main" id="{6AFE18A2-6FC6-44C9-98D2-501E5B45D97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714203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176</a:t>
            </a:fld>
            <a:endParaRPr lang="en-US" dirty="0"/>
          </a:p>
        </p:txBody>
      </p:sp>
      <p:sp>
        <p:nvSpPr>
          <p:cNvPr id="6" name="Footer Placeholder 7">
            <a:extLst>
              <a:ext uri="{FF2B5EF4-FFF2-40B4-BE49-F238E27FC236}">
                <a16:creationId xmlns:a16="http://schemas.microsoft.com/office/drawing/2014/main" id="{D0D13D21-74FF-4306-965A-3842AD978E4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760275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Polymorphism is the ability of an object to take on many forms. The most common use of polymorphism in OOP occurs when a parent class reference is used to refer to a child class object.</a:t>
            </a:r>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177</a:t>
            </a:fld>
            <a:endParaRPr lang="en-US" dirty="0"/>
          </a:p>
        </p:txBody>
      </p:sp>
      <p:sp>
        <p:nvSpPr>
          <p:cNvPr id="6" name="Footer Placeholder 7">
            <a:extLst>
              <a:ext uri="{FF2B5EF4-FFF2-40B4-BE49-F238E27FC236}">
                <a16:creationId xmlns:a16="http://schemas.microsoft.com/office/drawing/2014/main" id="{98FF0639-7A3E-4861-ADBE-E7F2508F5DE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093493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181</a:t>
            </a:fld>
            <a:endParaRPr lang="en-US" dirty="0"/>
          </a:p>
        </p:txBody>
      </p:sp>
      <p:sp>
        <p:nvSpPr>
          <p:cNvPr id="6" name="Footer Placeholder 7">
            <a:extLst>
              <a:ext uri="{FF2B5EF4-FFF2-40B4-BE49-F238E27FC236}">
                <a16:creationId xmlns:a16="http://schemas.microsoft.com/office/drawing/2014/main" id="{E1C2B1E4-169A-4FE2-8D53-78F6CEAF6A2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36364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182</a:t>
            </a:fld>
            <a:endParaRPr lang="en-US" dirty="0"/>
          </a:p>
        </p:txBody>
      </p:sp>
      <p:sp>
        <p:nvSpPr>
          <p:cNvPr id="6" name="Footer Placeholder 7">
            <a:extLst>
              <a:ext uri="{FF2B5EF4-FFF2-40B4-BE49-F238E27FC236}">
                <a16:creationId xmlns:a16="http://schemas.microsoft.com/office/drawing/2014/main" id="{C4055829-E810-4DA4-87EE-B3BBF59E688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2472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183</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183</a:t>
            </a:fld>
            <a:r>
              <a:rPr lang="en-US" sz="1000" i="1" dirty="0"/>
              <a:t>##</a:t>
            </a:r>
            <a:endParaRPr lang="en-US" sz="1200" i="1" dirty="0"/>
          </a:p>
        </p:txBody>
      </p:sp>
      <p:sp>
        <p:nvSpPr>
          <p:cNvPr id="10" name="Footer Placeholder 7">
            <a:extLst>
              <a:ext uri="{FF2B5EF4-FFF2-40B4-BE49-F238E27FC236}">
                <a16:creationId xmlns:a16="http://schemas.microsoft.com/office/drawing/2014/main" id="{C721BD59-4F31-4DA4-9E31-68D5F5A8E0B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55555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22</a:t>
            </a:fld>
            <a:endParaRPr lang="en-US" dirty="0"/>
          </a:p>
        </p:txBody>
      </p:sp>
      <p:sp>
        <p:nvSpPr>
          <p:cNvPr id="6" name="Footer Placeholder 7">
            <a:extLst>
              <a:ext uri="{FF2B5EF4-FFF2-40B4-BE49-F238E27FC236}">
                <a16:creationId xmlns:a16="http://schemas.microsoft.com/office/drawing/2014/main" id="{0A6A4747-09E7-4611-819C-C98A6B95990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788740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184</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184</a:t>
            </a:fld>
            <a:r>
              <a:rPr lang="en-US" sz="1000" i="1" dirty="0"/>
              <a:t>##</a:t>
            </a:r>
            <a:endParaRPr lang="en-US" sz="1200" i="1" dirty="0"/>
          </a:p>
        </p:txBody>
      </p:sp>
      <p:sp>
        <p:nvSpPr>
          <p:cNvPr id="10" name="Footer Placeholder 7">
            <a:extLst>
              <a:ext uri="{FF2B5EF4-FFF2-40B4-BE49-F238E27FC236}">
                <a16:creationId xmlns:a16="http://schemas.microsoft.com/office/drawing/2014/main" id="{59388229-073F-46B0-804D-27281F8F2FE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3101772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1">
                    <a:lumMod val="40000"/>
                    <a:lumOff val="60000"/>
                  </a:schemeClr>
                </a:solidFill>
              </a:rPr>
              <a:t>To pass more specific object to method</a:t>
            </a:r>
            <a:endParaRPr lang="bg-BG" dirty="0">
              <a:solidFill>
                <a:schemeClr val="tx1">
                  <a:lumMod val="40000"/>
                  <a:lumOff val="60000"/>
                </a:schemeClr>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185</a:t>
            </a:fld>
            <a:endParaRPr lang="en-US" dirty="0"/>
          </a:p>
        </p:txBody>
      </p:sp>
      <p:sp>
        <p:nvSpPr>
          <p:cNvPr id="6" name="Footer Placeholder 7">
            <a:extLst>
              <a:ext uri="{FF2B5EF4-FFF2-40B4-BE49-F238E27FC236}">
                <a16:creationId xmlns:a16="http://schemas.microsoft.com/office/drawing/2014/main" id="{13ADDA78-4494-47B5-8E6C-C7BFE0CDE25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908176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186</a:t>
            </a:fld>
            <a:endParaRPr lang="en-US" dirty="0"/>
          </a:p>
        </p:txBody>
      </p:sp>
      <p:sp>
        <p:nvSpPr>
          <p:cNvPr id="6" name="Footer Placeholder 7">
            <a:extLst>
              <a:ext uri="{FF2B5EF4-FFF2-40B4-BE49-F238E27FC236}">
                <a16:creationId xmlns:a16="http://schemas.microsoft.com/office/drawing/2014/main" id="{37D6A4F8-8930-4201-B029-94FC42F0C92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129246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Demo</a:t>
            </a:r>
            <a:r>
              <a:rPr lang="bg-BG" dirty="0"/>
              <a:t> (</a:t>
            </a:r>
            <a:r>
              <a:rPr lang="en-US" dirty="0"/>
              <a:t>look at View -&gt; Notes Page)</a:t>
            </a:r>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187</a:t>
            </a:fld>
            <a:endParaRPr lang="en-US" dirty="0"/>
          </a:p>
        </p:txBody>
      </p:sp>
      <p:sp>
        <p:nvSpPr>
          <p:cNvPr id="6" name="Rectangle 5"/>
          <p:cNvSpPr>
            <a:spLocks noChangeArrowheads="1"/>
          </p:cNvSpPr>
          <p:nvPr/>
        </p:nvSpPr>
        <p:spPr bwMode="auto">
          <a:xfrm>
            <a:off x="457200" y="4876800"/>
            <a:ext cx="5943600" cy="271110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1800" noProof="1"/>
              <a:t>public static void main(String[] args) {</a:t>
            </a:r>
          </a:p>
          <a:p>
            <a:r>
              <a:rPr lang="en-US" sz="1800" noProof="1"/>
              <a:t>    Vegetarian babyDeer = new Deer();</a:t>
            </a:r>
          </a:p>
          <a:p>
            <a:r>
              <a:rPr lang="en-US" sz="1800" noProof="1"/>
              <a:t>    Vegetarian babyElephant  = new Elephant();</a:t>
            </a:r>
          </a:p>
          <a:p>
            <a:endParaRPr lang="en-US" sz="1800" noProof="1"/>
          </a:p>
          <a:p>
            <a:r>
              <a:rPr lang="nn-NO" sz="1800" noProof="1"/>
              <a:t>    List&lt;</a:t>
            </a:r>
            <a:r>
              <a:rPr lang="nn-NO" sz="1800" noProof="1">
                <a:solidFill>
                  <a:schemeClr val="tx2">
                    <a:lumMod val="75000"/>
                  </a:schemeClr>
                </a:solidFill>
              </a:rPr>
              <a:t>Vegetarian</a:t>
            </a:r>
            <a:r>
              <a:rPr lang="nn-NO" sz="1800" noProof="1"/>
              <a:t>&gt; vegetarianAnimals = new ArrayList&lt;&gt;();</a:t>
            </a:r>
          </a:p>
          <a:p>
            <a:endParaRPr lang="nn-NO" sz="1800" noProof="1"/>
          </a:p>
          <a:p>
            <a:r>
              <a:rPr lang="nn-NO" sz="1800" noProof="1"/>
              <a:t>    vegetarianAnimals.add(</a:t>
            </a:r>
            <a:r>
              <a:rPr lang="nn-NO" sz="1800" noProof="1">
                <a:solidFill>
                  <a:schemeClr val="tx2">
                    <a:lumMod val="75000"/>
                  </a:schemeClr>
                </a:solidFill>
              </a:rPr>
              <a:t>babyDeer</a:t>
            </a:r>
            <a:r>
              <a:rPr lang="nn-NO" sz="1800" noProof="1"/>
              <a:t>);</a:t>
            </a:r>
          </a:p>
          <a:p>
            <a:r>
              <a:rPr lang="nn-NO" sz="1800" noProof="1"/>
              <a:t>    vegetarianAnimals.add(</a:t>
            </a:r>
            <a:r>
              <a:rPr lang="nn-NO" sz="1800" noProof="1">
                <a:solidFill>
                  <a:schemeClr val="tx2">
                    <a:lumMod val="75000"/>
                  </a:schemeClr>
                </a:solidFill>
              </a:rPr>
              <a:t>babyElephant</a:t>
            </a:r>
            <a:r>
              <a:rPr lang="nn-NO" sz="1800" noProof="1"/>
              <a:t>);</a:t>
            </a:r>
            <a:endParaRPr lang="en-US" sz="1800" noProof="1"/>
          </a:p>
          <a:p>
            <a:r>
              <a:rPr lang="en-US" sz="1800" noProof="1"/>
              <a:t>}</a:t>
            </a:r>
          </a:p>
        </p:txBody>
      </p:sp>
      <p:sp>
        <p:nvSpPr>
          <p:cNvPr id="7" name="Footer Placeholder 7">
            <a:extLst>
              <a:ext uri="{FF2B5EF4-FFF2-40B4-BE49-F238E27FC236}">
                <a16:creationId xmlns:a16="http://schemas.microsoft.com/office/drawing/2014/main" id="{E017F1D3-996A-40EE-BFDC-B3C1CA28E7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2240536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1">
                    <a:lumMod val="40000"/>
                    <a:lumOff val="60000"/>
                  </a:schemeClr>
                </a:solidFill>
              </a:rPr>
              <a:t>To pass more specific object to method</a:t>
            </a:r>
            <a:endParaRPr lang="bg-BG" dirty="0">
              <a:solidFill>
                <a:schemeClr val="tx1">
                  <a:lumMod val="40000"/>
                  <a:lumOff val="60000"/>
                </a:schemeClr>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188</a:t>
            </a:fld>
            <a:endParaRPr lang="en-US" dirty="0"/>
          </a:p>
        </p:txBody>
      </p:sp>
      <p:sp>
        <p:nvSpPr>
          <p:cNvPr id="6" name="Footer Placeholder 7">
            <a:extLst>
              <a:ext uri="{FF2B5EF4-FFF2-40B4-BE49-F238E27FC236}">
                <a16:creationId xmlns:a16="http://schemas.microsoft.com/office/drawing/2014/main" id="{A61466F6-2B3A-454D-952A-E7677F6D16D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2550887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189</a:t>
            </a:fld>
            <a:endParaRPr lang="en-US" dirty="0"/>
          </a:p>
        </p:txBody>
      </p:sp>
      <p:sp>
        <p:nvSpPr>
          <p:cNvPr id="6" name="Footer Placeholder 7">
            <a:extLst>
              <a:ext uri="{FF2B5EF4-FFF2-40B4-BE49-F238E27FC236}">
                <a16:creationId xmlns:a16="http://schemas.microsoft.com/office/drawing/2014/main" id="{278735EC-6B1D-4E10-983F-4DCDF273B0E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507039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191</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191</a:t>
            </a:fld>
            <a:r>
              <a:rPr lang="en-US" sz="1000" i="1" dirty="0"/>
              <a:t>##</a:t>
            </a:r>
            <a:endParaRPr lang="en-US" sz="1200" i="1" dirty="0"/>
          </a:p>
        </p:txBody>
      </p:sp>
      <p:sp>
        <p:nvSpPr>
          <p:cNvPr id="10" name="Footer Placeholder 7">
            <a:extLst>
              <a:ext uri="{FF2B5EF4-FFF2-40B4-BE49-F238E27FC236}">
                <a16:creationId xmlns:a16="http://schemas.microsoft.com/office/drawing/2014/main" id="{B4121612-704D-4DFB-9642-71BE0380AB9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045059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192</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192</a:t>
            </a:fld>
            <a:r>
              <a:rPr lang="en-US" sz="1000" i="1" dirty="0"/>
              <a:t>##</a:t>
            </a:r>
            <a:endParaRPr lang="en-US" sz="1200" i="1" dirty="0"/>
          </a:p>
        </p:txBody>
      </p:sp>
      <p:sp>
        <p:nvSpPr>
          <p:cNvPr id="10" name="Footer Placeholder 7">
            <a:extLst>
              <a:ext uri="{FF2B5EF4-FFF2-40B4-BE49-F238E27FC236}">
                <a16:creationId xmlns:a16="http://schemas.microsoft.com/office/drawing/2014/main" id="{A6C003DB-61A9-4647-8CCE-6D20169483A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944034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193</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193</a:t>
            </a:fld>
            <a:r>
              <a:rPr lang="en-US" sz="1000" i="1" dirty="0"/>
              <a:t>##</a:t>
            </a:r>
            <a:endParaRPr lang="en-US" sz="1200" i="1" dirty="0"/>
          </a:p>
        </p:txBody>
      </p:sp>
      <p:sp>
        <p:nvSpPr>
          <p:cNvPr id="10" name="Footer Placeholder 7">
            <a:extLst>
              <a:ext uri="{FF2B5EF4-FFF2-40B4-BE49-F238E27FC236}">
                <a16:creationId xmlns:a16="http://schemas.microsoft.com/office/drawing/2014/main" id="{ACEB85E7-08D9-4E03-8496-30C6F3AFC4C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1883380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194</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194</a:t>
            </a:fld>
            <a:r>
              <a:rPr lang="en-US" sz="1000" i="1" dirty="0"/>
              <a:t>##</a:t>
            </a:r>
            <a:endParaRPr lang="en-US" sz="1200" i="1" dirty="0"/>
          </a:p>
        </p:txBody>
      </p:sp>
      <p:sp>
        <p:nvSpPr>
          <p:cNvPr id="10" name="Footer Placeholder 7">
            <a:extLst>
              <a:ext uri="{FF2B5EF4-FFF2-40B4-BE49-F238E27FC236}">
                <a16:creationId xmlns:a16="http://schemas.microsoft.com/office/drawing/2014/main" id="{472DFA51-1D94-4E39-86B6-F35280D2AC2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92503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50CDC9A8-B11C-4C93-A785-C19964A43F1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51376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6F620BFB-C1F9-4264-8BF6-D1DAE096241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150837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196</a:t>
            </a:fld>
            <a:endParaRPr lang="en-US" dirty="0"/>
          </a:p>
        </p:txBody>
      </p:sp>
      <p:sp>
        <p:nvSpPr>
          <p:cNvPr id="6" name="Footer Placeholder 7">
            <a:extLst>
              <a:ext uri="{FF2B5EF4-FFF2-40B4-BE49-F238E27FC236}">
                <a16:creationId xmlns:a16="http://schemas.microsoft.com/office/drawing/2014/main" id="{E7C1F345-BB65-4D67-A4A3-0415047C53D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5615766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857325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199</a:t>
            </a:fld>
            <a:endParaRPr lang="en-US" dirty="0"/>
          </a:p>
        </p:txBody>
      </p:sp>
      <p:sp>
        <p:nvSpPr>
          <p:cNvPr id="6" name="Footer Placeholder 7">
            <a:extLst>
              <a:ext uri="{FF2B5EF4-FFF2-40B4-BE49-F238E27FC236}">
                <a16:creationId xmlns:a16="http://schemas.microsoft.com/office/drawing/2014/main" id="{81138FF5-BE8F-4F03-8F81-3DD4F7E3C11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608916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200</a:t>
            </a:fld>
            <a:endParaRPr lang="en-US" dirty="0"/>
          </a:p>
        </p:txBody>
      </p:sp>
      <p:sp>
        <p:nvSpPr>
          <p:cNvPr id="7" name="Footer Placeholder 7">
            <a:extLst>
              <a:ext uri="{FF2B5EF4-FFF2-40B4-BE49-F238E27FC236}">
                <a16:creationId xmlns:a16="http://schemas.microsoft.com/office/drawing/2014/main" id="{82F333A6-3561-4ADB-876B-877B13AC312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853508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a:solidFill>
                <a:schemeClr val="dk1"/>
              </a:solidFill>
              <a:latin typeface="Calibri"/>
              <a:ea typeface="Calibri"/>
              <a:cs typeface="Calibri"/>
              <a:sym typeface="Calibri"/>
            </a:endParaRPr>
          </a:p>
        </p:txBody>
      </p:sp>
      <p:sp>
        <p:nvSpPr>
          <p:cNvPr id="6" name="Footer Placeholder 7">
            <a:extLst>
              <a:ext uri="{FF2B5EF4-FFF2-40B4-BE49-F238E27FC236}">
                <a16:creationId xmlns:a16="http://schemas.microsoft.com/office/drawing/2014/main" id="{CCCCF896-DF1D-4252-A8BF-EAD6AFFF668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0170989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202</a:t>
            </a:fld>
            <a:r>
              <a:rPr lang="en-US" dirty="0"/>
              <a:t>##</a:t>
            </a:r>
          </a:p>
        </p:txBody>
      </p:sp>
      <p:sp>
        <p:nvSpPr>
          <p:cNvPr id="424962" name="Rectangle 2"/>
          <p:cNvSpPr>
            <a:spLocks noGrp="1" noRot="1" noChangeAspect="1" noChangeArrowheads="1" noTextEdit="1"/>
          </p:cNvSpPr>
          <p:nvPr>
            <p:ph type="sldImg"/>
          </p:nvPr>
        </p:nvSpPr>
        <p:spPr>
          <a:xfrm>
            <a:off x="381000" y="685800"/>
            <a:ext cx="6096000" cy="3429000"/>
          </a:xfrm>
          <a:ln/>
        </p:spPr>
      </p:sp>
      <p:sp>
        <p:nvSpPr>
          <p:cNvPr id="424963" name="Rectangle 3"/>
          <p:cNvSpPr>
            <a:spLocks noGrp="1" noChangeArrowheads="1"/>
          </p:cNvSpPr>
          <p:nvPr>
            <p:ph type="body" idx="1"/>
          </p:nvPr>
        </p:nvSpPr>
        <p:spPr/>
        <p:txBody>
          <a:bodyPr/>
          <a:lstStyle/>
          <a:p>
            <a:endParaRPr lang="bg-BG" dirty="0"/>
          </a:p>
        </p:txBody>
      </p:sp>
      <p:sp>
        <p:nvSpPr>
          <p:cNvPr id="7" name="Footer Placeholder 7">
            <a:extLst>
              <a:ext uri="{FF2B5EF4-FFF2-40B4-BE49-F238E27FC236}">
                <a16:creationId xmlns:a16="http://schemas.microsoft.com/office/drawing/2014/main" id="{2A48BC4E-8F0D-49D4-B727-9DD3A50FBC0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9054545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241</a:t>
            </a:fld>
            <a:endParaRPr lang="en-US" dirty="0"/>
          </a:p>
        </p:txBody>
      </p:sp>
      <p:sp>
        <p:nvSpPr>
          <p:cNvPr id="6" name="Footer Placeholder 7">
            <a:extLst>
              <a:ext uri="{FF2B5EF4-FFF2-40B4-BE49-F238E27FC236}">
                <a16:creationId xmlns:a16="http://schemas.microsoft.com/office/drawing/2014/main" id="{93ED85F8-AE1A-4802-8C50-F163C5051B9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4678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2F220844-B73A-4EE0-BA9B-326B1657FF2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974133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244</a:t>
            </a:fld>
            <a:endParaRPr lang="en-US" dirty="0"/>
          </a:p>
        </p:txBody>
      </p:sp>
      <p:sp>
        <p:nvSpPr>
          <p:cNvPr id="6" name="Footer Placeholder 7">
            <a:extLst>
              <a:ext uri="{FF2B5EF4-FFF2-40B4-BE49-F238E27FC236}">
                <a16:creationId xmlns:a16="http://schemas.microsoft.com/office/drawing/2014/main" id="{5D0E8EC3-78CB-4564-93C6-35FBE2A91B8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5419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a:t>
            </a:fld>
            <a:endParaRPr lang="en-US" dirty="0"/>
          </a:p>
        </p:txBody>
      </p:sp>
      <p:sp>
        <p:nvSpPr>
          <p:cNvPr id="6" name="Footer Placeholder 7">
            <a:extLst>
              <a:ext uri="{FF2B5EF4-FFF2-40B4-BE49-F238E27FC236}">
                <a16:creationId xmlns:a16="http://schemas.microsoft.com/office/drawing/2014/main" id="{312DFAF9-CA33-45B7-A293-F63A2858DAE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5078511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3339757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247</a:t>
            </a:fld>
            <a:endParaRPr lang="en-US" dirty="0"/>
          </a:p>
        </p:txBody>
      </p:sp>
      <p:sp>
        <p:nvSpPr>
          <p:cNvPr id="6" name="Footer Placeholder 7">
            <a:extLst>
              <a:ext uri="{FF2B5EF4-FFF2-40B4-BE49-F238E27FC236}">
                <a16:creationId xmlns:a16="http://schemas.microsoft.com/office/drawing/2014/main" id="{B81706D2-E95D-4676-92F5-95511811469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4960471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248</a:t>
            </a:fld>
            <a:endParaRPr lang="en-US" dirty="0"/>
          </a:p>
        </p:txBody>
      </p:sp>
      <p:sp>
        <p:nvSpPr>
          <p:cNvPr id="7" name="Footer Placeholder 7">
            <a:extLst>
              <a:ext uri="{FF2B5EF4-FFF2-40B4-BE49-F238E27FC236}">
                <a16:creationId xmlns:a16="http://schemas.microsoft.com/office/drawing/2014/main" id="{9C27F0B0-B1B5-4F0F-BCC5-F8F9AF5417E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548344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C4B3AE82-1A9B-4A1B-BAB9-D99DA0856F1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5461051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250</a:t>
            </a:fld>
            <a:r>
              <a:rPr lang="en-US" dirty="0"/>
              <a:t>##</a:t>
            </a:r>
          </a:p>
        </p:txBody>
      </p:sp>
      <p:sp>
        <p:nvSpPr>
          <p:cNvPr id="424962" name="Rectangle 2"/>
          <p:cNvSpPr>
            <a:spLocks noGrp="1" noRot="1" noChangeAspect="1" noChangeArrowheads="1" noTextEdit="1"/>
          </p:cNvSpPr>
          <p:nvPr>
            <p:ph type="sldImg"/>
          </p:nvPr>
        </p:nvSpPr>
        <p:spPr>
          <a:xfrm>
            <a:off x="381000" y="685800"/>
            <a:ext cx="6096000" cy="3429000"/>
          </a:xfrm>
          <a:ln/>
        </p:spPr>
      </p:sp>
      <p:sp>
        <p:nvSpPr>
          <p:cNvPr id="424963" name="Rectangle 3"/>
          <p:cNvSpPr>
            <a:spLocks noGrp="1" noChangeArrowheads="1"/>
          </p:cNvSpPr>
          <p:nvPr>
            <p:ph type="body" idx="1"/>
          </p:nvPr>
        </p:nvSpPr>
        <p:spPr/>
        <p:txBody>
          <a:bodyPr/>
          <a:lstStyle/>
          <a:p>
            <a:endParaRPr lang="bg-BG" dirty="0"/>
          </a:p>
        </p:txBody>
      </p:sp>
      <p:sp>
        <p:nvSpPr>
          <p:cNvPr id="7" name="Footer Placeholder 7">
            <a:extLst>
              <a:ext uri="{FF2B5EF4-FFF2-40B4-BE49-F238E27FC236}">
                <a16:creationId xmlns:a16="http://schemas.microsoft.com/office/drawing/2014/main" id="{C0D7EC51-C395-4A79-8379-7ECA1DF36DA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693362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2BF067CD-8E6B-4360-9AA8-C5DF2A48A6D1}" type="slidenum">
              <a:rPr lang="en-US" smtClean="0"/>
              <a:t>256</a:t>
            </a:fld>
            <a:endParaRPr lang="en-US" dirty="0"/>
          </a:p>
        </p:txBody>
      </p:sp>
      <p:sp>
        <p:nvSpPr>
          <p:cNvPr id="7" name="Footer Placeholder 7">
            <a:extLst>
              <a:ext uri="{FF2B5EF4-FFF2-40B4-BE49-F238E27FC236}">
                <a16:creationId xmlns:a16="http://schemas.microsoft.com/office/drawing/2014/main" id="{1E27F1B9-14C6-47D2-A6A9-179CD7D59BA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6614323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258</a:t>
            </a:fld>
            <a:endParaRPr lang="en-US" dirty="0"/>
          </a:p>
        </p:txBody>
      </p:sp>
      <p:sp>
        <p:nvSpPr>
          <p:cNvPr id="6" name="Footer Placeholder 7">
            <a:extLst>
              <a:ext uri="{FF2B5EF4-FFF2-40B4-BE49-F238E27FC236}">
                <a16:creationId xmlns:a16="http://schemas.microsoft.com/office/drawing/2014/main" id="{6F7F3A6B-5599-4C69-9724-A2E19BA4F47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8423964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259</a:t>
            </a:fld>
            <a:endParaRPr lang="en-US" dirty="0"/>
          </a:p>
        </p:txBody>
      </p:sp>
      <p:sp>
        <p:nvSpPr>
          <p:cNvPr id="6" name="Footer Placeholder 7">
            <a:extLst>
              <a:ext uri="{FF2B5EF4-FFF2-40B4-BE49-F238E27FC236}">
                <a16:creationId xmlns:a16="http://schemas.microsoft.com/office/drawing/2014/main" id="{5C978953-F98E-4E93-B4DB-7D9E643C184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6645878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260</a:t>
            </a:fld>
            <a:endParaRPr lang="en-US" dirty="0"/>
          </a:p>
        </p:txBody>
      </p:sp>
      <p:sp>
        <p:nvSpPr>
          <p:cNvPr id="6" name="Footer Placeholder 7">
            <a:extLst>
              <a:ext uri="{FF2B5EF4-FFF2-40B4-BE49-F238E27FC236}">
                <a16:creationId xmlns:a16="http://schemas.microsoft.com/office/drawing/2014/main" id="{425BDA3E-D2C9-41A3-91D4-758408B52D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109715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261</a:t>
            </a:fld>
            <a:endParaRPr lang="en-US" dirty="0"/>
          </a:p>
        </p:txBody>
      </p:sp>
      <p:sp>
        <p:nvSpPr>
          <p:cNvPr id="6" name="Footer Placeholder 7">
            <a:extLst>
              <a:ext uri="{FF2B5EF4-FFF2-40B4-BE49-F238E27FC236}">
                <a16:creationId xmlns:a16="http://schemas.microsoft.com/office/drawing/2014/main" id="{9898BB37-C4A7-4CEE-997D-4C3198853C6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44988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a:t>
            </a:fld>
            <a:endParaRPr lang="en-US" dirty="0"/>
          </a:p>
        </p:txBody>
      </p:sp>
      <p:sp>
        <p:nvSpPr>
          <p:cNvPr id="6" name="Footer Placeholder 7">
            <a:extLst>
              <a:ext uri="{FF2B5EF4-FFF2-40B4-BE49-F238E27FC236}">
                <a16:creationId xmlns:a16="http://schemas.microsoft.com/office/drawing/2014/main" id="{D5E847C1-650D-4DC5-A8CB-34EC2A73272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441516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262</a:t>
            </a:fld>
            <a:endParaRPr lang="en-US" dirty="0"/>
          </a:p>
        </p:txBody>
      </p:sp>
      <p:sp>
        <p:nvSpPr>
          <p:cNvPr id="6" name="Footer Placeholder 7">
            <a:extLst>
              <a:ext uri="{FF2B5EF4-FFF2-40B4-BE49-F238E27FC236}">
                <a16:creationId xmlns:a16="http://schemas.microsoft.com/office/drawing/2014/main" id="{6E523BAC-1ED5-4A02-9FAC-7EE48FA6E5B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4740146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264</a:t>
            </a:fld>
            <a:endParaRPr lang="en-US" dirty="0"/>
          </a:p>
        </p:txBody>
      </p:sp>
      <p:sp>
        <p:nvSpPr>
          <p:cNvPr id="6" name="Footer Placeholder 7">
            <a:extLst>
              <a:ext uri="{FF2B5EF4-FFF2-40B4-BE49-F238E27FC236}">
                <a16:creationId xmlns:a16="http://schemas.microsoft.com/office/drawing/2014/main" id="{07AF05DD-ED54-4FFF-A09E-AED47BB146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3872324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265</a:t>
            </a:fld>
            <a:endParaRPr lang="en-US" dirty="0"/>
          </a:p>
        </p:txBody>
      </p:sp>
      <p:sp>
        <p:nvSpPr>
          <p:cNvPr id="6" name="Footer Placeholder 7">
            <a:extLst>
              <a:ext uri="{FF2B5EF4-FFF2-40B4-BE49-F238E27FC236}">
                <a16:creationId xmlns:a16="http://schemas.microsoft.com/office/drawing/2014/main" id="{FC249463-6F39-4886-A501-7F887000D74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3029497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266</a:t>
            </a:fld>
            <a:endParaRPr lang="en-US" dirty="0"/>
          </a:p>
        </p:txBody>
      </p:sp>
      <p:sp>
        <p:nvSpPr>
          <p:cNvPr id="6" name="Footer Placeholder 7">
            <a:extLst>
              <a:ext uri="{FF2B5EF4-FFF2-40B4-BE49-F238E27FC236}">
                <a16:creationId xmlns:a16="http://schemas.microsoft.com/office/drawing/2014/main" id="{310460E1-D0D6-47F4-BAB0-69670000C9F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3516046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267</a:t>
            </a:fld>
            <a:endParaRPr lang="en-US" dirty="0"/>
          </a:p>
        </p:txBody>
      </p:sp>
      <p:sp>
        <p:nvSpPr>
          <p:cNvPr id="6" name="Footer Placeholder 7">
            <a:extLst>
              <a:ext uri="{FF2B5EF4-FFF2-40B4-BE49-F238E27FC236}">
                <a16:creationId xmlns:a16="http://schemas.microsoft.com/office/drawing/2014/main" id="{A1A13054-8590-4596-B85D-3BFF6269690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0122346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268</a:t>
            </a:fld>
            <a:endParaRPr lang="en-US" dirty="0"/>
          </a:p>
        </p:txBody>
      </p:sp>
      <p:sp>
        <p:nvSpPr>
          <p:cNvPr id="6" name="Footer Placeholder 7">
            <a:extLst>
              <a:ext uri="{FF2B5EF4-FFF2-40B4-BE49-F238E27FC236}">
                <a16:creationId xmlns:a16="http://schemas.microsoft.com/office/drawing/2014/main" id="{502B077B-CC48-4931-8285-991B81B8102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5660356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269</a:t>
            </a:fld>
            <a:endParaRPr lang="en-US" dirty="0"/>
          </a:p>
        </p:txBody>
      </p:sp>
      <p:sp>
        <p:nvSpPr>
          <p:cNvPr id="6" name="Footer Placeholder 7">
            <a:extLst>
              <a:ext uri="{FF2B5EF4-FFF2-40B4-BE49-F238E27FC236}">
                <a16:creationId xmlns:a16="http://schemas.microsoft.com/office/drawing/2014/main" id="{745E4A91-51B3-4BCA-9A28-8E03AB98845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5811109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270</a:t>
            </a:fld>
            <a:endParaRPr lang="en-US" dirty="0"/>
          </a:p>
        </p:txBody>
      </p:sp>
      <p:sp>
        <p:nvSpPr>
          <p:cNvPr id="6" name="Footer Placeholder 7">
            <a:extLst>
              <a:ext uri="{FF2B5EF4-FFF2-40B4-BE49-F238E27FC236}">
                <a16:creationId xmlns:a16="http://schemas.microsoft.com/office/drawing/2014/main" id="{77EEC00E-8794-418F-8134-9FE5C82797F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727302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271</a:t>
            </a:fld>
            <a:endParaRPr lang="en-US" dirty="0"/>
          </a:p>
        </p:txBody>
      </p:sp>
      <p:sp>
        <p:nvSpPr>
          <p:cNvPr id="6" name="Footer Placeholder 7">
            <a:extLst>
              <a:ext uri="{FF2B5EF4-FFF2-40B4-BE49-F238E27FC236}">
                <a16:creationId xmlns:a16="http://schemas.microsoft.com/office/drawing/2014/main" id="{2FD6C635-9D17-4FA4-93C0-70BC769F585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573043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273</a:t>
            </a:fld>
            <a:endParaRPr lang="en-US" dirty="0"/>
          </a:p>
        </p:txBody>
      </p:sp>
      <p:sp>
        <p:nvSpPr>
          <p:cNvPr id="6" name="Footer Placeholder 7">
            <a:extLst>
              <a:ext uri="{FF2B5EF4-FFF2-40B4-BE49-F238E27FC236}">
                <a16:creationId xmlns:a16="http://schemas.microsoft.com/office/drawing/2014/main" id="{9241F4BF-ACDB-47FB-B553-5EF092B70DC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734476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32</a:t>
            </a:fld>
            <a:endParaRPr lang="en-US" dirty="0"/>
          </a:p>
        </p:txBody>
      </p:sp>
      <p:sp>
        <p:nvSpPr>
          <p:cNvPr id="7" name="Footer Placeholder 7">
            <a:extLst>
              <a:ext uri="{FF2B5EF4-FFF2-40B4-BE49-F238E27FC236}">
                <a16:creationId xmlns:a16="http://schemas.microsoft.com/office/drawing/2014/main" id="{AE29D9E8-38A0-4107-85BF-FEBCDB0DD28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3111190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274</a:t>
            </a:fld>
            <a:endParaRPr lang="en-US" dirty="0"/>
          </a:p>
        </p:txBody>
      </p:sp>
      <p:sp>
        <p:nvSpPr>
          <p:cNvPr id="6" name="Footer Placeholder 7">
            <a:extLst>
              <a:ext uri="{FF2B5EF4-FFF2-40B4-BE49-F238E27FC236}">
                <a16:creationId xmlns:a16="http://schemas.microsoft.com/office/drawing/2014/main" id="{B2E96496-B3F6-458A-931A-88022110EC4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2101304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275</a:t>
            </a:fld>
            <a:endParaRPr lang="en-US" dirty="0"/>
          </a:p>
        </p:txBody>
      </p:sp>
      <p:sp>
        <p:nvSpPr>
          <p:cNvPr id="6" name="Footer Placeholder 7">
            <a:extLst>
              <a:ext uri="{FF2B5EF4-FFF2-40B4-BE49-F238E27FC236}">
                <a16:creationId xmlns:a16="http://schemas.microsoft.com/office/drawing/2014/main" id="{4835838E-227C-4B41-83FA-96633D25A66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3973125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276</a:t>
            </a:fld>
            <a:endParaRPr lang="en-US" dirty="0"/>
          </a:p>
        </p:txBody>
      </p:sp>
      <p:sp>
        <p:nvSpPr>
          <p:cNvPr id="6" name="Footer Placeholder 7">
            <a:extLst>
              <a:ext uri="{FF2B5EF4-FFF2-40B4-BE49-F238E27FC236}">
                <a16:creationId xmlns:a16="http://schemas.microsoft.com/office/drawing/2014/main" id="{D13B26BE-8033-4D79-BE51-A070D597373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4111138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278</a:t>
            </a:fld>
            <a:endParaRPr lang="en-US" dirty="0"/>
          </a:p>
        </p:txBody>
      </p:sp>
      <p:sp>
        <p:nvSpPr>
          <p:cNvPr id="6" name="Footer Placeholder 7">
            <a:extLst>
              <a:ext uri="{FF2B5EF4-FFF2-40B4-BE49-F238E27FC236}">
                <a16:creationId xmlns:a16="http://schemas.microsoft.com/office/drawing/2014/main" id="{941B99B8-2BEC-43A2-BFF2-9B15DF6D64B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7447558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279</a:t>
            </a:fld>
            <a:endParaRPr lang="en-US" dirty="0"/>
          </a:p>
        </p:txBody>
      </p:sp>
      <p:sp>
        <p:nvSpPr>
          <p:cNvPr id="6" name="Footer Placeholder 7">
            <a:extLst>
              <a:ext uri="{FF2B5EF4-FFF2-40B4-BE49-F238E27FC236}">
                <a16:creationId xmlns:a16="http://schemas.microsoft.com/office/drawing/2014/main" id="{7925C434-8F74-4698-9ABE-EDF1665AB95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68406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280</a:t>
            </a:fld>
            <a:endParaRPr lang="en-US" dirty="0"/>
          </a:p>
        </p:txBody>
      </p:sp>
      <p:sp>
        <p:nvSpPr>
          <p:cNvPr id="6" name="Footer Placeholder 7">
            <a:extLst>
              <a:ext uri="{FF2B5EF4-FFF2-40B4-BE49-F238E27FC236}">
                <a16:creationId xmlns:a16="http://schemas.microsoft.com/office/drawing/2014/main" id="{D6E9E0D6-0D15-4048-8648-5E4161541B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0044216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281</a:t>
            </a:fld>
            <a:endParaRPr lang="en-US" dirty="0"/>
          </a:p>
        </p:txBody>
      </p:sp>
      <p:sp>
        <p:nvSpPr>
          <p:cNvPr id="6" name="Footer Placeholder 7">
            <a:extLst>
              <a:ext uri="{FF2B5EF4-FFF2-40B4-BE49-F238E27FC236}">
                <a16:creationId xmlns:a16="http://schemas.microsoft.com/office/drawing/2014/main" id="{9FB3AB52-E6A4-40E9-9DAE-039782F4DFB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4116104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282</a:t>
            </a:fld>
            <a:endParaRPr lang="en-US" dirty="0"/>
          </a:p>
        </p:txBody>
      </p:sp>
      <p:sp>
        <p:nvSpPr>
          <p:cNvPr id="6" name="Footer Placeholder 7">
            <a:extLst>
              <a:ext uri="{FF2B5EF4-FFF2-40B4-BE49-F238E27FC236}">
                <a16:creationId xmlns:a16="http://schemas.microsoft.com/office/drawing/2014/main" id="{48C9A3C3-09EC-4A3D-87DA-ADDD555A972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7227751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283</a:t>
            </a:fld>
            <a:endParaRPr lang="en-US" dirty="0"/>
          </a:p>
        </p:txBody>
      </p:sp>
      <p:sp>
        <p:nvSpPr>
          <p:cNvPr id="6" name="Footer Placeholder 7">
            <a:extLst>
              <a:ext uri="{FF2B5EF4-FFF2-40B4-BE49-F238E27FC236}">
                <a16:creationId xmlns:a16="http://schemas.microsoft.com/office/drawing/2014/main" id="{D824CF52-C8FB-49BC-B30E-6DBC5803D61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2730216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284</a:t>
            </a:fld>
            <a:endParaRPr lang="en-US" dirty="0"/>
          </a:p>
        </p:txBody>
      </p:sp>
      <p:sp>
        <p:nvSpPr>
          <p:cNvPr id="6" name="Footer Placeholder 7">
            <a:extLst>
              <a:ext uri="{FF2B5EF4-FFF2-40B4-BE49-F238E27FC236}">
                <a16:creationId xmlns:a16="http://schemas.microsoft.com/office/drawing/2014/main" id="{293CF160-D478-41E4-ADA3-D8AAD5F57B1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79244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BB1FBC00-20AE-400C-A76B-3606AC7B173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663042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285</a:t>
            </a:fld>
            <a:endParaRPr lang="en-US" dirty="0"/>
          </a:p>
        </p:txBody>
      </p:sp>
      <p:sp>
        <p:nvSpPr>
          <p:cNvPr id="6" name="Footer Placeholder 7">
            <a:extLst>
              <a:ext uri="{FF2B5EF4-FFF2-40B4-BE49-F238E27FC236}">
                <a16:creationId xmlns:a16="http://schemas.microsoft.com/office/drawing/2014/main" id="{90B3BA46-EF6E-4753-BF9B-F526A516637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4976303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286</a:t>
            </a:fld>
            <a:endParaRPr lang="en-US" dirty="0"/>
          </a:p>
        </p:txBody>
      </p:sp>
      <p:sp>
        <p:nvSpPr>
          <p:cNvPr id="6" name="Footer Placeholder 7">
            <a:extLst>
              <a:ext uri="{FF2B5EF4-FFF2-40B4-BE49-F238E27FC236}">
                <a16:creationId xmlns:a16="http://schemas.microsoft.com/office/drawing/2014/main" id="{FF5FD26C-87BF-43C6-8A2C-E5D088A1669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419840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289</a:t>
            </a:fld>
            <a:endParaRPr lang="en-US" dirty="0"/>
          </a:p>
        </p:txBody>
      </p:sp>
      <p:sp>
        <p:nvSpPr>
          <p:cNvPr id="6" name="Footer Placeholder 7">
            <a:extLst>
              <a:ext uri="{FF2B5EF4-FFF2-40B4-BE49-F238E27FC236}">
                <a16:creationId xmlns:a16="http://schemas.microsoft.com/office/drawing/2014/main" id="{0FBCF851-2382-4EF4-A37A-6A0BDDF51A8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3887817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290</a:t>
            </a:fld>
            <a:endParaRPr lang="en-US" dirty="0"/>
          </a:p>
        </p:txBody>
      </p:sp>
      <p:sp>
        <p:nvSpPr>
          <p:cNvPr id="6" name="Footer Placeholder 7">
            <a:extLst>
              <a:ext uri="{FF2B5EF4-FFF2-40B4-BE49-F238E27FC236}">
                <a16:creationId xmlns:a16="http://schemas.microsoft.com/office/drawing/2014/main" id="{2FFE40DA-9A9F-4C37-82EA-C0118CB5B91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6683996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291</a:t>
            </a:fld>
            <a:endParaRPr lang="en-US" dirty="0"/>
          </a:p>
        </p:txBody>
      </p:sp>
      <p:sp>
        <p:nvSpPr>
          <p:cNvPr id="6" name="Footer Placeholder 7">
            <a:extLst>
              <a:ext uri="{FF2B5EF4-FFF2-40B4-BE49-F238E27FC236}">
                <a16:creationId xmlns:a16="http://schemas.microsoft.com/office/drawing/2014/main" id="{2BCA13CD-F8B4-43FE-92D6-190A884906C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8962808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ADE94269-1C2D-4221-9107-705169A1BA2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1165760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296</a:t>
            </a:fld>
            <a:endParaRPr lang="en-US" dirty="0"/>
          </a:p>
        </p:txBody>
      </p:sp>
      <p:sp>
        <p:nvSpPr>
          <p:cNvPr id="6" name="Footer Placeholder 7">
            <a:extLst>
              <a:ext uri="{FF2B5EF4-FFF2-40B4-BE49-F238E27FC236}">
                <a16:creationId xmlns:a16="http://schemas.microsoft.com/office/drawing/2014/main" id="{76086518-0647-4478-960D-940E1DD7F41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7502539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6546961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299</a:t>
            </a:fld>
            <a:endParaRPr lang="en-US" dirty="0"/>
          </a:p>
        </p:txBody>
      </p:sp>
      <p:sp>
        <p:nvSpPr>
          <p:cNvPr id="6" name="Footer Placeholder 7">
            <a:extLst>
              <a:ext uri="{FF2B5EF4-FFF2-40B4-BE49-F238E27FC236}">
                <a16:creationId xmlns:a16="http://schemas.microsoft.com/office/drawing/2014/main" id="{2CDB7ECF-3B25-45E5-9730-59A772E8BD4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4936514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300</a:t>
            </a:fld>
            <a:endParaRPr lang="en-US" dirty="0"/>
          </a:p>
        </p:txBody>
      </p:sp>
      <p:sp>
        <p:nvSpPr>
          <p:cNvPr id="7" name="Footer Placeholder 7">
            <a:extLst>
              <a:ext uri="{FF2B5EF4-FFF2-40B4-BE49-F238E27FC236}">
                <a16:creationId xmlns:a16="http://schemas.microsoft.com/office/drawing/2014/main" id="{5A06BC62-FE2F-47D0-B7BC-BDEB29D3D97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12169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43</a:t>
            </a:fld>
            <a:endParaRPr lang="en-US" dirty="0"/>
          </a:p>
        </p:txBody>
      </p:sp>
      <p:sp>
        <p:nvSpPr>
          <p:cNvPr id="6" name="Footer Placeholder 7">
            <a:extLst>
              <a:ext uri="{FF2B5EF4-FFF2-40B4-BE49-F238E27FC236}">
                <a16:creationId xmlns:a16="http://schemas.microsoft.com/office/drawing/2014/main" id="{08B43254-49E1-466B-B187-11F7537490F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010449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DA4A69B2-E48D-40A4-A868-56192CA06198}" type="slidenum">
              <a:rPr lang="en-US"/>
              <a:pPr/>
              <a:t>307</a:t>
            </a:fld>
            <a:r>
              <a:rPr lang="en-US" dirty="0"/>
              <a:t>##</a:t>
            </a:r>
          </a:p>
        </p:txBody>
      </p:sp>
      <p:sp>
        <p:nvSpPr>
          <p:cNvPr id="552962" name="Rectangle 2"/>
          <p:cNvSpPr>
            <a:spLocks noGrp="1" noRot="1" noChangeAspect="1" noChangeArrowheads="1" noTextEdit="1"/>
          </p:cNvSpPr>
          <p:nvPr>
            <p:ph type="sldImg"/>
          </p:nvPr>
        </p:nvSpPr>
        <p:spPr>
          <a:xfrm>
            <a:off x="381000" y="685800"/>
            <a:ext cx="6096000" cy="3429000"/>
          </a:xfrm>
          <a:ln/>
        </p:spPr>
      </p:sp>
      <p:sp>
        <p:nvSpPr>
          <p:cNvPr id="55296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773DDE5F-C25C-45D0-A8F4-6A1D9F46FE5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7204585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769F979-6036-4AC6-9658-94B8622CB9C6}" type="slidenum">
              <a:rPr lang="en-US"/>
              <a:pPr/>
              <a:t>313</a:t>
            </a:fld>
            <a:r>
              <a:rPr lang="en-US" dirty="0"/>
              <a:t>##</a:t>
            </a:r>
          </a:p>
        </p:txBody>
      </p:sp>
      <p:sp>
        <p:nvSpPr>
          <p:cNvPr id="555010" name="Rectangle 2"/>
          <p:cNvSpPr>
            <a:spLocks noGrp="1" noRot="1" noChangeAspect="1" noChangeArrowheads="1" noTextEdit="1"/>
          </p:cNvSpPr>
          <p:nvPr>
            <p:ph type="sldImg"/>
          </p:nvPr>
        </p:nvSpPr>
        <p:spPr>
          <a:xfrm>
            <a:off x="381000" y="685800"/>
            <a:ext cx="6096000" cy="3429000"/>
          </a:xfrm>
          <a:ln/>
        </p:spPr>
      </p:sp>
      <p:sp>
        <p:nvSpPr>
          <p:cNvPr id="555011"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113F7A87-6875-478B-8E54-858A0F818DE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8394876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8CDDABA3-5382-48D1-94EC-1651B196C235}" type="slidenum">
              <a:rPr lang="en-US"/>
              <a:pPr/>
              <a:t>314</a:t>
            </a:fld>
            <a:r>
              <a:rPr lang="en-US" dirty="0"/>
              <a:t>##</a:t>
            </a:r>
          </a:p>
        </p:txBody>
      </p:sp>
      <p:sp>
        <p:nvSpPr>
          <p:cNvPr id="557058" name="Rectangle 2"/>
          <p:cNvSpPr>
            <a:spLocks noGrp="1" noRot="1" noChangeAspect="1" noChangeArrowheads="1" noTextEdit="1"/>
          </p:cNvSpPr>
          <p:nvPr>
            <p:ph type="sldImg"/>
          </p:nvPr>
        </p:nvSpPr>
        <p:spPr>
          <a:xfrm>
            <a:off x="381000" y="685800"/>
            <a:ext cx="6096000" cy="3429000"/>
          </a:xfrm>
          <a:ln/>
        </p:spPr>
      </p:sp>
      <p:sp>
        <p:nvSpPr>
          <p:cNvPr id="557059"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13A6C210-C20A-4DB0-B077-26494F74893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3510251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4F5C244D-260F-4411-A724-694B843B705A}" type="slidenum">
              <a:rPr lang="en-US"/>
              <a:pPr/>
              <a:t>315</a:t>
            </a:fld>
            <a:r>
              <a:rPr lang="en-US" dirty="0"/>
              <a:t>##</a:t>
            </a:r>
          </a:p>
        </p:txBody>
      </p:sp>
      <p:sp>
        <p:nvSpPr>
          <p:cNvPr id="561154" name="Rectangle 2"/>
          <p:cNvSpPr>
            <a:spLocks noGrp="1" noRot="1" noChangeAspect="1" noChangeArrowheads="1" noTextEdit="1"/>
          </p:cNvSpPr>
          <p:nvPr>
            <p:ph type="sldImg"/>
          </p:nvPr>
        </p:nvSpPr>
        <p:spPr>
          <a:xfrm>
            <a:off x="381000" y="685800"/>
            <a:ext cx="6096000" cy="3429000"/>
          </a:xfrm>
          <a:ln/>
        </p:spPr>
      </p:sp>
      <p:sp>
        <p:nvSpPr>
          <p:cNvPr id="561155"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A814D784-B65A-4654-B75F-C9474E9778C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3184067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03BDEC5F-A820-4C1A-AE57-56124B9DFBD3}" type="slidenum">
              <a:rPr lang="en-US"/>
              <a:pPr/>
              <a:t>316</a:t>
            </a:fld>
            <a:r>
              <a:rPr lang="en-US" dirty="0"/>
              <a:t>##</a:t>
            </a:r>
          </a:p>
        </p:txBody>
      </p:sp>
      <p:sp>
        <p:nvSpPr>
          <p:cNvPr id="645122" name="Rectangle 2"/>
          <p:cNvSpPr>
            <a:spLocks noGrp="1" noRot="1" noChangeAspect="1" noChangeArrowheads="1" noTextEdit="1"/>
          </p:cNvSpPr>
          <p:nvPr>
            <p:ph type="sldImg"/>
          </p:nvPr>
        </p:nvSpPr>
        <p:spPr>
          <a:xfrm>
            <a:off x="381000" y="685800"/>
            <a:ext cx="6096000" cy="3429000"/>
          </a:xfrm>
          <a:ln/>
        </p:spPr>
      </p:sp>
      <p:sp>
        <p:nvSpPr>
          <p:cNvPr id="64512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AC78488D-824F-4C8C-88DB-F2B79016A72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7625155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9B6CEA00-236F-49E8-9320-6F1A3663A681}" type="slidenum">
              <a:rPr lang="en-US"/>
              <a:pPr/>
              <a:t>317</a:t>
            </a:fld>
            <a:r>
              <a:rPr lang="en-US" dirty="0"/>
              <a:t>##</a:t>
            </a:r>
          </a:p>
        </p:txBody>
      </p:sp>
      <p:sp>
        <p:nvSpPr>
          <p:cNvPr id="647170" name="Rectangle 2"/>
          <p:cNvSpPr>
            <a:spLocks noGrp="1" noRot="1" noChangeAspect="1" noChangeArrowheads="1" noTextEdit="1"/>
          </p:cNvSpPr>
          <p:nvPr>
            <p:ph type="sldImg"/>
          </p:nvPr>
        </p:nvSpPr>
        <p:spPr>
          <a:xfrm>
            <a:off x="381000" y="685800"/>
            <a:ext cx="6096000" cy="3429000"/>
          </a:xfrm>
          <a:ln/>
        </p:spPr>
      </p:sp>
      <p:sp>
        <p:nvSpPr>
          <p:cNvPr id="647171"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73779C4E-E010-4238-9416-677CD95E6F2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4479476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4DE8AFCF-28C4-49D0-B044-E430F0C2F2EB}" type="slidenum">
              <a:rPr lang="en-US"/>
              <a:pPr/>
              <a:t>321</a:t>
            </a:fld>
            <a:r>
              <a:rPr lang="en-US" dirty="0"/>
              <a:t>##</a:t>
            </a:r>
          </a:p>
        </p:txBody>
      </p:sp>
      <p:sp>
        <p:nvSpPr>
          <p:cNvPr id="563202" name="Rectangle 2"/>
          <p:cNvSpPr>
            <a:spLocks noGrp="1" noRot="1" noChangeAspect="1" noChangeArrowheads="1" noTextEdit="1"/>
          </p:cNvSpPr>
          <p:nvPr>
            <p:ph type="sldImg"/>
          </p:nvPr>
        </p:nvSpPr>
        <p:spPr>
          <a:xfrm>
            <a:off x="381000" y="685800"/>
            <a:ext cx="6096000" cy="3429000"/>
          </a:xfrm>
          <a:ln/>
        </p:spPr>
      </p:sp>
      <p:sp>
        <p:nvSpPr>
          <p:cNvPr id="56320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89C92F2D-27F1-4B33-9015-8BEEC5A632B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1157333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BBA4314D-9142-443D-9050-C21ABEC42780}" type="slidenum">
              <a:rPr lang="en-US"/>
              <a:pPr/>
              <a:t>322</a:t>
            </a:fld>
            <a:r>
              <a:rPr lang="en-US" dirty="0"/>
              <a:t>##</a:t>
            </a:r>
          </a:p>
        </p:txBody>
      </p:sp>
      <p:sp>
        <p:nvSpPr>
          <p:cNvPr id="565250" name="Rectangle 2"/>
          <p:cNvSpPr>
            <a:spLocks noGrp="1" noRot="1" noChangeAspect="1" noChangeArrowheads="1" noTextEdit="1"/>
          </p:cNvSpPr>
          <p:nvPr>
            <p:ph type="sldImg"/>
          </p:nvPr>
        </p:nvSpPr>
        <p:spPr>
          <a:xfrm>
            <a:off x="381000" y="685800"/>
            <a:ext cx="6096000" cy="3429000"/>
          </a:xfrm>
          <a:ln/>
        </p:spPr>
      </p:sp>
      <p:sp>
        <p:nvSpPr>
          <p:cNvPr id="565251"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8AA0BED0-D81C-43E7-A692-EFBA796FFFD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5164736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3A524B3F-307C-46D2-B2A1-9A0C3BF3E426}" type="slidenum">
              <a:rPr lang="en-US"/>
              <a:pPr/>
              <a:t>323</a:t>
            </a:fld>
            <a:r>
              <a:rPr lang="en-US" dirty="0"/>
              <a:t>##</a:t>
            </a:r>
          </a:p>
        </p:txBody>
      </p:sp>
      <p:sp>
        <p:nvSpPr>
          <p:cNvPr id="638978" name="Rectangle 2"/>
          <p:cNvSpPr>
            <a:spLocks noGrp="1" noRot="1" noChangeAspect="1" noChangeArrowheads="1" noTextEdit="1"/>
          </p:cNvSpPr>
          <p:nvPr>
            <p:ph type="sldImg"/>
          </p:nvPr>
        </p:nvSpPr>
        <p:spPr>
          <a:xfrm>
            <a:off x="381000" y="685800"/>
            <a:ext cx="6096000" cy="3429000"/>
          </a:xfrm>
          <a:ln/>
        </p:spPr>
      </p:sp>
      <p:sp>
        <p:nvSpPr>
          <p:cNvPr id="638979"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51AFD412-C988-4403-B1FF-65D557C362C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5057328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9C149E57-0798-442F-9EDF-19F617E03DDC}" type="slidenum">
              <a:rPr lang="en-US"/>
              <a:pPr/>
              <a:t>324</a:t>
            </a:fld>
            <a:r>
              <a:rPr lang="en-US" dirty="0"/>
              <a:t>##</a:t>
            </a:r>
          </a:p>
        </p:txBody>
      </p:sp>
      <p:sp>
        <p:nvSpPr>
          <p:cNvPr id="567298" name="Rectangle 2"/>
          <p:cNvSpPr>
            <a:spLocks noGrp="1" noRot="1" noChangeAspect="1" noChangeArrowheads="1" noTextEdit="1"/>
          </p:cNvSpPr>
          <p:nvPr>
            <p:ph type="sldImg"/>
          </p:nvPr>
        </p:nvSpPr>
        <p:spPr>
          <a:xfrm>
            <a:off x="381000" y="685800"/>
            <a:ext cx="6096000" cy="3429000"/>
          </a:xfrm>
          <a:ln/>
        </p:spPr>
      </p:sp>
      <p:sp>
        <p:nvSpPr>
          <p:cNvPr id="567299"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82B64C4F-CC8D-4329-8014-0B7DF71402C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048919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5285613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5BDD92AE-254A-448F-B235-F9EFA2042F54}" type="slidenum">
              <a:rPr lang="en-US"/>
              <a:pPr/>
              <a:t>327</a:t>
            </a:fld>
            <a:r>
              <a:rPr lang="en-US" dirty="0"/>
              <a:t>##</a:t>
            </a:r>
          </a:p>
        </p:txBody>
      </p:sp>
      <p:sp>
        <p:nvSpPr>
          <p:cNvPr id="591874" name="Rectangle 2"/>
          <p:cNvSpPr>
            <a:spLocks noGrp="1" noRot="1" noChangeAspect="1" noChangeArrowheads="1" noTextEdit="1"/>
          </p:cNvSpPr>
          <p:nvPr>
            <p:ph type="sldImg"/>
          </p:nvPr>
        </p:nvSpPr>
        <p:spPr>
          <a:xfrm>
            <a:off x="381000" y="685800"/>
            <a:ext cx="6096000" cy="3429000"/>
          </a:xfrm>
          <a:ln/>
        </p:spPr>
      </p:sp>
      <p:sp>
        <p:nvSpPr>
          <p:cNvPr id="591875"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F1896AEB-BEA2-4CD9-911E-2EDC10A1764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392700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2F0BA62-3ACE-41F1-A92A-05FBE87679B7}" type="slidenum">
              <a:rPr lang="en-US"/>
              <a:pPr/>
              <a:t>331</a:t>
            </a:fld>
            <a:r>
              <a:rPr lang="en-US" dirty="0"/>
              <a:t>##</a:t>
            </a:r>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57A5B12D-FB2F-40B2-87C9-0ECC8BFDABB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4915240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21FF5AD4-E841-42B1-BCA5-7247C1AB98F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628601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335</a:t>
            </a:fld>
            <a:endParaRPr lang="en-US" dirty="0"/>
          </a:p>
        </p:txBody>
      </p:sp>
      <p:sp>
        <p:nvSpPr>
          <p:cNvPr id="6" name="Footer Placeholder 7">
            <a:extLst>
              <a:ext uri="{FF2B5EF4-FFF2-40B4-BE49-F238E27FC236}">
                <a16:creationId xmlns:a16="http://schemas.microsoft.com/office/drawing/2014/main" id="{4582C758-E872-4F40-87C0-E6059842BF4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0860692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0558882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338</a:t>
            </a:fld>
            <a:endParaRPr lang="en-US" dirty="0"/>
          </a:p>
        </p:txBody>
      </p:sp>
      <p:sp>
        <p:nvSpPr>
          <p:cNvPr id="6" name="Footer Placeholder 7">
            <a:extLst>
              <a:ext uri="{FF2B5EF4-FFF2-40B4-BE49-F238E27FC236}">
                <a16:creationId xmlns:a16="http://schemas.microsoft.com/office/drawing/2014/main" id="{36040861-E750-421F-B3C7-6CBB5B61FF1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7278422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339</a:t>
            </a:fld>
            <a:endParaRPr lang="en-US" dirty="0"/>
          </a:p>
        </p:txBody>
      </p:sp>
      <p:sp>
        <p:nvSpPr>
          <p:cNvPr id="7" name="Footer Placeholder 7">
            <a:extLst>
              <a:ext uri="{FF2B5EF4-FFF2-40B4-BE49-F238E27FC236}">
                <a16:creationId xmlns:a16="http://schemas.microsoft.com/office/drawing/2014/main" id="{EECA8523-76F6-4191-9480-7BC0A506004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6346450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F363EFDB-ACA6-4C32-B88A-5784FCA6F43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28017919"/>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341</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dirty="0"/>
          </a:p>
        </p:txBody>
      </p:sp>
      <p:sp>
        <p:nvSpPr>
          <p:cNvPr id="7" name="Footer Placeholder 7">
            <a:extLst>
              <a:ext uri="{FF2B5EF4-FFF2-40B4-BE49-F238E27FC236}">
                <a16:creationId xmlns:a16="http://schemas.microsoft.com/office/drawing/2014/main" id="{EE5858F5-57A8-4C21-AD2A-CD3C046309C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7764752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343</a:t>
            </a:fld>
            <a:endParaRPr lang="en-US" dirty="0"/>
          </a:p>
        </p:txBody>
      </p:sp>
      <p:sp>
        <p:nvSpPr>
          <p:cNvPr id="6" name="Footer Placeholder 7">
            <a:extLst>
              <a:ext uri="{FF2B5EF4-FFF2-40B4-BE49-F238E27FC236}">
                <a16:creationId xmlns:a16="http://schemas.microsoft.com/office/drawing/2014/main" id="{2BF7E386-EFB6-4CD5-ABA0-E9DD82E6E9E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21080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C6CE7BD1-0F36-42CD-8A0E-EC50639F0B1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70911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46</a:t>
            </a:fld>
            <a:endParaRPr lang="en-US" dirty="0"/>
          </a:p>
        </p:txBody>
      </p:sp>
      <p:sp>
        <p:nvSpPr>
          <p:cNvPr id="6" name="Footer Placeholder 7">
            <a:extLst>
              <a:ext uri="{FF2B5EF4-FFF2-40B4-BE49-F238E27FC236}">
                <a16:creationId xmlns:a16="http://schemas.microsoft.com/office/drawing/2014/main" id="{CA0E229D-1A34-41E2-A7FC-A8D6354BD75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6696323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your opinion which operation is most likely to cause your Operation system to fail?</a:t>
            </a:r>
          </a:p>
          <a:p>
            <a:pPr lvl="0"/>
            <a:r>
              <a:rPr lang="en-US" sz="1200" kern="1200" dirty="0">
                <a:solidFill>
                  <a:schemeClr val="tx1"/>
                </a:solidFill>
                <a:effectLst/>
                <a:latin typeface="+mn-lt"/>
                <a:ea typeface="+mn-ea"/>
                <a:cs typeface="+mn-cs"/>
              </a:rPr>
              <a:t>- Opening Microsoft Word</a:t>
            </a:r>
          </a:p>
          <a:p>
            <a:pPr lvl="0"/>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Open IE</a:t>
            </a:r>
          </a:p>
          <a:p>
            <a:pPr lvl="0"/>
            <a:r>
              <a:rPr lang="en-US" sz="1200" kern="1200" dirty="0">
                <a:solidFill>
                  <a:schemeClr val="tx1"/>
                </a:solidFill>
                <a:effectLst/>
                <a:latin typeface="+mn-lt"/>
                <a:ea typeface="+mn-ea"/>
                <a:cs typeface="+mn-cs"/>
              </a:rPr>
              <a:t>- Opening 10 different application all at the same time</a:t>
            </a:r>
          </a:p>
          <a:p>
            <a:endParaRPr lang="en-US" dirty="0"/>
          </a:p>
        </p:txBody>
      </p:sp>
      <p:sp>
        <p:nvSpPr>
          <p:cNvPr id="4" name="Slide Number Placeholder 3"/>
          <p:cNvSpPr>
            <a:spLocks noGrp="1"/>
          </p:cNvSpPr>
          <p:nvPr>
            <p:ph type="sldNum" sz="quarter" idx="10"/>
          </p:nvPr>
        </p:nvSpPr>
        <p:spPr/>
        <p:txBody>
          <a:bodyPr/>
          <a:lstStyle/>
          <a:p>
            <a:fld id="{68CD167B-4817-4434-BCA0-BA5CE9CD0AA9}" type="slidenum">
              <a:rPr lang="en-US" smtClean="0"/>
              <a:pPr/>
              <a:t>346</a:t>
            </a:fld>
            <a:endParaRPr lang="en-US" dirty="0"/>
          </a:p>
        </p:txBody>
      </p:sp>
      <p:sp>
        <p:nvSpPr>
          <p:cNvPr id="7" name="Footer Placeholder 7">
            <a:extLst>
              <a:ext uri="{FF2B5EF4-FFF2-40B4-BE49-F238E27FC236}">
                <a16:creationId xmlns:a16="http://schemas.microsoft.com/office/drawing/2014/main" id="{99F123D2-D837-4FA0-A789-C70BD26F5B3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649622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167B-4817-4434-BCA0-BA5CE9CD0AA9}" type="slidenum">
              <a:rPr lang="en-US" smtClean="0"/>
              <a:pPr/>
              <a:t>348</a:t>
            </a:fld>
            <a:endParaRPr lang="en-US" dirty="0"/>
          </a:p>
        </p:txBody>
      </p:sp>
      <p:sp>
        <p:nvSpPr>
          <p:cNvPr id="7" name="Footer Placeholder 7">
            <a:extLst>
              <a:ext uri="{FF2B5EF4-FFF2-40B4-BE49-F238E27FC236}">
                <a16:creationId xmlns:a16="http://schemas.microsoft.com/office/drawing/2014/main" id="{412774B8-E864-439F-89C8-097DD0E417E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9047178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353</a:t>
            </a:fld>
            <a:endParaRPr lang="en-US" dirty="0"/>
          </a:p>
        </p:txBody>
      </p:sp>
      <p:sp>
        <p:nvSpPr>
          <p:cNvPr id="6" name="Footer Placeholder 7">
            <a:extLst>
              <a:ext uri="{FF2B5EF4-FFF2-40B4-BE49-F238E27FC236}">
                <a16:creationId xmlns:a16="http://schemas.microsoft.com/office/drawing/2014/main" id="{2C9CEEAB-5995-415F-B240-EC6925CCC0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4510392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354</a:t>
            </a:fld>
            <a:endParaRPr lang="en-US" dirty="0"/>
          </a:p>
        </p:txBody>
      </p:sp>
      <p:sp>
        <p:nvSpPr>
          <p:cNvPr id="6" name="Footer Placeholder 7">
            <a:extLst>
              <a:ext uri="{FF2B5EF4-FFF2-40B4-BE49-F238E27FC236}">
                <a16:creationId xmlns:a16="http://schemas.microsoft.com/office/drawing/2014/main" id="{34449A7C-57BF-4A53-8549-53D76318EF9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6290593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358</a:t>
            </a:fld>
            <a:endParaRPr lang="en-US" dirty="0"/>
          </a:p>
        </p:txBody>
      </p:sp>
      <p:sp>
        <p:nvSpPr>
          <p:cNvPr id="6" name="Footer Placeholder 7">
            <a:extLst>
              <a:ext uri="{FF2B5EF4-FFF2-40B4-BE49-F238E27FC236}">
                <a16:creationId xmlns:a16="http://schemas.microsoft.com/office/drawing/2014/main" id="{8A3C45D1-7D35-4B5D-8124-91311B07245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5252407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360</a:t>
            </a:fld>
            <a:endParaRPr lang="en-US" dirty="0"/>
          </a:p>
        </p:txBody>
      </p:sp>
      <p:sp>
        <p:nvSpPr>
          <p:cNvPr id="6" name="Footer Placeholder 7">
            <a:extLst>
              <a:ext uri="{FF2B5EF4-FFF2-40B4-BE49-F238E27FC236}">
                <a16:creationId xmlns:a16="http://schemas.microsoft.com/office/drawing/2014/main" id="{9039BD7B-8CD1-4753-8998-DB01A33FC22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7493957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366</a:t>
            </a:fld>
            <a:endParaRPr lang="en-US" dirty="0"/>
          </a:p>
        </p:txBody>
      </p:sp>
      <p:sp>
        <p:nvSpPr>
          <p:cNvPr id="6" name="Footer Placeholder 7">
            <a:extLst>
              <a:ext uri="{FF2B5EF4-FFF2-40B4-BE49-F238E27FC236}">
                <a16:creationId xmlns:a16="http://schemas.microsoft.com/office/drawing/2014/main" id="{EBA0F0BF-5569-4F76-91FE-CAE1264BC69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8903459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367</a:t>
            </a:fld>
            <a:endParaRPr lang="en-US" dirty="0"/>
          </a:p>
        </p:txBody>
      </p:sp>
      <p:sp>
        <p:nvSpPr>
          <p:cNvPr id="6" name="Footer Placeholder 7">
            <a:extLst>
              <a:ext uri="{FF2B5EF4-FFF2-40B4-BE49-F238E27FC236}">
                <a16:creationId xmlns:a16="http://schemas.microsoft.com/office/drawing/2014/main" id="{982568B1-E2AB-45B0-917B-3BB1A75E87D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139464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368</a:t>
            </a:fld>
            <a:endParaRPr lang="en-US" dirty="0"/>
          </a:p>
        </p:txBody>
      </p:sp>
      <p:sp>
        <p:nvSpPr>
          <p:cNvPr id="6" name="Footer Placeholder 7">
            <a:extLst>
              <a:ext uri="{FF2B5EF4-FFF2-40B4-BE49-F238E27FC236}">
                <a16:creationId xmlns:a16="http://schemas.microsoft.com/office/drawing/2014/main" id="{3EEFF356-DD11-4A4D-9694-4FB4934B8F2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5148693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369</a:t>
            </a:fld>
            <a:endParaRPr lang="en-US" dirty="0"/>
          </a:p>
        </p:txBody>
      </p:sp>
      <p:sp>
        <p:nvSpPr>
          <p:cNvPr id="6" name="Footer Placeholder 7">
            <a:extLst>
              <a:ext uri="{FF2B5EF4-FFF2-40B4-BE49-F238E27FC236}">
                <a16:creationId xmlns:a16="http://schemas.microsoft.com/office/drawing/2014/main" id="{ABD27ABC-A37C-44B3-A931-106B6DEB878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06509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47</a:t>
            </a:fld>
            <a:endParaRPr lang="en-US" dirty="0"/>
          </a:p>
        </p:txBody>
      </p:sp>
      <p:sp>
        <p:nvSpPr>
          <p:cNvPr id="7" name="Footer Placeholder 7">
            <a:extLst>
              <a:ext uri="{FF2B5EF4-FFF2-40B4-BE49-F238E27FC236}">
                <a16:creationId xmlns:a16="http://schemas.microsoft.com/office/drawing/2014/main" id="{8DEB13CF-5231-4847-882C-4257DB81BB5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7786037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370</a:t>
            </a:fld>
            <a:endParaRPr lang="en-US" dirty="0"/>
          </a:p>
        </p:txBody>
      </p:sp>
      <p:sp>
        <p:nvSpPr>
          <p:cNvPr id="6" name="Footer Placeholder 7">
            <a:extLst>
              <a:ext uri="{FF2B5EF4-FFF2-40B4-BE49-F238E27FC236}">
                <a16:creationId xmlns:a16="http://schemas.microsoft.com/office/drawing/2014/main" id="{73DDAA73-7557-448E-8B47-CF4EFE67A53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83399750"/>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375</a:t>
            </a:fld>
            <a:endParaRPr lang="en-US" dirty="0"/>
          </a:p>
        </p:txBody>
      </p:sp>
      <p:sp>
        <p:nvSpPr>
          <p:cNvPr id="6" name="Footer Placeholder 7">
            <a:extLst>
              <a:ext uri="{FF2B5EF4-FFF2-40B4-BE49-F238E27FC236}">
                <a16:creationId xmlns:a16="http://schemas.microsoft.com/office/drawing/2014/main" id="{172EE8F2-8185-4624-B20E-69CB3A44253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7189429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376</a:t>
            </a:fld>
            <a:endParaRPr lang="en-US" dirty="0"/>
          </a:p>
        </p:txBody>
      </p:sp>
      <p:sp>
        <p:nvSpPr>
          <p:cNvPr id="6" name="Footer Placeholder 7">
            <a:extLst>
              <a:ext uri="{FF2B5EF4-FFF2-40B4-BE49-F238E27FC236}">
                <a16:creationId xmlns:a16="http://schemas.microsoft.com/office/drawing/2014/main" id="{C5C523C4-416E-430C-A726-F9F96A3386F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7282444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377</a:t>
            </a:fld>
            <a:endParaRPr lang="en-US" dirty="0"/>
          </a:p>
        </p:txBody>
      </p:sp>
      <p:sp>
        <p:nvSpPr>
          <p:cNvPr id="6" name="Footer Placeholder 7">
            <a:extLst>
              <a:ext uri="{FF2B5EF4-FFF2-40B4-BE49-F238E27FC236}">
                <a16:creationId xmlns:a16="http://schemas.microsoft.com/office/drawing/2014/main" id="{56A97C93-D05C-48C9-AC85-F51E74468E4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6554963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378</a:t>
            </a:fld>
            <a:endParaRPr lang="en-US" dirty="0"/>
          </a:p>
        </p:txBody>
      </p:sp>
      <p:sp>
        <p:nvSpPr>
          <p:cNvPr id="6" name="Footer Placeholder 7">
            <a:extLst>
              <a:ext uri="{FF2B5EF4-FFF2-40B4-BE49-F238E27FC236}">
                <a16:creationId xmlns:a16="http://schemas.microsoft.com/office/drawing/2014/main" id="{8134EB6D-E2BE-4074-A2B9-11BFFF88380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7816107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384</a:t>
            </a:fld>
            <a:endParaRPr lang="en-US" dirty="0"/>
          </a:p>
        </p:txBody>
      </p:sp>
      <p:sp>
        <p:nvSpPr>
          <p:cNvPr id="6" name="Footer Placeholder 7">
            <a:extLst>
              <a:ext uri="{FF2B5EF4-FFF2-40B4-BE49-F238E27FC236}">
                <a16:creationId xmlns:a16="http://schemas.microsoft.com/office/drawing/2014/main" id="{13E4B16A-ECF5-4A88-9B3B-D0409ECD680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2864506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385</a:t>
            </a:fld>
            <a:endParaRPr lang="en-US" dirty="0"/>
          </a:p>
        </p:txBody>
      </p:sp>
      <p:sp>
        <p:nvSpPr>
          <p:cNvPr id="6" name="Footer Placeholder 7">
            <a:extLst>
              <a:ext uri="{FF2B5EF4-FFF2-40B4-BE49-F238E27FC236}">
                <a16:creationId xmlns:a16="http://schemas.microsoft.com/office/drawing/2014/main" id="{7F5B5038-0192-4654-B6A1-2EFC58CE012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30238763"/>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386</a:t>
            </a:fld>
            <a:endParaRPr lang="en-US" dirty="0"/>
          </a:p>
        </p:txBody>
      </p:sp>
      <p:sp>
        <p:nvSpPr>
          <p:cNvPr id="6" name="Footer Placeholder 7">
            <a:extLst>
              <a:ext uri="{FF2B5EF4-FFF2-40B4-BE49-F238E27FC236}">
                <a16:creationId xmlns:a16="http://schemas.microsoft.com/office/drawing/2014/main" id="{D4022A06-CC88-41BC-9B75-1EB84283FDD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5405270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387</a:t>
            </a:fld>
            <a:endParaRPr lang="en-US" dirty="0"/>
          </a:p>
        </p:txBody>
      </p:sp>
      <p:sp>
        <p:nvSpPr>
          <p:cNvPr id="6" name="Footer Placeholder 7">
            <a:extLst>
              <a:ext uri="{FF2B5EF4-FFF2-40B4-BE49-F238E27FC236}">
                <a16:creationId xmlns:a16="http://schemas.microsoft.com/office/drawing/2014/main" id="{D698B9BC-C62D-417E-A07C-F051664603A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7467994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D6DB96C6-D07D-4009-87F7-45CAD66AB72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64759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43CFAC5A-10C5-4C02-916F-AF474A6B7C9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57327164"/>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392</a:t>
            </a:fld>
            <a:endParaRPr lang="en-US" dirty="0"/>
          </a:p>
        </p:txBody>
      </p:sp>
      <p:sp>
        <p:nvSpPr>
          <p:cNvPr id="6" name="Footer Placeholder 7">
            <a:extLst>
              <a:ext uri="{FF2B5EF4-FFF2-40B4-BE49-F238E27FC236}">
                <a16:creationId xmlns:a16="http://schemas.microsoft.com/office/drawing/2014/main" id="{AD178173-CA4B-482D-8E6F-B3CF362C085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08517298"/>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5402280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395</a:t>
            </a:fld>
            <a:endParaRPr lang="en-US" dirty="0"/>
          </a:p>
        </p:txBody>
      </p:sp>
      <p:sp>
        <p:nvSpPr>
          <p:cNvPr id="6" name="Footer Placeholder 7">
            <a:extLst>
              <a:ext uri="{FF2B5EF4-FFF2-40B4-BE49-F238E27FC236}">
                <a16:creationId xmlns:a16="http://schemas.microsoft.com/office/drawing/2014/main" id="{370A11BD-0F40-4A89-ACA4-E39EA696B30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1315201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396</a:t>
            </a:fld>
            <a:endParaRPr lang="en-US" dirty="0"/>
          </a:p>
        </p:txBody>
      </p:sp>
      <p:sp>
        <p:nvSpPr>
          <p:cNvPr id="7" name="Footer Placeholder 7">
            <a:extLst>
              <a:ext uri="{FF2B5EF4-FFF2-40B4-BE49-F238E27FC236}">
                <a16:creationId xmlns:a16="http://schemas.microsoft.com/office/drawing/2014/main" id="{87C12911-00AE-421E-997D-80696A81176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9976660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1"/>
          </p:nvPr>
        </p:nvSpPr>
        <p:spPr/>
        <p:txBody>
          <a:bodyPr/>
          <a:lstStyle/>
          <a:p>
            <a:fld id="{3EBA5BD7-F043-4D1B-AA17-CD412FC534DE}" type="slidenum">
              <a:rPr lang="en-US" smtClean="0"/>
              <a:pPr/>
              <a:t>397</a:t>
            </a:fld>
            <a:endParaRPr lang="en-US" dirty="0"/>
          </a:p>
        </p:txBody>
      </p:sp>
      <p:sp>
        <p:nvSpPr>
          <p:cNvPr id="7" name="Footer Placeholder 7">
            <a:extLst>
              <a:ext uri="{FF2B5EF4-FFF2-40B4-BE49-F238E27FC236}">
                <a16:creationId xmlns:a16="http://schemas.microsoft.com/office/drawing/2014/main" id="{C501DACC-96EB-4050-A575-140C3477803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5093471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3" name="Slide Number Placeholder 2"/>
          <p:cNvSpPr>
            <a:spLocks noGrp="1"/>
          </p:cNvSpPr>
          <p:nvPr>
            <p:ph type="sldNum" sz="quarter" idx="11"/>
          </p:nvPr>
        </p:nvSpPr>
        <p:spPr/>
        <p:txBody>
          <a:bodyPr/>
          <a:lstStyle/>
          <a:p>
            <a:fld id="{3EBA5BD7-F043-4D1B-AA17-CD412FC534DE}" type="slidenum">
              <a:rPr lang="en-US" smtClean="0"/>
              <a:pPr/>
              <a:t>398</a:t>
            </a:fld>
            <a:endParaRPr lang="en-US" dirty="0"/>
          </a:p>
        </p:txBody>
      </p:sp>
      <p:sp>
        <p:nvSpPr>
          <p:cNvPr id="6" name="Footer Placeholder 7">
            <a:extLst>
              <a:ext uri="{FF2B5EF4-FFF2-40B4-BE49-F238E27FC236}">
                <a16:creationId xmlns:a16="http://schemas.microsoft.com/office/drawing/2014/main" id="{BBCA75A1-404F-4E04-8A51-C5A35EB2D39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2593915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400</a:t>
            </a:fld>
            <a:endParaRPr lang="en-US" dirty="0"/>
          </a:p>
        </p:txBody>
      </p:sp>
      <p:sp>
        <p:nvSpPr>
          <p:cNvPr id="6" name="Footer Placeholder 7">
            <a:extLst>
              <a:ext uri="{FF2B5EF4-FFF2-40B4-BE49-F238E27FC236}">
                <a16:creationId xmlns:a16="http://schemas.microsoft.com/office/drawing/2014/main" id="{D3B280DA-2BA5-41AB-BA6D-C7286B8BD23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156006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EBA5BD7-F043-4D1B-AA17-CD412FC534DE}" type="slidenum">
              <a:rPr lang="en-US" smtClean="0"/>
              <a:pPr/>
              <a:t>406</a:t>
            </a:fld>
            <a:endParaRPr lang="en-US" dirty="0"/>
          </a:p>
        </p:txBody>
      </p:sp>
      <p:sp>
        <p:nvSpPr>
          <p:cNvPr id="6" name="Footer Placeholder 7">
            <a:extLst>
              <a:ext uri="{FF2B5EF4-FFF2-40B4-BE49-F238E27FC236}">
                <a16:creationId xmlns:a16="http://schemas.microsoft.com/office/drawing/2014/main" id="{4340B91E-4C64-40EF-BEBA-D3313307E97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84762979"/>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407</a:t>
            </a:fld>
            <a:endParaRPr lang="en-US" dirty="0"/>
          </a:p>
        </p:txBody>
      </p:sp>
      <p:sp>
        <p:nvSpPr>
          <p:cNvPr id="6" name="Footer Placeholder 7">
            <a:extLst>
              <a:ext uri="{FF2B5EF4-FFF2-40B4-BE49-F238E27FC236}">
                <a16:creationId xmlns:a16="http://schemas.microsoft.com/office/drawing/2014/main" id="{A8BB390C-62C9-4348-BEE1-B27C8EA6E92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6989627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08237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6" name="Footer Placeholder 7">
            <a:extLst>
              <a:ext uri="{FF2B5EF4-FFF2-40B4-BE49-F238E27FC236}">
                <a16:creationId xmlns:a16="http://schemas.microsoft.com/office/drawing/2014/main" id="{7B8183BC-3992-4C13-BD87-6C582FD587B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7457638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410</a:t>
            </a:fld>
            <a:endParaRPr lang="en-US" dirty="0"/>
          </a:p>
        </p:txBody>
      </p:sp>
      <p:sp>
        <p:nvSpPr>
          <p:cNvPr id="6" name="Footer Placeholder 7">
            <a:extLst>
              <a:ext uri="{FF2B5EF4-FFF2-40B4-BE49-F238E27FC236}">
                <a16:creationId xmlns:a16="http://schemas.microsoft.com/office/drawing/2014/main" id="{A6910288-4D6C-4477-8A45-13CCA107061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7736891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411</a:t>
            </a:fld>
            <a:endParaRPr lang="en-US" dirty="0"/>
          </a:p>
        </p:txBody>
      </p:sp>
      <p:sp>
        <p:nvSpPr>
          <p:cNvPr id="7" name="Footer Placeholder 7">
            <a:extLst>
              <a:ext uri="{FF2B5EF4-FFF2-40B4-BE49-F238E27FC236}">
                <a16:creationId xmlns:a16="http://schemas.microsoft.com/office/drawing/2014/main" id="{78888739-57DE-4FC1-9132-A29D1655614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5625089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412</a:t>
            </a:fld>
            <a:endParaRPr lang="en-US" dirty="0"/>
          </a:p>
        </p:txBody>
      </p:sp>
      <p:sp>
        <p:nvSpPr>
          <p:cNvPr id="7" name="Footer Placeholder 7">
            <a:extLst>
              <a:ext uri="{FF2B5EF4-FFF2-40B4-BE49-F238E27FC236}">
                <a16:creationId xmlns:a16="http://schemas.microsoft.com/office/drawing/2014/main" id="{36C63169-E5BC-47D5-8DA7-E121EA3F652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580620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a:p>
        </p:txBody>
      </p:sp>
      <p:sp>
        <p:nvSpPr>
          <p:cNvPr id="5" name="Контейнер за номер на слайда 4"/>
          <p:cNvSpPr>
            <a:spLocks noGrp="1"/>
          </p:cNvSpPr>
          <p:nvPr>
            <p:ph type="sldNum" sz="quarter" idx="11"/>
          </p:nvPr>
        </p:nvSpPr>
        <p:spPr/>
        <p:txBody>
          <a:bodyPr/>
          <a:lstStyle/>
          <a:p>
            <a:fld id="{3EBA5BD7-F043-4D1B-AA17-CD412FC534DE}" type="slidenum">
              <a:rPr lang="en-US" smtClean="0"/>
              <a:pPr/>
              <a:t>414</a:t>
            </a:fld>
            <a:endParaRPr lang="en-US" dirty="0"/>
          </a:p>
        </p:txBody>
      </p:sp>
      <p:sp>
        <p:nvSpPr>
          <p:cNvPr id="6" name="Footer Placeholder 7">
            <a:extLst>
              <a:ext uri="{FF2B5EF4-FFF2-40B4-BE49-F238E27FC236}">
                <a16:creationId xmlns:a16="http://schemas.microsoft.com/office/drawing/2014/main" id="{F7BB889D-4E0C-4569-8CD0-68F745C8D2E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5292244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415</a:t>
            </a:fld>
            <a:endParaRPr lang="en-US" dirty="0"/>
          </a:p>
        </p:txBody>
      </p:sp>
      <p:sp>
        <p:nvSpPr>
          <p:cNvPr id="6" name="Footer Placeholder 7">
            <a:extLst>
              <a:ext uri="{FF2B5EF4-FFF2-40B4-BE49-F238E27FC236}">
                <a16:creationId xmlns:a16="http://schemas.microsoft.com/office/drawing/2014/main" id="{D791C957-D9FA-4245-BE1F-9C0657A3D3F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135196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416</a:t>
            </a:fld>
            <a:endParaRPr lang="en-US" dirty="0"/>
          </a:p>
        </p:txBody>
      </p:sp>
      <p:sp>
        <p:nvSpPr>
          <p:cNvPr id="6" name="Footer Placeholder 7">
            <a:extLst>
              <a:ext uri="{FF2B5EF4-FFF2-40B4-BE49-F238E27FC236}">
                <a16:creationId xmlns:a16="http://schemas.microsoft.com/office/drawing/2014/main" id="{5006EE30-A28B-48FD-80FE-AA28D223CD4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2726923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419</a:t>
            </a:fld>
            <a:endParaRPr lang="en-US" dirty="0"/>
          </a:p>
        </p:txBody>
      </p:sp>
      <p:sp>
        <p:nvSpPr>
          <p:cNvPr id="6" name="Footer Placeholder 7">
            <a:extLst>
              <a:ext uri="{FF2B5EF4-FFF2-40B4-BE49-F238E27FC236}">
                <a16:creationId xmlns:a16="http://schemas.microsoft.com/office/drawing/2014/main" id="{B99EBDAE-4422-4E43-B5BE-DCEA693BA65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10132082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422</a:t>
            </a:fld>
            <a:endParaRPr lang="en-US" dirty="0"/>
          </a:p>
        </p:txBody>
      </p:sp>
      <p:sp>
        <p:nvSpPr>
          <p:cNvPr id="6" name="Footer Placeholder 7">
            <a:extLst>
              <a:ext uri="{FF2B5EF4-FFF2-40B4-BE49-F238E27FC236}">
                <a16:creationId xmlns:a16="http://schemas.microsoft.com/office/drawing/2014/main" id="{B3B3E08F-A418-4868-B22C-2A418A970AD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5240181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424</a:t>
            </a:fld>
            <a:endParaRPr lang="en-US" dirty="0"/>
          </a:p>
        </p:txBody>
      </p:sp>
      <p:sp>
        <p:nvSpPr>
          <p:cNvPr id="6" name="Footer Placeholder 7">
            <a:extLst>
              <a:ext uri="{FF2B5EF4-FFF2-40B4-BE49-F238E27FC236}">
                <a16:creationId xmlns:a16="http://schemas.microsoft.com/office/drawing/2014/main" id="{A65AC063-2C35-4587-8596-55562E7A63A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54374702"/>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434</a:t>
            </a:fld>
            <a:endParaRPr lang="en-US" dirty="0"/>
          </a:p>
        </p:txBody>
      </p:sp>
      <p:sp>
        <p:nvSpPr>
          <p:cNvPr id="6" name="Footer Placeholder 7">
            <a:extLst>
              <a:ext uri="{FF2B5EF4-FFF2-40B4-BE49-F238E27FC236}">
                <a16:creationId xmlns:a16="http://schemas.microsoft.com/office/drawing/2014/main" id="{8222C210-7119-4F2E-A8E2-F588DF7991F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28586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31E1E7E1-64D6-48E4-BD30-2A856CA06FA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8016664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445</a:t>
            </a:fld>
            <a:endParaRPr lang="en-US" dirty="0"/>
          </a:p>
        </p:txBody>
      </p:sp>
      <p:sp>
        <p:nvSpPr>
          <p:cNvPr id="6" name="Footer Placeholder 7">
            <a:extLst>
              <a:ext uri="{FF2B5EF4-FFF2-40B4-BE49-F238E27FC236}">
                <a16:creationId xmlns:a16="http://schemas.microsoft.com/office/drawing/2014/main" id="{7A5C2432-3178-4680-B050-4F0416D603F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55620190"/>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455</a:t>
            </a:fld>
            <a:endParaRPr lang="en-US" dirty="0"/>
          </a:p>
        </p:txBody>
      </p:sp>
      <p:sp>
        <p:nvSpPr>
          <p:cNvPr id="6" name="Footer Placeholder 7">
            <a:extLst>
              <a:ext uri="{FF2B5EF4-FFF2-40B4-BE49-F238E27FC236}">
                <a16:creationId xmlns:a16="http://schemas.microsoft.com/office/drawing/2014/main" id="{C53004CC-A2EB-497D-8FF8-492D3B5403D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1190976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456</a:t>
            </a:fld>
            <a:endParaRPr lang="en-US" dirty="0"/>
          </a:p>
        </p:txBody>
      </p:sp>
      <p:sp>
        <p:nvSpPr>
          <p:cNvPr id="6" name="Footer Placeholder 7">
            <a:extLst>
              <a:ext uri="{FF2B5EF4-FFF2-40B4-BE49-F238E27FC236}">
                <a16:creationId xmlns:a16="http://schemas.microsoft.com/office/drawing/2014/main" id="{2033FB48-46A4-4A0D-ADC7-40999686E47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8159657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81796360"/>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459</a:t>
            </a:fld>
            <a:endParaRPr lang="en-US" dirty="0"/>
          </a:p>
        </p:txBody>
      </p:sp>
      <p:sp>
        <p:nvSpPr>
          <p:cNvPr id="6" name="Footer Placeholder 7">
            <a:extLst>
              <a:ext uri="{FF2B5EF4-FFF2-40B4-BE49-F238E27FC236}">
                <a16:creationId xmlns:a16="http://schemas.microsoft.com/office/drawing/2014/main" id="{F0836585-D654-408E-B976-688471C5C30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02469792"/>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460</a:t>
            </a:fld>
            <a:endParaRPr lang="en-US" dirty="0"/>
          </a:p>
        </p:txBody>
      </p:sp>
      <p:sp>
        <p:nvSpPr>
          <p:cNvPr id="7" name="Footer Placeholder 7">
            <a:extLst>
              <a:ext uri="{FF2B5EF4-FFF2-40B4-BE49-F238E27FC236}">
                <a16:creationId xmlns:a16="http://schemas.microsoft.com/office/drawing/2014/main" id="{C3854ABB-5610-42D9-A011-6D313ECFD22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33324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Encapsulation</a:t>
            </a:r>
            <a:r>
              <a:rPr lang="en-US" dirty="0"/>
              <a:t> hides the implementation details</a:t>
            </a:r>
          </a:p>
          <a:p>
            <a:r>
              <a:rPr lang="en-US" dirty="0"/>
              <a:t>Class announces only a few operations (methods) available for its clients – its </a:t>
            </a:r>
            <a:r>
              <a:rPr lang="en-US" dirty="0">
                <a:solidFill>
                  <a:schemeClr val="tx2">
                    <a:lumMod val="75000"/>
                  </a:schemeClr>
                </a:solidFill>
              </a:rPr>
              <a:t>public interface</a:t>
            </a:r>
          </a:p>
          <a:p>
            <a:r>
              <a:rPr lang="en-US" dirty="0"/>
              <a:t>All data members (fields) of a class should be hidden</a:t>
            </a:r>
          </a:p>
          <a:p>
            <a:pPr lvl="1"/>
            <a:r>
              <a:rPr lang="en-US" dirty="0"/>
              <a:t>Accessed via properties (read-only and read-write)</a:t>
            </a:r>
          </a:p>
          <a:p>
            <a:r>
              <a:rPr lang="en-US" dirty="0"/>
              <a:t>No interface members should be hidden</a:t>
            </a:r>
          </a:p>
          <a:p>
            <a:r>
              <a:rPr lang="en-US" dirty="0">
                <a:solidFill>
                  <a:schemeClr val="tx2">
                    <a:lumMod val="75000"/>
                  </a:schemeClr>
                </a:solidFill>
              </a:rPr>
              <a:t>Encapsulation</a:t>
            </a:r>
            <a:r>
              <a:rPr lang="en-US" dirty="0"/>
              <a:t> == hide (encapsulate) data behind constructors and properties</a:t>
            </a: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9A880BC6-AEA1-441B-8825-7D03772198D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58074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Encapsulation</a:t>
            </a:r>
            <a:r>
              <a:rPr lang="en-US" dirty="0"/>
              <a:t> hides the implementation details</a:t>
            </a:r>
          </a:p>
          <a:p>
            <a:r>
              <a:rPr lang="en-US" dirty="0"/>
              <a:t>Class announces only a few operations (methods) available for its clients – its </a:t>
            </a:r>
            <a:r>
              <a:rPr lang="en-US" dirty="0">
                <a:solidFill>
                  <a:schemeClr val="tx2">
                    <a:lumMod val="75000"/>
                  </a:schemeClr>
                </a:solidFill>
              </a:rPr>
              <a:t>public interface</a:t>
            </a:r>
          </a:p>
          <a:p>
            <a:r>
              <a:rPr lang="en-US" dirty="0"/>
              <a:t>All data members (fields) of a class should be hidden</a:t>
            </a:r>
          </a:p>
          <a:p>
            <a:pPr lvl="1"/>
            <a:r>
              <a:rPr lang="en-US" dirty="0"/>
              <a:t>Accessed via properties (read-only and read-write)</a:t>
            </a:r>
          </a:p>
          <a:p>
            <a:r>
              <a:rPr lang="en-US" dirty="0"/>
              <a:t>No interface members should be hidden</a:t>
            </a:r>
          </a:p>
          <a:p>
            <a:r>
              <a:rPr lang="en-US" dirty="0">
                <a:solidFill>
                  <a:schemeClr val="tx2">
                    <a:lumMod val="75000"/>
                  </a:schemeClr>
                </a:solidFill>
              </a:rPr>
              <a:t>Encapsulation</a:t>
            </a:r>
            <a:r>
              <a:rPr lang="en-US" dirty="0"/>
              <a:t> == hide (encapsulate) data behind constructors and properties</a:t>
            </a: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53</a:t>
            </a:fld>
            <a:endParaRPr lang="en-US" dirty="0"/>
          </a:p>
        </p:txBody>
      </p:sp>
      <p:sp>
        <p:nvSpPr>
          <p:cNvPr id="6" name="Footer Placeholder 7">
            <a:extLst>
              <a:ext uri="{FF2B5EF4-FFF2-40B4-BE49-F238E27FC236}">
                <a16:creationId xmlns:a16="http://schemas.microsoft.com/office/drawing/2014/main" id="{6BF61184-E1A8-4A89-8DCA-A1B3EC8E1F4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97500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t>Fields are </a:t>
            </a:r>
            <a:r>
              <a:rPr lang="en-US" b="1" dirty="0">
                <a:solidFill>
                  <a:schemeClr val="tx2">
                    <a:lumMod val="75000"/>
                  </a:schemeClr>
                </a:solidFill>
                <a:latin typeface="Consolas" panose="020B0609020204030204" pitchFamily="49" charset="0"/>
                <a:cs typeface="Consolas" panose="020B0609020204030204" pitchFamily="49" charset="0"/>
              </a:rPr>
              <a:t>private</a:t>
            </a:r>
          </a:p>
          <a:p>
            <a:pPr>
              <a:lnSpc>
                <a:spcPct val="100000"/>
              </a:lnSpc>
            </a:pPr>
            <a:r>
              <a:rPr lang="en-US" dirty="0"/>
              <a:t>Constructors and accessors are defined (</a:t>
            </a:r>
            <a:r>
              <a:rPr lang="en-US" dirty="0">
                <a:solidFill>
                  <a:schemeClr val="tx2">
                    <a:lumMod val="75000"/>
                  </a:schemeClr>
                </a:solidFill>
              </a:rPr>
              <a:t>getters</a:t>
            </a:r>
            <a:r>
              <a:rPr lang="en-US" dirty="0"/>
              <a:t> and </a:t>
            </a:r>
            <a:r>
              <a:rPr lang="en-US" dirty="0">
                <a:solidFill>
                  <a:schemeClr val="tx2">
                    <a:lumMod val="75000"/>
                  </a:schemeClr>
                </a:solidFill>
              </a:rPr>
              <a:t>setters</a:t>
            </a:r>
            <a:r>
              <a:rPr lang="en-US" dirty="0"/>
              <a:t>)</a:t>
            </a:r>
            <a:endParaRPr lang="bg-BG" dirty="0"/>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52616B96-AB90-4FAB-843A-A5B0570E456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02510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55</a:t>
            </a:fld>
            <a:endParaRPr lang="en-US" dirty="0"/>
          </a:p>
        </p:txBody>
      </p:sp>
      <p:sp>
        <p:nvSpPr>
          <p:cNvPr id="6" name="Footer Placeholder 7">
            <a:extLst>
              <a:ext uri="{FF2B5EF4-FFF2-40B4-BE49-F238E27FC236}">
                <a16:creationId xmlns:a16="http://schemas.microsoft.com/office/drawing/2014/main" id="{6C98BBD5-B1E6-4736-A3AA-5C45059090C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81077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56</a:t>
            </a:fld>
            <a:endParaRPr lang="en-US" dirty="0"/>
          </a:p>
        </p:txBody>
      </p:sp>
      <p:sp>
        <p:nvSpPr>
          <p:cNvPr id="6" name="Footer Placeholder 7">
            <a:extLst>
              <a:ext uri="{FF2B5EF4-FFF2-40B4-BE49-F238E27FC236}">
                <a16:creationId xmlns:a16="http://schemas.microsoft.com/office/drawing/2014/main" id="{09F97142-939B-402C-8EBC-98FD5E6490D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67525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
        <p:nvSpPr>
          <p:cNvPr id="6" name="Footer Placeholder 7">
            <a:extLst>
              <a:ext uri="{FF2B5EF4-FFF2-40B4-BE49-F238E27FC236}">
                <a16:creationId xmlns:a16="http://schemas.microsoft.com/office/drawing/2014/main" id="{C8368DED-11A1-48BE-AAA9-3DA1910D661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7322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638A81C2-84B7-4554-BD36-7AF214E73DE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88426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05577598-AFA3-4075-9154-C85F3513481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50878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B16C97F1-71A7-45EE-99F1-CAEF853AEA2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6527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FCBB4F3B-22F0-460E-8AEF-22D08061B03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26215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65744BB5-B786-4A74-A1DE-CF48760A540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74708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332BC832-9EC7-4AF8-9368-D9E08413650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181394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68</a:t>
            </a:fld>
            <a:endParaRPr lang="en-US" dirty="0"/>
          </a:p>
        </p:txBody>
      </p:sp>
      <p:sp>
        <p:nvSpPr>
          <p:cNvPr id="6" name="Footer Placeholder 7">
            <a:extLst>
              <a:ext uri="{FF2B5EF4-FFF2-40B4-BE49-F238E27FC236}">
                <a16:creationId xmlns:a16="http://schemas.microsoft.com/office/drawing/2014/main" id="{29218E95-7189-4D34-A21F-57ADA75146F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8056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69</a:t>
            </a:fld>
            <a:endParaRPr lang="en-US" dirty="0"/>
          </a:p>
        </p:txBody>
      </p:sp>
      <p:sp>
        <p:nvSpPr>
          <p:cNvPr id="6" name="Footer Placeholder 7">
            <a:extLst>
              <a:ext uri="{FF2B5EF4-FFF2-40B4-BE49-F238E27FC236}">
                <a16:creationId xmlns:a16="http://schemas.microsoft.com/office/drawing/2014/main" id="{2C199691-C73E-4BF0-AAF3-92E35D1E977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23137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Fields are always declared </a:t>
            </a:r>
            <a:r>
              <a:rPr lang="en-US" sz="3200" b="1" dirty="0">
                <a:solidFill>
                  <a:schemeClr val="tx2">
                    <a:lumMod val="75000"/>
                  </a:schemeClr>
                </a:solidFill>
                <a:latin typeface="Consolas" pitchFamily="49" charset="0"/>
                <a:cs typeface="Consolas" pitchFamily="49" charset="0"/>
              </a:rPr>
              <a:t>private</a:t>
            </a:r>
          </a:p>
          <a:p>
            <a:pPr lvl="1">
              <a:lnSpc>
                <a:spcPct val="100000"/>
              </a:lnSpc>
            </a:pPr>
            <a:r>
              <a:rPr lang="en-US" dirty="0"/>
              <a:t>Accessed </a:t>
            </a:r>
            <a:r>
              <a:rPr lang="en-GB" dirty="0"/>
              <a:t>through </a:t>
            </a:r>
            <a:r>
              <a:rPr lang="en-US" dirty="0">
                <a:solidFill>
                  <a:schemeClr val="tx2">
                    <a:lumMod val="75000"/>
                  </a:schemeClr>
                </a:solidFill>
              </a:rPr>
              <a:t>getters </a:t>
            </a:r>
            <a:r>
              <a:rPr lang="en-GB" dirty="0"/>
              <a:t>and</a:t>
            </a:r>
            <a:r>
              <a:rPr lang="en-US" dirty="0">
                <a:solidFill>
                  <a:schemeClr val="tx2">
                    <a:lumMod val="75000"/>
                  </a:schemeClr>
                </a:solidFill>
              </a:rPr>
              <a:t> setters</a:t>
            </a:r>
            <a:r>
              <a:rPr lang="en-GB" dirty="0">
                <a:solidFill>
                  <a:schemeClr val="tx2">
                    <a:lumMod val="75000"/>
                  </a:schemeClr>
                </a:solidFill>
              </a:rPr>
              <a:t> </a:t>
            </a:r>
            <a:r>
              <a:rPr lang="en-GB" dirty="0"/>
              <a:t>in read-only or read-write mode</a:t>
            </a:r>
          </a:p>
          <a:p>
            <a:pPr lvl="1">
              <a:lnSpc>
                <a:spcPct val="100000"/>
              </a:lnSpc>
            </a:pPr>
            <a:r>
              <a:rPr lang="en-GB" dirty="0"/>
              <a:t>Setters perform checks to fight invalid data</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345A66AF-3879-4225-8200-A0327A8B14E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18964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Fields are always declared </a:t>
            </a:r>
            <a:r>
              <a:rPr lang="en-US" sz="3200" b="1" dirty="0">
                <a:solidFill>
                  <a:schemeClr val="tx2">
                    <a:lumMod val="75000"/>
                  </a:schemeClr>
                </a:solidFill>
                <a:latin typeface="Consolas" pitchFamily="49" charset="0"/>
                <a:cs typeface="Consolas" pitchFamily="49" charset="0"/>
              </a:rPr>
              <a:t>private</a:t>
            </a:r>
          </a:p>
          <a:p>
            <a:pPr lvl="1">
              <a:lnSpc>
                <a:spcPct val="100000"/>
              </a:lnSpc>
            </a:pPr>
            <a:r>
              <a:rPr lang="en-US" dirty="0"/>
              <a:t>Accessed </a:t>
            </a:r>
            <a:r>
              <a:rPr lang="en-GB" dirty="0"/>
              <a:t>through </a:t>
            </a:r>
            <a:r>
              <a:rPr lang="en-US" dirty="0">
                <a:solidFill>
                  <a:schemeClr val="tx2">
                    <a:lumMod val="75000"/>
                  </a:schemeClr>
                </a:solidFill>
              </a:rPr>
              <a:t>getters </a:t>
            </a:r>
            <a:r>
              <a:rPr lang="en-GB" dirty="0"/>
              <a:t>and</a:t>
            </a:r>
            <a:r>
              <a:rPr lang="en-US" dirty="0">
                <a:solidFill>
                  <a:schemeClr val="tx2">
                    <a:lumMod val="75000"/>
                  </a:schemeClr>
                </a:solidFill>
              </a:rPr>
              <a:t> setters</a:t>
            </a:r>
            <a:r>
              <a:rPr lang="en-GB" dirty="0">
                <a:solidFill>
                  <a:schemeClr val="tx2">
                    <a:lumMod val="75000"/>
                  </a:schemeClr>
                </a:solidFill>
              </a:rPr>
              <a:t> </a:t>
            </a:r>
            <a:r>
              <a:rPr lang="en-GB" dirty="0"/>
              <a:t>in read-only or read-write mode</a:t>
            </a:r>
          </a:p>
          <a:p>
            <a:pPr lvl="1">
              <a:lnSpc>
                <a:spcPct val="100000"/>
              </a:lnSpc>
            </a:pPr>
            <a:r>
              <a:rPr lang="en-GB" dirty="0"/>
              <a:t>Setters perform checks to fight invalid data</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CF952A57-90EA-46A0-9A67-2609C9C5378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23388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
        <p:nvSpPr>
          <p:cNvPr id="6" name="Footer Placeholder 7">
            <a:extLst>
              <a:ext uri="{FF2B5EF4-FFF2-40B4-BE49-F238E27FC236}">
                <a16:creationId xmlns:a16="http://schemas.microsoft.com/office/drawing/2014/main" id="{34048F94-F3CF-4E6C-A86F-F71F95CC653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73261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Fields are always declared </a:t>
            </a:r>
            <a:r>
              <a:rPr lang="en-US" sz="3200" b="1" dirty="0">
                <a:solidFill>
                  <a:schemeClr val="tx2">
                    <a:lumMod val="75000"/>
                  </a:schemeClr>
                </a:solidFill>
                <a:latin typeface="Consolas" pitchFamily="49" charset="0"/>
                <a:cs typeface="Consolas" pitchFamily="49" charset="0"/>
              </a:rPr>
              <a:t>private</a:t>
            </a:r>
          </a:p>
          <a:p>
            <a:pPr lvl="1">
              <a:lnSpc>
                <a:spcPct val="100000"/>
              </a:lnSpc>
            </a:pPr>
            <a:r>
              <a:rPr lang="en-US" dirty="0"/>
              <a:t>Accessed </a:t>
            </a:r>
            <a:r>
              <a:rPr lang="en-GB" dirty="0"/>
              <a:t>through </a:t>
            </a:r>
            <a:r>
              <a:rPr lang="en-US" dirty="0">
                <a:solidFill>
                  <a:schemeClr val="tx2">
                    <a:lumMod val="75000"/>
                  </a:schemeClr>
                </a:solidFill>
              </a:rPr>
              <a:t>getters </a:t>
            </a:r>
            <a:r>
              <a:rPr lang="en-GB" dirty="0"/>
              <a:t>and</a:t>
            </a:r>
            <a:r>
              <a:rPr lang="en-US" dirty="0">
                <a:solidFill>
                  <a:schemeClr val="tx2">
                    <a:lumMod val="75000"/>
                  </a:schemeClr>
                </a:solidFill>
              </a:rPr>
              <a:t> setters</a:t>
            </a:r>
            <a:r>
              <a:rPr lang="en-GB" dirty="0">
                <a:solidFill>
                  <a:schemeClr val="tx2">
                    <a:lumMod val="75000"/>
                  </a:schemeClr>
                </a:solidFill>
              </a:rPr>
              <a:t> </a:t>
            </a:r>
            <a:r>
              <a:rPr lang="en-GB" dirty="0"/>
              <a:t>in read-only or read-write mode</a:t>
            </a:r>
          </a:p>
          <a:p>
            <a:pPr lvl="1">
              <a:lnSpc>
                <a:spcPct val="100000"/>
              </a:lnSpc>
            </a:pPr>
            <a:r>
              <a:rPr lang="en-GB" dirty="0"/>
              <a:t>Setters perform checks to fight invalid data</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059101E7-612F-4E8B-A98E-5BE8294A3FA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71680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81</a:t>
            </a:fld>
            <a:endParaRPr lang="en-US" dirty="0"/>
          </a:p>
        </p:txBody>
      </p:sp>
      <p:sp>
        <p:nvSpPr>
          <p:cNvPr id="6" name="Footer Placeholder 7">
            <a:extLst>
              <a:ext uri="{FF2B5EF4-FFF2-40B4-BE49-F238E27FC236}">
                <a16:creationId xmlns:a16="http://schemas.microsoft.com/office/drawing/2014/main" id="{53C8F920-6B10-4F73-910F-53553590BE8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77104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4F44611D-DC5A-4776-BE6C-3002B91E504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7638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83</a:t>
            </a:fld>
            <a:endParaRPr lang="en-US" dirty="0"/>
          </a:p>
        </p:txBody>
      </p:sp>
      <p:sp>
        <p:nvSpPr>
          <p:cNvPr id="6" name="Footer Placeholder 7">
            <a:extLst>
              <a:ext uri="{FF2B5EF4-FFF2-40B4-BE49-F238E27FC236}">
                <a16:creationId xmlns:a16="http://schemas.microsoft.com/office/drawing/2014/main" id="{E2E113F4-C241-4752-8B39-46EFB6E0711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92959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869681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86</a:t>
            </a:fld>
            <a:endParaRPr lang="en-US" dirty="0"/>
          </a:p>
        </p:txBody>
      </p:sp>
      <p:sp>
        <p:nvSpPr>
          <p:cNvPr id="6" name="Footer Placeholder 7">
            <a:extLst>
              <a:ext uri="{FF2B5EF4-FFF2-40B4-BE49-F238E27FC236}">
                <a16:creationId xmlns:a16="http://schemas.microsoft.com/office/drawing/2014/main" id="{53C832CD-7415-4167-B6F1-7248AEEEAC5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253549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87</a:t>
            </a:fld>
            <a:endParaRPr lang="en-US" dirty="0"/>
          </a:p>
        </p:txBody>
      </p:sp>
      <p:sp>
        <p:nvSpPr>
          <p:cNvPr id="7" name="Footer Placeholder 7">
            <a:extLst>
              <a:ext uri="{FF2B5EF4-FFF2-40B4-BE49-F238E27FC236}">
                <a16:creationId xmlns:a16="http://schemas.microsoft.com/office/drawing/2014/main" id="{D4E212DF-C24A-4491-84F8-635906019BC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098795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0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ooter Placeholder 7">
            <a:extLst>
              <a:ext uri="{FF2B5EF4-FFF2-40B4-BE49-F238E27FC236}">
                <a16:creationId xmlns:a16="http://schemas.microsoft.com/office/drawing/2014/main" id="{D203BA1B-C881-4142-8A92-682314397E2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10486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6" name="Footer Placeholder 7">
            <a:extLst>
              <a:ext uri="{FF2B5EF4-FFF2-40B4-BE49-F238E27FC236}">
                <a16:creationId xmlns:a16="http://schemas.microsoft.com/office/drawing/2014/main" id="{8EF80824-A268-4C2F-93B4-3FC8E54FBBC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3232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7131C5E-1E6B-46FF-9756-44B6556E2A79}" type="slidenum">
              <a:rPr lang="en-US"/>
              <a:pPr/>
              <a:t>93</a:t>
            </a:fld>
            <a:r>
              <a:rPr lang="en-US" dirty="0"/>
              <a:t>##</a:t>
            </a:r>
          </a:p>
        </p:txBody>
      </p:sp>
      <p:sp>
        <p:nvSpPr>
          <p:cNvPr id="1234946" name="Rectangle 2"/>
          <p:cNvSpPr>
            <a:spLocks noGrp="1" noRot="1" noChangeAspect="1" noChangeArrowheads="1" noTextEdit="1"/>
          </p:cNvSpPr>
          <p:nvPr>
            <p:ph type="sldImg"/>
          </p:nvPr>
        </p:nvSpPr>
        <p:spPr>
          <a:xfrm>
            <a:off x="381000" y="685800"/>
            <a:ext cx="6096000" cy="3429000"/>
          </a:xfrm>
          <a:ln/>
        </p:spPr>
      </p:sp>
      <p:sp>
        <p:nvSpPr>
          <p:cNvPr id="1234947" name="Rectangle 3"/>
          <p:cNvSpPr>
            <a:spLocks noGrp="1" noChangeArrowheads="1"/>
          </p:cNvSpPr>
          <p:nvPr>
            <p:ph type="body" idx="1"/>
          </p:nvPr>
        </p:nvSpPr>
        <p:spPr/>
        <p:txBody>
          <a:bodyPr/>
          <a:lstStyle/>
          <a:p>
            <a:endParaRPr lang="bg-BG"/>
          </a:p>
        </p:txBody>
      </p:sp>
      <p:sp>
        <p:nvSpPr>
          <p:cNvPr id="6" name="Footer Placeholder 7">
            <a:extLst>
              <a:ext uri="{FF2B5EF4-FFF2-40B4-BE49-F238E27FC236}">
                <a16:creationId xmlns:a16="http://schemas.microsoft.com/office/drawing/2014/main" id="{80BDF737-4165-4730-A0E3-5B0FE6829AC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17236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a:t>
            </a:fld>
            <a:endParaRPr lang="en-US" dirty="0"/>
          </a:p>
        </p:txBody>
      </p:sp>
      <p:sp>
        <p:nvSpPr>
          <p:cNvPr id="6" name="Footer Placeholder 7">
            <a:extLst>
              <a:ext uri="{FF2B5EF4-FFF2-40B4-BE49-F238E27FC236}">
                <a16:creationId xmlns:a16="http://schemas.microsoft.com/office/drawing/2014/main" id="{4F581CF1-04FF-449E-A91B-90AB83A0B45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24236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98</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98</a:t>
            </a:fld>
            <a:r>
              <a:rPr lang="en-US" sz="1000" i="1" dirty="0"/>
              <a:t>##</a:t>
            </a:r>
            <a:endParaRPr lang="en-US" sz="1200" i="1" dirty="0"/>
          </a:p>
        </p:txBody>
      </p:sp>
      <p:sp>
        <p:nvSpPr>
          <p:cNvPr id="10" name="Footer Placeholder 7">
            <a:extLst>
              <a:ext uri="{FF2B5EF4-FFF2-40B4-BE49-F238E27FC236}">
                <a16:creationId xmlns:a16="http://schemas.microsoft.com/office/drawing/2014/main" id="{02C89512-10FF-4B2F-9165-41889A57BE0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770326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99</a:t>
            </a:fld>
            <a:endParaRPr lang="en-US" dirty="0"/>
          </a:p>
        </p:txBody>
      </p:sp>
      <p:sp>
        <p:nvSpPr>
          <p:cNvPr id="6" name="Footer Placeholder 7">
            <a:extLst>
              <a:ext uri="{FF2B5EF4-FFF2-40B4-BE49-F238E27FC236}">
                <a16:creationId xmlns:a16="http://schemas.microsoft.com/office/drawing/2014/main" id="{3D412329-671E-4592-9EE3-4C18BA74246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80904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100</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100</a:t>
            </a:fld>
            <a:r>
              <a:rPr lang="en-US" sz="1000" i="1" dirty="0"/>
              <a:t>##</a:t>
            </a:r>
            <a:endParaRPr lang="en-US" sz="1200" i="1" dirty="0"/>
          </a:p>
        </p:txBody>
      </p:sp>
      <p:sp>
        <p:nvSpPr>
          <p:cNvPr id="10" name="Footer Placeholder 7">
            <a:extLst>
              <a:ext uri="{FF2B5EF4-FFF2-40B4-BE49-F238E27FC236}">
                <a16:creationId xmlns:a16="http://schemas.microsoft.com/office/drawing/2014/main" id="{6D84B5A2-DDD3-4C91-B30C-CA4100CB37D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507362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101</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101</a:t>
            </a:fld>
            <a:r>
              <a:rPr lang="en-US" sz="1000" i="1" dirty="0"/>
              <a:t>##</a:t>
            </a:r>
            <a:endParaRPr lang="en-US" sz="1200" i="1" dirty="0"/>
          </a:p>
        </p:txBody>
      </p:sp>
      <p:sp>
        <p:nvSpPr>
          <p:cNvPr id="10" name="Footer Placeholder 7">
            <a:extLst>
              <a:ext uri="{FF2B5EF4-FFF2-40B4-BE49-F238E27FC236}">
                <a16:creationId xmlns:a16="http://schemas.microsoft.com/office/drawing/2014/main" id="{A7332963-E969-441D-87CE-8854D90C101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823624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102</a:t>
            </a:fld>
            <a:endParaRPr lang="en-US" dirty="0"/>
          </a:p>
        </p:txBody>
      </p:sp>
      <p:sp>
        <p:nvSpPr>
          <p:cNvPr id="6" name="Footer Placeholder 7">
            <a:extLst>
              <a:ext uri="{FF2B5EF4-FFF2-40B4-BE49-F238E27FC236}">
                <a16:creationId xmlns:a16="http://schemas.microsoft.com/office/drawing/2014/main" id="{B8992B76-ABF0-4357-A533-5D75A033AD6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961235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103</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103</a:t>
            </a:fld>
            <a:r>
              <a:rPr lang="en-US" sz="1000" i="1" dirty="0"/>
              <a:t>##</a:t>
            </a:r>
            <a:endParaRPr lang="en-US" sz="1200" i="1" dirty="0"/>
          </a:p>
        </p:txBody>
      </p:sp>
      <p:sp>
        <p:nvSpPr>
          <p:cNvPr id="10" name="Footer Placeholder 7">
            <a:extLst>
              <a:ext uri="{FF2B5EF4-FFF2-40B4-BE49-F238E27FC236}">
                <a16:creationId xmlns:a16="http://schemas.microsoft.com/office/drawing/2014/main" id="{F79E384C-CA0F-459F-99A2-AAD3F687A18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624689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104</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104</a:t>
            </a:fld>
            <a:r>
              <a:rPr lang="en-US" sz="1000" i="1" dirty="0"/>
              <a:t>##</a:t>
            </a:r>
            <a:endParaRPr lang="en-US" sz="1200" i="1" dirty="0"/>
          </a:p>
        </p:txBody>
      </p:sp>
      <p:sp>
        <p:nvSpPr>
          <p:cNvPr id="10" name="Footer Placeholder 7">
            <a:extLst>
              <a:ext uri="{FF2B5EF4-FFF2-40B4-BE49-F238E27FC236}">
                <a16:creationId xmlns:a16="http://schemas.microsoft.com/office/drawing/2014/main" id="{96467C67-4C7E-4EB2-8DAA-1A2811068A0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935497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105</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105</a:t>
            </a:fld>
            <a:r>
              <a:rPr lang="en-US" sz="1000" i="1" dirty="0"/>
              <a:t>##</a:t>
            </a:r>
            <a:endParaRPr lang="en-US" sz="1200" i="1" dirty="0"/>
          </a:p>
        </p:txBody>
      </p:sp>
      <p:sp>
        <p:nvSpPr>
          <p:cNvPr id="10" name="Footer Placeholder 7">
            <a:extLst>
              <a:ext uri="{FF2B5EF4-FFF2-40B4-BE49-F238E27FC236}">
                <a16:creationId xmlns:a16="http://schemas.microsoft.com/office/drawing/2014/main" id="{F6FEBE05-9ADA-46D2-881C-A4613C2DDB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004542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106</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106</a:t>
            </a:fld>
            <a:r>
              <a:rPr lang="en-US" sz="1000" i="1" dirty="0"/>
              <a:t>##</a:t>
            </a:r>
            <a:endParaRPr lang="en-US" sz="1200" i="1" dirty="0"/>
          </a:p>
        </p:txBody>
      </p:sp>
      <p:sp>
        <p:nvSpPr>
          <p:cNvPr id="10" name="Footer Placeholder 7">
            <a:extLst>
              <a:ext uri="{FF2B5EF4-FFF2-40B4-BE49-F238E27FC236}">
                <a16:creationId xmlns:a16="http://schemas.microsoft.com/office/drawing/2014/main" id="{E8C542BD-6051-4432-B22A-86F151F4A8E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47901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107</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107</a:t>
            </a:fld>
            <a:r>
              <a:rPr lang="en-US" sz="1000" i="1" dirty="0"/>
              <a:t>##</a:t>
            </a:r>
            <a:endParaRPr lang="en-US" sz="1200" i="1" dirty="0"/>
          </a:p>
        </p:txBody>
      </p:sp>
      <p:sp>
        <p:nvSpPr>
          <p:cNvPr id="10" name="Footer Placeholder 7">
            <a:extLst>
              <a:ext uri="{FF2B5EF4-FFF2-40B4-BE49-F238E27FC236}">
                <a16:creationId xmlns:a16="http://schemas.microsoft.com/office/drawing/2014/main" id="{EA92790B-6D68-41FA-A481-31810362667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64270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
        <p:nvSpPr>
          <p:cNvPr id="6" name="Footer Placeholder 7">
            <a:extLst>
              <a:ext uri="{FF2B5EF4-FFF2-40B4-BE49-F238E27FC236}">
                <a16:creationId xmlns:a16="http://schemas.microsoft.com/office/drawing/2014/main" id="{08EA7ADF-5220-4EF1-82ED-EC46869D912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98642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108</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108</a:t>
            </a:fld>
            <a:r>
              <a:rPr lang="en-US" sz="1000" i="1" dirty="0"/>
              <a:t>##</a:t>
            </a:r>
            <a:endParaRPr lang="en-US" sz="1200" i="1" dirty="0"/>
          </a:p>
        </p:txBody>
      </p:sp>
      <p:sp>
        <p:nvSpPr>
          <p:cNvPr id="10" name="Footer Placeholder 7">
            <a:extLst>
              <a:ext uri="{FF2B5EF4-FFF2-40B4-BE49-F238E27FC236}">
                <a16:creationId xmlns:a16="http://schemas.microsoft.com/office/drawing/2014/main" id="{2E154166-BF5B-48C8-A4D5-F6C9627A36B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751034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110</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110</a:t>
            </a:fld>
            <a:r>
              <a:rPr lang="en-US" sz="1000" i="1" dirty="0"/>
              <a:t>##</a:t>
            </a:r>
            <a:endParaRPr lang="en-US" sz="1200" i="1" dirty="0"/>
          </a:p>
        </p:txBody>
      </p:sp>
      <p:sp>
        <p:nvSpPr>
          <p:cNvPr id="10" name="Footer Placeholder 7">
            <a:extLst>
              <a:ext uri="{FF2B5EF4-FFF2-40B4-BE49-F238E27FC236}">
                <a16:creationId xmlns:a16="http://schemas.microsoft.com/office/drawing/2014/main" id="{A6411AAA-AD79-4806-A276-4F01CC1AF46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849481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111</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111</a:t>
            </a:fld>
            <a:r>
              <a:rPr lang="en-US" sz="1000" i="1" dirty="0"/>
              <a:t>##</a:t>
            </a:r>
            <a:endParaRPr lang="en-US" sz="1200" i="1" dirty="0"/>
          </a:p>
        </p:txBody>
      </p:sp>
      <p:sp>
        <p:nvSpPr>
          <p:cNvPr id="10" name="Footer Placeholder 7">
            <a:extLst>
              <a:ext uri="{FF2B5EF4-FFF2-40B4-BE49-F238E27FC236}">
                <a16:creationId xmlns:a16="http://schemas.microsoft.com/office/drawing/2014/main" id="{5C799F80-3C10-45F2-8B20-3F5630B9772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69927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112</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112</a:t>
            </a:fld>
            <a:r>
              <a:rPr lang="en-US" sz="1000" i="1" dirty="0"/>
              <a:t>##</a:t>
            </a:r>
            <a:endParaRPr lang="en-US" sz="1200" i="1" dirty="0"/>
          </a:p>
        </p:txBody>
      </p:sp>
      <p:sp>
        <p:nvSpPr>
          <p:cNvPr id="10" name="Footer Placeholder 7">
            <a:extLst>
              <a:ext uri="{FF2B5EF4-FFF2-40B4-BE49-F238E27FC236}">
                <a16:creationId xmlns:a16="http://schemas.microsoft.com/office/drawing/2014/main" id="{CCC30F0C-2B49-441A-9456-21E69D7DEAD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94287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113</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113</a:t>
            </a:fld>
            <a:r>
              <a:rPr lang="en-US" sz="1000" i="1" dirty="0"/>
              <a:t>##</a:t>
            </a:r>
            <a:endParaRPr lang="en-US" sz="1200" i="1" dirty="0"/>
          </a:p>
        </p:txBody>
      </p:sp>
      <p:sp>
        <p:nvSpPr>
          <p:cNvPr id="10" name="Footer Placeholder 7">
            <a:extLst>
              <a:ext uri="{FF2B5EF4-FFF2-40B4-BE49-F238E27FC236}">
                <a16:creationId xmlns:a16="http://schemas.microsoft.com/office/drawing/2014/main" id="{79120F6C-D9D9-48DA-A9AB-8C5EAB81C81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469932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114</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114</a:t>
            </a:fld>
            <a:r>
              <a:rPr lang="en-US" sz="1000" i="1" dirty="0"/>
              <a:t>##</a:t>
            </a:r>
            <a:endParaRPr lang="en-US" sz="1200" i="1" dirty="0"/>
          </a:p>
        </p:txBody>
      </p:sp>
      <p:sp>
        <p:nvSpPr>
          <p:cNvPr id="10" name="Footer Placeholder 7">
            <a:extLst>
              <a:ext uri="{FF2B5EF4-FFF2-40B4-BE49-F238E27FC236}">
                <a16:creationId xmlns:a16="http://schemas.microsoft.com/office/drawing/2014/main" id="{727E36AD-1529-4F21-A570-DE29FB34145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807760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115</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115</a:t>
            </a:fld>
            <a:r>
              <a:rPr lang="en-US" sz="1000" i="1" dirty="0"/>
              <a:t>##</a:t>
            </a:r>
            <a:endParaRPr lang="en-US" sz="1200" i="1" dirty="0"/>
          </a:p>
        </p:txBody>
      </p:sp>
      <p:sp>
        <p:nvSpPr>
          <p:cNvPr id="10" name="Footer Placeholder 7">
            <a:extLst>
              <a:ext uri="{FF2B5EF4-FFF2-40B4-BE49-F238E27FC236}">
                <a16:creationId xmlns:a16="http://schemas.microsoft.com/office/drawing/2014/main" id="{B155C618-BD74-4E33-9510-A663314869E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544126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116</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116</a:t>
            </a:fld>
            <a:r>
              <a:rPr lang="en-US" sz="1000" i="1" dirty="0"/>
              <a:t>##</a:t>
            </a:r>
            <a:endParaRPr lang="en-US" sz="1200" i="1" dirty="0"/>
          </a:p>
        </p:txBody>
      </p:sp>
      <p:sp>
        <p:nvSpPr>
          <p:cNvPr id="10" name="Footer Placeholder 7">
            <a:extLst>
              <a:ext uri="{FF2B5EF4-FFF2-40B4-BE49-F238E27FC236}">
                <a16:creationId xmlns:a16="http://schemas.microsoft.com/office/drawing/2014/main" id="{E31C2ABA-5735-43FC-B66F-7BE5505B85C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686495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117</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117</a:t>
            </a:fld>
            <a:r>
              <a:rPr lang="en-US" sz="1000" i="1" dirty="0"/>
              <a:t>##</a:t>
            </a:r>
            <a:endParaRPr lang="en-US" sz="1200" i="1" dirty="0"/>
          </a:p>
        </p:txBody>
      </p:sp>
      <p:sp>
        <p:nvSpPr>
          <p:cNvPr id="10" name="Footer Placeholder 7">
            <a:extLst>
              <a:ext uri="{FF2B5EF4-FFF2-40B4-BE49-F238E27FC236}">
                <a16:creationId xmlns:a16="http://schemas.microsoft.com/office/drawing/2014/main" id="{553BF992-03FE-4FF1-BE99-3B0B1921064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427205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118</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118</a:t>
            </a:fld>
            <a:r>
              <a:rPr lang="en-US" sz="1000" i="1" dirty="0"/>
              <a:t>##</a:t>
            </a:r>
            <a:endParaRPr lang="en-US" sz="1200" i="1" dirty="0"/>
          </a:p>
        </p:txBody>
      </p:sp>
      <p:sp>
        <p:nvSpPr>
          <p:cNvPr id="10" name="Footer Placeholder 7">
            <a:extLst>
              <a:ext uri="{FF2B5EF4-FFF2-40B4-BE49-F238E27FC236}">
                <a16:creationId xmlns:a16="http://schemas.microsoft.com/office/drawing/2014/main" id="{C7B0B134-F881-45DE-BBEB-5820E7E6957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9014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a:t>
            </a:fld>
            <a:endParaRPr lang="en-US" dirty="0"/>
          </a:p>
        </p:txBody>
      </p:sp>
      <p:sp>
        <p:nvSpPr>
          <p:cNvPr id="6" name="Footer Placeholder 7">
            <a:extLst>
              <a:ext uri="{FF2B5EF4-FFF2-40B4-BE49-F238E27FC236}">
                <a16:creationId xmlns:a16="http://schemas.microsoft.com/office/drawing/2014/main" id="{7C835068-9372-4CC6-ACCE-9D7B5DC9664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20222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119</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119</a:t>
            </a:fld>
            <a:r>
              <a:rPr lang="en-US" sz="1000" i="1" dirty="0"/>
              <a:t>##</a:t>
            </a:r>
            <a:endParaRPr lang="en-US" sz="1200" i="1" dirty="0"/>
          </a:p>
        </p:txBody>
      </p:sp>
      <p:sp>
        <p:nvSpPr>
          <p:cNvPr id="10" name="Footer Placeholder 7">
            <a:extLst>
              <a:ext uri="{FF2B5EF4-FFF2-40B4-BE49-F238E27FC236}">
                <a16:creationId xmlns:a16="http://schemas.microsoft.com/office/drawing/2014/main" id="{DD5D5AA6-FD5E-45C0-8398-70E0D3C8015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033834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121</a:t>
            </a:fld>
            <a:endParaRPr lang="en-US" dirty="0"/>
          </a:p>
        </p:txBody>
      </p:sp>
      <p:sp>
        <p:nvSpPr>
          <p:cNvPr id="6" name="Footer Placeholder 7">
            <a:extLst>
              <a:ext uri="{FF2B5EF4-FFF2-40B4-BE49-F238E27FC236}">
                <a16:creationId xmlns:a16="http://schemas.microsoft.com/office/drawing/2014/main" id="{B98FB1BD-22B3-433B-8E99-125C850FC14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997336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122</a:t>
            </a:fld>
            <a:endParaRPr lang="en-US" dirty="0"/>
          </a:p>
        </p:txBody>
      </p:sp>
      <p:sp>
        <p:nvSpPr>
          <p:cNvPr id="6" name="Footer Placeholder 7">
            <a:extLst>
              <a:ext uri="{FF2B5EF4-FFF2-40B4-BE49-F238E27FC236}">
                <a16:creationId xmlns:a16="http://schemas.microsoft.com/office/drawing/2014/main" id="{B42FDFE4-3618-483A-A759-49690F7F01C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584285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123</a:t>
            </a:fld>
            <a:endParaRPr lang="en-US" dirty="0"/>
          </a:p>
        </p:txBody>
      </p:sp>
      <p:sp>
        <p:nvSpPr>
          <p:cNvPr id="6" name="Footer Placeholder 7">
            <a:extLst>
              <a:ext uri="{FF2B5EF4-FFF2-40B4-BE49-F238E27FC236}">
                <a16:creationId xmlns:a16="http://schemas.microsoft.com/office/drawing/2014/main" id="{ED334903-BFE0-4EC2-9F02-8A6B5C570F4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75354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124</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124</a:t>
            </a:fld>
            <a:r>
              <a:rPr lang="en-US" sz="1000" i="1" dirty="0"/>
              <a:t>##</a:t>
            </a:r>
            <a:endParaRPr lang="en-US" sz="1200" i="1" dirty="0"/>
          </a:p>
        </p:txBody>
      </p:sp>
      <p:sp>
        <p:nvSpPr>
          <p:cNvPr id="10" name="Footer Placeholder 7">
            <a:extLst>
              <a:ext uri="{FF2B5EF4-FFF2-40B4-BE49-F238E27FC236}">
                <a16:creationId xmlns:a16="http://schemas.microsoft.com/office/drawing/2014/main" id="{BA9A3B0B-CF58-4EBC-8F5D-6CC9C4F51F2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549686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125</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125</a:t>
            </a:fld>
            <a:r>
              <a:rPr lang="en-US" sz="1000" i="1" dirty="0"/>
              <a:t>##</a:t>
            </a:r>
            <a:endParaRPr lang="en-US" sz="1200" i="1" dirty="0"/>
          </a:p>
        </p:txBody>
      </p:sp>
      <p:sp>
        <p:nvSpPr>
          <p:cNvPr id="10" name="Footer Placeholder 7">
            <a:extLst>
              <a:ext uri="{FF2B5EF4-FFF2-40B4-BE49-F238E27FC236}">
                <a16:creationId xmlns:a16="http://schemas.microsoft.com/office/drawing/2014/main" id="{D5AF1EE8-3DFD-4A67-AA48-163A852FDF3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802336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126</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126</a:t>
            </a:fld>
            <a:r>
              <a:rPr lang="en-US" sz="1000" i="1" dirty="0"/>
              <a:t>##</a:t>
            </a:r>
            <a:endParaRPr lang="en-US" sz="1200" i="1" dirty="0"/>
          </a:p>
        </p:txBody>
      </p:sp>
      <p:sp>
        <p:nvSpPr>
          <p:cNvPr id="10" name="Footer Placeholder 7">
            <a:extLst>
              <a:ext uri="{FF2B5EF4-FFF2-40B4-BE49-F238E27FC236}">
                <a16:creationId xmlns:a16="http://schemas.microsoft.com/office/drawing/2014/main" id="{08727C0A-8912-48FF-B63D-3F0C39B4E51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813552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7279D4AB-6B0B-4C79-BA6B-E20510866DC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184455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049B984-F964-47FF-8179-0A3007CE21CD}"/>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128</a:t>
            </a:fld>
            <a:endParaRPr lang="en-US" dirty="0"/>
          </a:p>
        </p:txBody>
      </p:sp>
      <p:sp>
        <p:nvSpPr>
          <p:cNvPr id="6" name="Footer Placeholder 7">
            <a:extLst>
              <a:ext uri="{FF2B5EF4-FFF2-40B4-BE49-F238E27FC236}">
                <a16:creationId xmlns:a16="http://schemas.microsoft.com/office/drawing/2014/main" id="{3A4546AD-67FF-4451-BB59-0C3434A7C64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944713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5"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a:t>
            </a:r>
            <a:r>
              <a:rPr lang="en-US" dirty="0" err="1"/>
              <a:t>SoftUni</a:t>
            </a:r>
            <a:r>
              <a:rPr lang="en-US" dirty="0"/>
              <a:t>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37027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
        <p:nvSpPr>
          <p:cNvPr id="6" name="Footer Placeholder 7">
            <a:extLst>
              <a:ext uri="{FF2B5EF4-FFF2-40B4-BE49-F238E27FC236}">
                <a16:creationId xmlns:a16="http://schemas.microsoft.com/office/drawing/2014/main" id="{35B94878-B010-435D-8EE9-C58D7823B05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199442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Slide Number Placeholder 5">
            <a:extLst>
              <a:ext uri="{FF2B5EF4-FFF2-40B4-BE49-F238E27FC236}">
                <a16:creationId xmlns:a16="http://schemas.microsoft.com/office/drawing/2014/main" id="{5D1C0779-821B-433B-AB3A-0953EE966C7E}"/>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131</a:t>
            </a:fld>
            <a:endParaRPr lang="en-US" dirty="0"/>
          </a:p>
        </p:txBody>
      </p:sp>
      <p:sp>
        <p:nvSpPr>
          <p:cNvPr id="6" name="Footer Placeholder 7">
            <a:extLst>
              <a:ext uri="{FF2B5EF4-FFF2-40B4-BE49-F238E27FC236}">
                <a16:creationId xmlns:a16="http://schemas.microsoft.com/office/drawing/2014/main" id="{E87DC1B8-AAD0-4B70-9B3A-1FCE70736D5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537614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6627548A-4D3C-449B-81A5-FA4BE4628490}"/>
              </a:ext>
            </a:extLst>
          </p:cNvPr>
          <p:cNvSpPr txBox="1">
            <a:spLocks/>
          </p:cNvSpPr>
          <p:nvPr/>
        </p:nvSpPr>
        <p:spPr>
          <a:xfrm>
            <a:off x="6488999" y="884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BA5BD7-F043-4D1B-AA17-CD412FC534DE}" type="slidenum">
              <a:rPr lang="en-US" smtClean="0"/>
              <a:pPr/>
              <a:t>132</a:t>
            </a:fld>
            <a:endParaRPr lang="en-US" dirty="0"/>
          </a:p>
        </p:txBody>
      </p:sp>
      <p:sp>
        <p:nvSpPr>
          <p:cNvPr id="7" name="Footer Placeholder 7">
            <a:extLst>
              <a:ext uri="{FF2B5EF4-FFF2-40B4-BE49-F238E27FC236}">
                <a16:creationId xmlns:a16="http://schemas.microsoft.com/office/drawing/2014/main" id="{0A96602C-C835-462B-A37F-ACA0426E0BF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065103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133</a:t>
            </a:fld>
            <a:endParaRPr lang="en-US" dirty="0"/>
          </a:p>
        </p:txBody>
      </p:sp>
      <p:sp>
        <p:nvSpPr>
          <p:cNvPr id="7" name="Footer Placeholder 7">
            <a:extLst>
              <a:ext uri="{FF2B5EF4-FFF2-40B4-BE49-F238E27FC236}">
                <a16:creationId xmlns:a16="http://schemas.microsoft.com/office/drawing/2014/main" id="{2761B3C3-B2D1-4979-873E-6CA806A017A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777491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134</a:t>
            </a:fld>
            <a:r>
              <a:rPr lang="en-US" dirty="0"/>
              <a:t>##</a:t>
            </a:r>
          </a:p>
        </p:txBody>
      </p:sp>
      <p:sp>
        <p:nvSpPr>
          <p:cNvPr id="424962" name="Rectangle 2"/>
          <p:cNvSpPr>
            <a:spLocks noGrp="1" noRot="1" noChangeAspect="1" noChangeArrowheads="1" noTextEdit="1"/>
          </p:cNvSpPr>
          <p:nvPr>
            <p:ph type="sldImg"/>
          </p:nvPr>
        </p:nvSpPr>
        <p:spPr>
          <a:xfrm>
            <a:off x="381000" y="685800"/>
            <a:ext cx="6096000" cy="3429000"/>
          </a:xfrm>
          <a:ln/>
        </p:spPr>
      </p:sp>
      <p:sp>
        <p:nvSpPr>
          <p:cNvPr id="42496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A283BCA3-0BC7-4837-8AB8-E5478D33101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185967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136</a:t>
            </a:fld>
            <a:endParaRPr lang="en-US" dirty="0"/>
          </a:p>
        </p:txBody>
      </p:sp>
      <p:sp>
        <p:nvSpPr>
          <p:cNvPr id="6" name="Footer Placeholder 7">
            <a:extLst>
              <a:ext uri="{FF2B5EF4-FFF2-40B4-BE49-F238E27FC236}">
                <a16:creationId xmlns:a16="http://schemas.microsoft.com/office/drawing/2014/main" id="{C2558875-11D4-4DCD-8789-568F5949803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269403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137</a:t>
            </a:fld>
            <a:endParaRPr lang="en-US" dirty="0"/>
          </a:p>
        </p:txBody>
      </p:sp>
      <p:sp>
        <p:nvSpPr>
          <p:cNvPr id="6" name="Footer Placeholder 7">
            <a:extLst>
              <a:ext uri="{FF2B5EF4-FFF2-40B4-BE49-F238E27FC236}">
                <a16:creationId xmlns:a16="http://schemas.microsoft.com/office/drawing/2014/main" id="{0EB00290-81EC-4B97-BF9A-EE01C762164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3340232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139</a:t>
            </a:fld>
            <a:endParaRPr lang="en-US" dirty="0"/>
          </a:p>
        </p:txBody>
      </p:sp>
      <p:sp>
        <p:nvSpPr>
          <p:cNvPr id="6" name="Footer Placeholder 7">
            <a:extLst>
              <a:ext uri="{FF2B5EF4-FFF2-40B4-BE49-F238E27FC236}">
                <a16:creationId xmlns:a16="http://schemas.microsoft.com/office/drawing/2014/main" id="{201ABC04-ACDB-4271-8C36-EEDB55EDA3A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5034214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141</a:t>
            </a:fld>
            <a:endParaRPr lang="en-US" dirty="0"/>
          </a:p>
        </p:txBody>
      </p:sp>
      <p:sp>
        <p:nvSpPr>
          <p:cNvPr id="6" name="Footer Placeholder 7">
            <a:extLst>
              <a:ext uri="{FF2B5EF4-FFF2-40B4-BE49-F238E27FC236}">
                <a16:creationId xmlns:a16="http://schemas.microsoft.com/office/drawing/2014/main" id="{02824480-C3A3-4B58-9420-555AC23841C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408431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142</a:t>
            </a:fld>
            <a:endParaRPr lang="en-US" dirty="0"/>
          </a:p>
        </p:txBody>
      </p:sp>
      <p:sp>
        <p:nvSpPr>
          <p:cNvPr id="6" name="Footer Placeholder 7">
            <a:extLst>
              <a:ext uri="{FF2B5EF4-FFF2-40B4-BE49-F238E27FC236}">
                <a16:creationId xmlns:a16="http://schemas.microsoft.com/office/drawing/2014/main" id="{20CCF7F3-EA20-430A-B83B-8CEAFFE7F1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0857765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143</a:t>
            </a:fld>
            <a:endParaRPr lang="en-US" dirty="0"/>
          </a:p>
        </p:txBody>
      </p:sp>
      <p:sp>
        <p:nvSpPr>
          <p:cNvPr id="6" name="Footer Placeholder 7">
            <a:extLst>
              <a:ext uri="{FF2B5EF4-FFF2-40B4-BE49-F238E27FC236}">
                <a16:creationId xmlns:a16="http://schemas.microsoft.com/office/drawing/2014/main" id="{0E7C52E6-BEAC-4E37-A179-40E605D2146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40486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a:t>
            </a:fld>
            <a:endParaRPr lang="en-US" dirty="0"/>
          </a:p>
        </p:txBody>
      </p:sp>
      <p:sp>
        <p:nvSpPr>
          <p:cNvPr id="6" name="Footer Placeholder 7">
            <a:extLst>
              <a:ext uri="{FF2B5EF4-FFF2-40B4-BE49-F238E27FC236}">
                <a16:creationId xmlns:a16="http://schemas.microsoft.com/office/drawing/2014/main" id="{BDF2F9D4-4A69-4CB5-9E04-FBA7B16B3F8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867130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144</a:t>
            </a:fld>
            <a:endParaRPr lang="en-US" dirty="0"/>
          </a:p>
        </p:txBody>
      </p:sp>
      <p:sp>
        <p:nvSpPr>
          <p:cNvPr id="6" name="Footer Placeholder 7">
            <a:extLst>
              <a:ext uri="{FF2B5EF4-FFF2-40B4-BE49-F238E27FC236}">
                <a16:creationId xmlns:a16="http://schemas.microsoft.com/office/drawing/2014/main" id="{084D68CE-10EE-48C1-A77B-23774F322A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581371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145</a:t>
            </a:fld>
            <a:endParaRPr lang="en-US" dirty="0"/>
          </a:p>
        </p:txBody>
      </p:sp>
      <p:sp>
        <p:nvSpPr>
          <p:cNvPr id="6" name="Footer Placeholder 7">
            <a:extLst>
              <a:ext uri="{FF2B5EF4-FFF2-40B4-BE49-F238E27FC236}">
                <a16:creationId xmlns:a16="http://schemas.microsoft.com/office/drawing/2014/main" id="{9F17907D-44ED-4DF2-A1F8-4648CEEEC78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705929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146</a:t>
            </a:fld>
            <a:endParaRPr lang="en-US" dirty="0"/>
          </a:p>
        </p:txBody>
      </p:sp>
      <p:sp>
        <p:nvSpPr>
          <p:cNvPr id="6" name="Footer Placeholder 7">
            <a:extLst>
              <a:ext uri="{FF2B5EF4-FFF2-40B4-BE49-F238E27FC236}">
                <a16:creationId xmlns:a16="http://schemas.microsoft.com/office/drawing/2014/main" id="{024CC222-85A5-42AD-8720-D402106485F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1490567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147</a:t>
            </a:fld>
            <a:endParaRPr lang="en-US" dirty="0"/>
          </a:p>
        </p:txBody>
      </p:sp>
      <p:sp>
        <p:nvSpPr>
          <p:cNvPr id="6" name="Footer Placeholder 7">
            <a:extLst>
              <a:ext uri="{FF2B5EF4-FFF2-40B4-BE49-F238E27FC236}">
                <a16:creationId xmlns:a16="http://schemas.microsoft.com/office/drawing/2014/main" id="{3FAA2506-441E-4925-B399-CCCA0760306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514572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148</a:t>
            </a:fld>
            <a:endParaRPr lang="en-US" dirty="0"/>
          </a:p>
        </p:txBody>
      </p:sp>
      <p:sp>
        <p:nvSpPr>
          <p:cNvPr id="6" name="Footer Placeholder 7">
            <a:extLst>
              <a:ext uri="{FF2B5EF4-FFF2-40B4-BE49-F238E27FC236}">
                <a16:creationId xmlns:a16="http://schemas.microsoft.com/office/drawing/2014/main" id="{5A4B8753-DDCD-4852-B0D5-0A347CA1FEA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402255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149</a:t>
            </a:fld>
            <a:endParaRPr lang="en-US" dirty="0"/>
          </a:p>
        </p:txBody>
      </p:sp>
      <p:sp>
        <p:nvSpPr>
          <p:cNvPr id="6" name="Footer Placeholder 7">
            <a:extLst>
              <a:ext uri="{FF2B5EF4-FFF2-40B4-BE49-F238E27FC236}">
                <a16:creationId xmlns:a16="http://schemas.microsoft.com/office/drawing/2014/main" id="{CBE757D1-AB9A-4790-8B0C-35566853271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165072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150</a:t>
            </a:fld>
            <a:endParaRPr lang="en-US" dirty="0"/>
          </a:p>
        </p:txBody>
      </p:sp>
      <p:sp>
        <p:nvSpPr>
          <p:cNvPr id="6" name="Footer Placeholder 7">
            <a:extLst>
              <a:ext uri="{FF2B5EF4-FFF2-40B4-BE49-F238E27FC236}">
                <a16:creationId xmlns:a16="http://schemas.microsoft.com/office/drawing/2014/main" id="{234917EA-2019-4813-A7B2-496E878B1E3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743545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151</a:t>
            </a:fld>
            <a:endParaRPr lang="en-US" dirty="0"/>
          </a:p>
        </p:txBody>
      </p:sp>
      <p:sp>
        <p:nvSpPr>
          <p:cNvPr id="6" name="Footer Placeholder 7">
            <a:extLst>
              <a:ext uri="{FF2B5EF4-FFF2-40B4-BE49-F238E27FC236}">
                <a16:creationId xmlns:a16="http://schemas.microsoft.com/office/drawing/2014/main" id="{4267BD35-20C6-400C-88B7-EDE05555955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1192214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152</a:t>
            </a:fld>
            <a:endParaRPr lang="en-US" dirty="0"/>
          </a:p>
        </p:txBody>
      </p:sp>
      <p:sp>
        <p:nvSpPr>
          <p:cNvPr id="6" name="Footer Placeholder 7">
            <a:extLst>
              <a:ext uri="{FF2B5EF4-FFF2-40B4-BE49-F238E27FC236}">
                <a16:creationId xmlns:a16="http://schemas.microsoft.com/office/drawing/2014/main" id="{73FF079D-7B24-49E2-9327-91BE94F40EB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208630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153</a:t>
            </a:fld>
            <a:endParaRPr lang="en-US" dirty="0"/>
          </a:p>
        </p:txBody>
      </p:sp>
      <p:sp>
        <p:nvSpPr>
          <p:cNvPr id="6" name="Footer Placeholder 7">
            <a:extLst>
              <a:ext uri="{FF2B5EF4-FFF2-40B4-BE49-F238E27FC236}">
                <a16:creationId xmlns:a16="http://schemas.microsoft.com/office/drawing/2014/main" id="{CD830E98-3923-4D87-82AA-5DBDBD8F85C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39062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about.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rPr>
              <a:t>https://about.softuni.bg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35292164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5453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84562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89" r:id="rId2"/>
    <p:sldLayoutId id="2147483681" r:id="rId3"/>
    <p:sldLayoutId id="2147483691" r:id="rId4"/>
    <p:sldLayoutId id="2147483680" r:id="rId5"/>
    <p:sldLayoutId id="2147483688" r:id="rId6"/>
    <p:sldLayoutId id="2147483684" r:id="rId7"/>
    <p:sldLayoutId id="2147483677" r:id="rId8"/>
    <p:sldLayoutId id="2147483683" r:id="rId9"/>
    <p:sldLayoutId id="2147483685" r:id="rId10"/>
    <p:sldLayoutId id="2147483686" r:id="rId11"/>
    <p:sldLayoutId id="2147483687"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hyperlink" Target="https://judge.softuni.bg/Contests/1575/Working-with-Abstraction-Lab" TargetMode="Externa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hyperlink" Target="https://judge.softuni.bg/Contests/1574/Inheritance-Lab" TargetMode="External"/><Relationship Id="rId4" Type="http://schemas.openxmlformats.org/officeDocument/2006/relationships/image" Target="../media/image61.png"/></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79.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80.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69.gif"/></Relationships>
</file>

<file path=ppt/slides/_rels/slide1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judge.softuni.bg/Contests/1575/Working-with-Abstraction-Lab"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hyperlink" Target="https://judge.softuni.bg/Contests/1581/Interfaces-and-Abstraction-Lab" TargetMode="External"/><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judge.softuni.bg/Contests/1575/Working-with-Abstraction-Lab" TargetMode="Externa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judge.softuni.bg/Contests/1575/Working-with-Abstraction-Lab" TargetMode="Externa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110.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11.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12.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13.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1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3.xml"/><Relationship Id="rId5" Type="http://schemas.openxmlformats.org/officeDocument/2006/relationships/hyperlink" Target="https://judge.softuni.bg/Contests/1592/Polymorphism-Lab" TargetMode="External"/><Relationship Id="rId4" Type="http://schemas.openxmlformats.org/officeDocument/2006/relationships/image" Target="../media/image80.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132.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199.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33.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judge.softuni.bg/Contests/1575/Working-with-Abstraction-Lab"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34.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en.wikipedia.org/wiki/Open%E2%80%93closed_principle" TargetMode="External"/><Relationship Id="rId2" Type="http://schemas.openxmlformats.org/officeDocument/2006/relationships/hyperlink" Target="https://en.wikipedia.org/wiki/Single_responsibility_principle" TargetMode="External"/><Relationship Id="rId1" Type="http://schemas.openxmlformats.org/officeDocument/2006/relationships/slideLayout" Target="../slideLayouts/slideLayout3.xml"/><Relationship Id="rId4" Type="http://schemas.openxmlformats.org/officeDocument/2006/relationships/hyperlink" Target="https://en.wikipedia.org/wiki/Liskov_substitution_principle" TargetMode="External"/></Relationships>
</file>

<file path=ppt/slides/_rels/slide206.xml.rels><?xml version="1.0" encoding="UTF-8" standalone="yes"?>
<Relationships xmlns="http://schemas.openxmlformats.org/package/2006/relationships"><Relationship Id="rId3" Type="http://schemas.openxmlformats.org/officeDocument/2006/relationships/hyperlink" Target="https://en.wikipedia.org/wiki/Dependency_inversion_principle" TargetMode="External"/><Relationship Id="rId2" Type="http://schemas.openxmlformats.org/officeDocument/2006/relationships/hyperlink" Target="https://en.wikipedia.org/wiki/Interface_segregation_principle" TargetMode="Externa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www.geeksforgeeks.org/software-engineering-coupling-and-cohesion/" TargetMode="Externa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2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140.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24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247.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41.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248.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42.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249.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43.xml"/><Relationship Id="rId1" Type="http://schemas.openxmlformats.org/officeDocument/2006/relationships/slideLayout" Target="../slideLayouts/slideLayout1.xml"/><Relationship Id="rId4" Type="http://schemas.openxmlformats.org/officeDocument/2006/relationships/image" Target="../media/image94.jpe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judge.softuni.bg/Contests/1575/Working-with-Abstraction-Lab" TargetMode="External"/></Relationships>
</file>

<file path=ppt/slides/_rels/slide2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judge.softuni.bg/Contests/1575/Working-with-Abstraction-Lab" TargetMode="Externa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hyperlink" Target="https://judge.softuni.bg/Contests/1604/Reflection-Lab" TargetMode="External"/><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s://judge.softuni.bg/Contests/1575/Working-with-Abstraction-Lab" TargetMode="Externa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hyperlink" Target="https://judge.softuni.bg/Contests/1604/Reflection-Lab" TargetMode="External"/><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hyperlink" Target="https://judge.softuni.bg/Contests/1604/Reflection-Lab" TargetMode="External"/><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judge.softuni.bg/Contests/1575/Working-with-Abstraction-Lab" TargetMode="Externa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1.xml"/></Relationships>
</file>

<file path=ppt/slides/_rels/slide29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177.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299.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78.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www.sli.do/"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7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oftuni.bg/" TargetMode="External"/><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1.xml"/></Relationships>
</file>

<file path=ppt/slides/_rels/slide33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194.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33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338.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95.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339.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19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97.xml"/><Relationship Id="rId1" Type="http://schemas.openxmlformats.org/officeDocument/2006/relationships/slideLayout" Target="../slideLayouts/slideLayout1.xml"/><Relationship Id="rId4" Type="http://schemas.openxmlformats.org/officeDocument/2006/relationships/image" Target="../media/image119.png"/></Relationships>
</file>

<file path=ppt/slides/_rels/slide3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en.wikipedia.org/wiki/Kent_Beck" TargetMode="Externa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356.xml.rels><?xml version="1.0" encoding="UTF-8" standalone="yes"?>
<Relationships xmlns="http://schemas.openxmlformats.org/package/2006/relationships"><Relationship Id="rId3" Type="http://schemas.openxmlformats.org/officeDocument/2006/relationships/hyperlink" Target="https://mvnrepository.com/artifact/junit/junit/4.12" TargetMode="External"/><Relationship Id="rId2" Type="http://schemas.openxmlformats.org/officeDocument/2006/relationships/hyperlink" Target="https://mvnrepository.com/" TargetMode="Externa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06.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3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0.xml"/><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3" Type="http://schemas.openxmlformats.org/officeDocument/2006/relationships/hyperlink" Target="https://site.mockito.org/" TargetMode="External"/><Relationship Id="rId2" Type="http://schemas.openxmlformats.org/officeDocument/2006/relationships/notesSlide" Target="../notesSlides/notesSlide217.xml"/><Relationship Id="rId1" Type="http://schemas.openxmlformats.org/officeDocument/2006/relationships/slideLayout" Target="../slideLayouts/slideLayout3.xml"/><Relationship Id="rId4" Type="http://schemas.openxmlformats.org/officeDocument/2006/relationships/hyperlink" Target="https://mvnrepository.com/artifact/org.mockito/mockito-core/3.0.0" TargetMode="External"/></Relationships>
</file>

<file path=ppt/slides/_rels/slide3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221.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39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395.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222.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396.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223.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397.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224.xml"/><Relationship Id="rId1" Type="http://schemas.openxmlformats.org/officeDocument/2006/relationships/slideLayout" Target="../slideLayouts/slideLayout1.xml"/><Relationship Id="rId4" Type="http://schemas.openxmlformats.org/officeDocument/2006/relationships/image" Target="../media/image136.jpeg"/></Relationships>
</file>

<file path=ppt/slides/_rels/slide398.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26.xml"/><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40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1.xml"/></Relationships>
</file>

<file path=ppt/slides/_rels/slide40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229.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40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docs.oracle.com/en/java/javase/" TargetMode="External"/><Relationship Id="rId1" Type="http://schemas.openxmlformats.org/officeDocument/2006/relationships/slideLayout" Target="../slideLayouts/slideLayout4.xml"/></Relationships>
</file>

<file path=ppt/slides/_rels/slide410.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230.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411.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231.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412.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232.xml"/><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41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4.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37.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51.gif"/><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9.xml"/><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2" Type="http://schemas.openxmlformats.org/officeDocument/2006/relationships/image" Target="../media/image153.gif"/><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19.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440.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7.xml.rels><?xml version="1.0" encoding="UTF-8" standalone="yes"?>
<Relationships xmlns="http://schemas.openxmlformats.org/package/2006/relationships"><Relationship Id="rId2" Type="http://schemas.openxmlformats.org/officeDocument/2006/relationships/image" Target="../media/image156.gif"/><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57.gif"/><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1.xml"/></Relationships>
</file>

<file path=ppt/slides/_rels/slide45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243.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45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459.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244.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460.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245.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judge.softuni.bg/Contests/1535/Encapsulation-Lab" TargetMode="External"/><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hyperlink" Target="https://judge.softuni.bg/Contests/1535/Encapsulation-Lab" TargetMode="Externa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hyperlink" Target="https://judge.softuni.bg/Contests/1535/Encapsulation-Lab" TargetMode="Externa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hyperlink" Target="https://judge.softuni.bg/Contests/1535/Encapsulation-Lab" TargetMode="Externa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hyperlink" Target="https://judge.softuni.bg/Contests/1535/Encapsulation-Lab" TargetMode="Externa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hyperlink" Target="https://judge.softuni.bg/Contests/1535/Encapsulation-Lab"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s://judge.softuni.bg/Contests/1535/Encapsulation-Lab"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judge.softuni.bg/Contests/1575/Working-with-Abstraction-Lab" TargetMode="Externa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svg"/><Relationship Id="rId18" Type="http://schemas.openxmlformats.org/officeDocument/2006/relationships/hyperlink" Target="https://de.draftkings.com/" TargetMode="External"/><Relationship Id="rId3" Type="http://schemas.openxmlformats.org/officeDocument/2006/relationships/hyperlink" Target="https://www.softwaregroup.com/" TargetMode="External"/><Relationship Id="rId21" Type="http://schemas.openxmlformats.org/officeDocument/2006/relationships/image" Target="../media/image42.png"/><Relationship Id="rId7" Type="http://schemas.openxmlformats.org/officeDocument/2006/relationships/hyperlink" Target="https://www.postbank.bg/" TargetMode="External"/><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44.xml"/><Relationship Id="rId16" Type="http://schemas.openxmlformats.org/officeDocument/2006/relationships/hyperlink" Target="https://indeavr.com/expertise/software-engineering/enterprise-business-application-integration/" TargetMode="External"/><Relationship Id="rId20" Type="http://schemas.openxmlformats.org/officeDocument/2006/relationships/hyperlink" Target="https://motion-software.com/" TargetMode="External"/><Relationship Id="rId1" Type="http://schemas.openxmlformats.org/officeDocument/2006/relationships/slideLayout" Target="../slideLayouts/slideLayout3.xml"/><Relationship Id="rId6" Type="http://schemas.openxmlformats.org/officeDocument/2006/relationships/image" Target="../media/image34.jpg"/><Relationship Id="rId11" Type="http://schemas.openxmlformats.org/officeDocument/2006/relationships/hyperlink" Target="https://www.infragistics.com/" TargetMode="External"/><Relationship Id="rId5" Type="http://schemas.openxmlformats.org/officeDocument/2006/relationships/hyperlink" Target="https://www.xs-software.com/" TargetMode="External"/><Relationship Id="rId15" Type="http://schemas.openxmlformats.org/officeDocument/2006/relationships/image" Target="../media/image39.png"/><Relationship Id="rId23" Type="http://schemas.openxmlformats.org/officeDocument/2006/relationships/image" Target="../media/image43.png"/><Relationship Id="rId10" Type="http://schemas.openxmlformats.org/officeDocument/2006/relationships/image" Target="../media/image36.jpg"/><Relationship Id="rId19"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hyperlink" Target="https://smartit.bg/" TargetMode="External"/><Relationship Id="rId14" Type="http://schemas.openxmlformats.org/officeDocument/2006/relationships/hyperlink" Target="https://www.coca-colahellenic.com/" TargetMode="External"/><Relationship Id="rId22" Type="http://schemas.openxmlformats.org/officeDocument/2006/relationships/hyperlink" Target="https://www.superhosting.bg/"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hyperlink" Target="https://eee.bg/" TargetMode="External"/><Relationship Id="rId1" Type="http://schemas.openxmlformats.org/officeDocument/2006/relationships/slideLayout" Target="../slideLayouts/slideLayout3.xml"/><Relationship Id="rId6" Type="http://schemas.openxmlformats.org/officeDocument/2006/relationships/hyperlink" Target="https://www.youtube.com/c/CodeItUpwithIvo" TargetMode="External"/><Relationship Id="rId5" Type="http://schemas.openxmlformats.org/officeDocument/2006/relationships/image" Target="../media/image45.png"/><Relationship Id="rId4" Type="http://schemas.openxmlformats.org/officeDocument/2006/relationships/hyperlink" Target="https://virtualracingschool.com/"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hyperlink" Target="https://forum.softuni.bg/" TargetMode="External"/><Relationship Id="rId5" Type="http://schemas.openxmlformats.org/officeDocument/2006/relationships/hyperlink" Target="https://www.facebook.com/SoftwareUniversity" TargetMode="External"/><Relationship Id="rId4" Type="http://schemas.openxmlformats.org/officeDocument/2006/relationships/hyperlink" Target="https://softuni.foundation/"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about.softuni.bg/"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hyperlink" Target="https://softuni.b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2" Type="http://schemas.openxmlformats.org/officeDocument/2006/relationships/hyperlink" Target="https://judge.softuni.bg/Contests/1575/Working-with-Abstraction-Lab" TargetMode="Externa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Working with Abstraction</a:t>
            </a:r>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a:hlinkClick r:id="rId3"/>
              </a:rPr>
              <a:t>https://softuni.bg</a:t>
            </a:r>
            <a:endParaRPr lang="en-US" dirty="0"/>
          </a:p>
        </p:txBody>
      </p:sp>
      <p:sp>
        <p:nvSpPr>
          <p:cNvPr id="10" name="Text Placeholder 9"/>
          <p:cNvSpPr>
            <a:spLocks noGrp="1"/>
          </p:cNvSpPr>
          <p:nvPr>
            <p:ph type="body" sz="quarter" idx="19"/>
          </p:nvPr>
        </p:nvSpPr>
        <p:spPr/>
        <p:txBody>
          <a:bodyPr/>
          <a:lstStyle/>
          <a:p>
            <a:r>
              <a:rPr lang="en-US" dirty="0"/>
              <a:t>SoftUni Team</a:t>
            </a:r>
            <a:endParaRPr lang="bg-BG" dirty="0"/>
          </a:p>
        </p:txBody>
      </p:sp>
      <p:sp>
        <p:nvSpPr>
          <p:cNvPr id="11" name="Text Placeholder 10"/>
          <p:cNvSpPr>
            <a:spLocks noGrp="1"/>
          </p:cNvSpPr>
          <p:nvPr>
            <p:ph type="body" sz="quarter" idx="20"/>
          </p:nvPr>
        </p:nvSpPr>
        <p:spPr/>
        <p:txBody>
          <a:bodyPr/>
          <a:lstStyle/>
          <a:p>
            <a:r>
              <a:rPr lang="en-US" dirty="0"/>
              <a:t>Technical Trainers</a:t>
            </a:r>
          </a:p>
        </p:txBody>
      </p:sp>
      <p:sp>
        <p:nvSpPr>
          <p:cNvPr id="6" name="Subtitle 5"/>
          <p:cNvSpPr>
            <a:spLocks noGrp="1"/>
          </p:cNvSpPr>
          <p:nvPr>
            <p:ph type="subTitle" idx="1"/>
          </p:nvPr>
        </p:nvSpPr>
        <p:spPr>
          <a:xfrm>
            <a:off x="666859" y="1303142"/>
            <a:ext cx="10965303" cy="882654"/>
          </a:xfrm>
        </p:spPr>
        <p:txBody>
          <a:bodyPr/>
          <a:lstStyle/>
          <a:p>
            <a:r>
              <a:rPr lang="en-US" dirty="0"/>
              <a:t>Architecture, Refactoring and Enumerations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000" y="2650273"/>
            <a:ext cx="2072403" cy="2072403"/>
          </a:xfrm>
          <a:prstGeom prst="rect">
            <a:avLst/>
          </a:prstGeom>
        </p:spPr>
      </p:pic>
    </p:spTree>
    <p:extLst>
      <p:ext uri="{BB962C8B-B14F-4D97-AF65-F5344CB8AC3E}">
        <p14:creationId xmlns:p14="http://schemas.microsoft.com/office/powerpoint/2010/main" val="7154031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Rhombus of Stars (2)</a:t>
            </a:r>
          </a:p>
        </p:txBody>
      </p:sp>
      <p:sp>
        <p:nvSpPr>
          <p:cNvPr id="9" name="Rectangle 8"/>
          <p:cNvSpPr>
            <a:spLocks noChangeArrowheads="1"/>
          </p:cNvSpPr>
          <p:nvPr/>
        </p:nvSpPr>
        <p:spPr bwMode="auto">
          <a:xfrm>
            <a:off x="760412" y="1547643"/>
            <a:ext cx="9230411" cy="424998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0">
              <a:spcBef>
                <a:spcPts val="600"/>
              </a:spcBef>
              <a:spcAft>
                <a:spcPts val="600"/>
              </a:spcAft>
            </a:pPr>
            <a:r>
              <a:rPr lang="en-US" sz="2400" b="1" noProof="1">
                <a:latin typeface="Consolas" pitchFamily="49" charset="0"/>
              </a:rPr>
              <a:t>static void printRow(int figureSize, int starCount) {</a:t>
            </a:r>
          </a:p>
          <a:p>
            <a:pPr defTabSz="1218438" latinLnBrk="0">
              <a:spcBef>
                <a:spcPts val="600"/>
              </a:spcBef>
              <a:spcAft>
                <a:spcPts val="600"/>
              </a:spcAft>
            </a:pPr>
            <a:r>
              <a:rPr lang="en-US" sz="2400" b="1" noProof="1">
                <a:latin typeface="Consolas" pitchFamily="49" charset="0"/>
              </a:rPr>
              <a:t>  for (int i = 0; i &lt; figureSize - starCount; i++)</a:t>
            </a:r>
          </a:p>
          <a:p>
            <a:pPr defTabSz="1218438" latinLnBrk="0">
              <a:spcBef>
                <a:spcPts val="600"/>
              </a:spcBef>
              <a:spcAft>
                <a:spcPts val="600"/>
              </a:spcAft>
            </a:pPr>
            <a:r>
              <a:rPr lang="en-US" sz="2400" b="1" noProof="1">
                <a:latin typeface="Consolas" pitchFamily="49" charset="0"/>
              </a:rPr>
              <a:t>    System.out.print(" ");</a:t>
            </a:r>
          </a:p>
          <a:p>
            <a:pPr defTabSz="1218438" latinLnBrk="0">
              <a:spcBef>
                <a:spcPts val="600"/>
              </a:spcBef>
              <a:spcAft>
                <a:spcPts val="600"/>
              </a:spcAft>
            </a:pPr>
            <a:r>
              <a:rPr lang="en-US" sz="2400" b="1" noProof="1">
                <a:latin typeface="Consolas" pitchFamily="49" charset="0"/>
              </a:rPr>
              <a:t>  for (int col = 1; col &lt; starCount; col++) {</a:t>
            </a:r>
          </a:p>
          <a:p>
            <a:pPr defTabSz="1218438" latinLnBrk="0">
              <a:spcBef>
                <a:spcPts val="600"/>
              </a:spcBef>
              <a:spcAft>
                <a:spcPts val="600"/>
              </a:spcAft>
            </a:pPr>
            <a:r>
              <a:rPr lang="en-US" sz="2400" b="1" noProof="1">
                <a:latin typeface="Consolas" pitchFamily="49" charset="0"/>
              </a:rPr>
              <a:t>    System.out.print("* ");</a:t>
            </a:r>
          </a:p>
          <a:p>
            <a:pPr defTabSz="1218438" latinLnBrk="0">
              <a:spcBef>
                <a:spcPts val="600"/>
              </a:spcBef>
              <a:spcAft>
                <a:spcPts val="600"/>
              </a:spcAft>
            </a:pPr>
            <a:r>
              <a:rPr lang="en-US" sz="2400" b="1" noProof="1">
                <a:latin typeface="Consolas" pitchFamily="49" charset="0"/>
              </a:rPr>
              <a:t>  }</a:t>
            </a:r>
          </a:p>
          <a:p>
            <a:pPr defTabSz="1218438" latinLnBrk="0">
              <a:spcBef>
                <a:spcPts val="600"/>
              </a:spcBef>
              <a:spcAft>
                <a:spcPts val="600"/>
              </a:spcAft>
            </a:pPr>
            <a:r>
              <a:rPr lang="en-US" sz="2400" b="1" noProof="1">
                <a:latin typeface="Consolas" pitchFamily="49" charset="0"/>
              </a:rPr>
              <a:t>  System.out.println("*");</a:t>
            </a:r>
          </a:p>
          <a:p>
            <a:pPr defTabSz="1218438" latinLnBrk="0">
              <a:spcBef>
                <a:spcPts val="600"/>
              </a:spcBef>
              <a:spcAft>
                <a:spcPts val="600"/>
              </a:spcAft>
            </a:pPr>
            <a:r>
              <a:rPr lang="en-US" sz="2400" b="1" noProof="1">
                <a:latin typeface="Consolas" pitchFamily="49" charset="0"/>
              </a:rPr>
              <a:t>}</a:t>
            </a:r>
          </a:p>
        </p:txBody>
      </p:sp>
      <p:sp>
        <p:nvSpPr>
          <p:cNvPr id="7" name="TextBox 6">
            <a:extLst>
              <a:ext uri="{FF2B5EF4-FFF2-40B4-BE49-F238E27FC236}">
                <a16:creationId xmlns:a16="http://schemas.microsoft.com/office/drawing/2014/main" id="{B5C39F00-DCDB-4150-B5B6-3007291CB10C}"/>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2"/>
              </a:rPr>
              <a:t>https://judge.softuni.bg/Contests/1575/Working-with-Abstraction-Lab</a:t>
            </a:r>
            <a:endParaRPr lang="en-US" u="sng" dirty="0">
              <a:solidFill>
                <a:schemeClr val="bg1"/>
              </a:solidFill>
            </a:endParaRPr>
          </a:p>
        </p:txBody>
      </p:sp>
      <p:sp>
        <p:nvSpPr>
          <p:cNvPr id="6" name="Slide Number">
            <a:extLst>
              <a:ext uri="{FF2B5EF4-FFF2-40B4-BE49-F238E27FC236}">
                <a16:creationId xmlns:a16="http://schemas.microsoft.com/office/drawing/2014/main" id="{CE25AFF5-7ED4-4243-BEE1-4F6275FA18F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a:t>
            </a:fld>
            <a:endParaRPr lang="en-US" noProof="0" dirty="0"/>
          </a:p>
        </p:txBody>
      </p:sp>
    </p:spTree>
    <p:extLst>
      <p:ext uri="{BB962C8B-B14F-4D97-AF65-F5344CB8AC3E}">
        <p14:creationId xmlns:p14="http://schemas.microsoft.com/office/powerpoint/2010/main" val="22405030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type="body" sz="quarter" idx="10"/>
          </p:nvPr>
        </p:nvSpPr>
        <p:spPr>
          <a:prstGeom prst="rect">
            <a:avLst/>
          </a:prstGeom>
        </p:spPr>
        <p:txBody>
          <a:bodyPr>
            <a:normAutofit/>
          </a:bodyPr>
          <a:lstStyle/>
          <a:p>
            <a:r>
              <a:rPr lang="en-US" noProof="1"/>
              <a:t>You can access inherited members</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Using Inherited Members</a:t>
            </a:r>
            <a:endParaRPr lang="bg-BG" sz="4000"/>
          </a:p>
        </p:txBody>
      </p:sp>
      <p:sp>
        <p:nvSpPr>
          <p:cNvPr id="7" name="Text Placeholder 5"/>
          <p:cNvSpPr txBox="1">
            <a:spLocks/>
          </p:cNvSpPr>
          <p:nvPr/>
        </p:nvSpPr>
        <p:spPr>
          <a:xfrm>
            <a:off x="778144" y="1954924"/>
            <a:ext cx="9737457" cy="16227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 public void </a:t>
            </a:r>
            <a:r>
              <a:rPr lang="en-US" sz="3200" dirty="0">
                <a:solidFill>
                  <a:schemeClr val="bg1"/>
                </a:solidFill>
                <a:effectLst/>
              </a:rPr>
              <a:t>sleep() </a:t>
            </a:r>
            <a:r>
              <a:rPr lang="en-US" sz="3200" dirty="0">
                <a:solidFill>
                  <a:schemeClr val="tx1"/>
                </a:solidFill>
                <a:effectLst/>
              </a:rPr>
              <a:t>{ … } }</a:t>
            </a:r>
          </a:p>
          <a:p>
            <a:r>
              <a:rPr lang="en-US" sz="3200" dirty="0">
                <a:solidFill>
                  <a:schemeClr val="tx1"/>
                </a:solidFill>
                <a:effectLst/>
              </a:rPr>
              <a:t>class Student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 … }</a:t>
            </a:r>
          </a:p>
          <a:p>
            <a:r>
              <a:rPr lang="en-US" sz="3200" dirty="0">
                <a:solidFill>
                  <a:schemeClr val="tx1"/>
                </a:solidFill>
                <a:effectLst/>
              </a:rPr>
              <a:t>class Employee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 … }</a:t>
            </a:r>
          </a:p>
        </p:txBody>
      </p:sp>
      <p:sp>
        <p:nvSpPr>
          <p:cNvPr id="10" name="Text Placeholder 5"/>
          <p:cNvSpPr txBox="1">
            <a:spLocks/>
          </p:cNvSpPr>
          <p:nvPr/>
        </p:nvSpPr>
        <p:spPr>
          <a:xfrm>
            <a:off x="778144" y="3886200"/>
            <a:ext cx="9737457" cy="211517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Student student = new Student();</a:t>
            </a:r>
          </a:p>
          <a:p>
            <a:r>
              <a:rPr lang="en-US" sz="3200" dirty="0">
                <a:solidFill>
                  <a:schemeClr val="tx1"/>
                </a:solidFill>
                <a:effectLst/>
              </a:rPr>
              <a:t>student.</a:t>
            </a:r>
            <a:r>
              <a:rPr lang="en-US" sz="3200" dirty="0">
                <a:solidFill>
                  <a:schemeClr val="bg1"/>
                </a:solidFill>
                <a:effectLst/>
              </a:rPr>
              <a:t>sleep()</a:t>
            </a:r>
            <a:r>
              <a:rPr lang="en-US" sz="3200" dirty="0">
                <a:solidFill>
                  <a:schemeClr val="tx1"/>
                </a:solidFill>
                <a:effectLst/>
              </a:rPr>
              <a:t>;</a:t>
            </a:r>
            <a:endParaRPr lang="en-GB" sz="3200" dirty="0">
              <a:solidFill>
                <a:schemeClr val="tx1"/>
              </a:solidFill>
              <a:effectLst/>
            </a:endParaRPr>
          </a:p>
          <a:p>
            <a:r>
              <a:rPr lang="en-US" sz="3200" dirty="0">
                <a:solidFill>
                  <a:schemeClr val="tx1"/>
                </a:solidFill>
                <a:effectLst/>
              </a:rPr>
              <a:t>Employee employee = new Employee();</a:t>
            </a:r>
          </a:p>
          <a:p>
            <a:r>
              <a:rPr lang="en-GB" sz="3200" dirty="0">
                <a:solidFill>
                  <a:schemeClr val="tx1"/>
                </a:solidFill>
                <a:effectLst/>
              </a:rPr>
              <a:t>employee.</a:t>
            </a:r>
            <a:r>
              <a:rPr lang="en-GB" sz="3200" dirty="0">
                <a:solidFill>
                  <a:schemeClr val="bg1"/>
                </a:solidFill>
                <a:effectLst/>
              </a:rPr>
              <a:t>sleep()</a:t>
            </a:r>
            <a:r>
              <a:rPr lang="en-GB" sz="3200" dirty="0">
                <a:solidFill>
                  <a:schemeClr val="tx1"/>
                </a:solidFill>
                <a:effectLst/>
              </a:rPr>
              <a:t>;</a:t>
            </a:r>
            <a:endParaRPr lang="en-US" sz="3200" dirty="0">
              <a:solidFill>
                <a:schemeClr val="tx1"/>
              </a:solidFill>
              <a:effectLst/>
            </a:endParaRPr>
          </a:p>
        </p:txBody>
      </p:sp>
      <p:sp>
        <p:nvSpPr>
          <p:cNvPr id="9" name="Slide Number">
            <a:extLst>
              <a:ext uri="{FF2B5EF4-FFF2-40B4-BE49-F238E27FC236}">
                <a16:creationId xmlns:a16="http://schemas.microsoft.com/office/drawing/2014/main" id="{FCEDC725-6012-48D5-A74C-43C01D2C8B8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100</a:t>
            </a:fld>
            <a:endParaRPr lang="en-US" noProof="0" dirty="0"/>
          </a:p>
        </p:txBody>
      </p:sp>
    </p:spTree>
    <p:extLst>
      <p:ext uri="{BB962C8B-B14F-4D97-AF65-F5344CB8AC3E}">
        <p14:creationId xmlns:p14="http://schemas.microsoft.com/office/powerpoint/2010/main" val="2299962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marL="361950" indent="-361950">
              <a:lnSpc>
                <a:spcPct val="110000"/>
              </a:lnSpc>
            </a:pPr>
            <a:r>
              <a:rPr lang="en-US" dirty="0"/>
              <a:t>Constructors are </a:t>
            </a:r>
            <a:r>
              <a:rPr lang="en-US" b="1" dirty="0">
                <a:solidFill>
                  <a:schemeClr val="bg1"/>
                </a:solidFill>
              </a:rPr>
              <a:t>not inherited </a:t>
            </a:r>
          </a:p>
          <a:p>
            <a:pPr marL="361950" indent="-361950">
              <a:lnSpc>
                <a:spcPct val="110000"/>
              </a:lnSpc>
            </a:pPr>
            <a:r>
              <a:rPr lang="en-US" dirty="0"/>
              <a:t>Constructors </a:t>
            </a:r>
            <a:r>
              <a:rPr lang="en-US" b="1" dirty="0">
                <a:solidFill>
                  <a:schemeClr val="bg1"/>
                </a:solidFill>
              </a:rPr>
              <a:t>can be reused </a:t>
            </a:r>
            <a:r>
              <a:rPr lang="en-US" dirty="0"/>
              <a:t>by the child classes</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Reusing Constructors</a:t>
            </a:r>
            <a:endParaRPr lang="bg-BG" sz="4000"/>
          </a:p>
        </p:txBody>
      </p:sp>
      <p:sp>
        <p:nvSpPr>
          <p:cNvPr id="6" name="Text Placeholder 5"/>
          <p:cNvSpPr txBox="1">
            <a:spLocks/>
          </p:cNvSpPr>
          <p:nvPr/>
        </p:nvSpPr>
        <p:spPr>
          <a:xfrm>
            <a:off x="685800" y="2743200"/>
            <a:ext cx="10693778" cy="35925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Student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a:t>
            </a:r>
          </a:p>
          <a:p>
            <a:r>
              <a:rPr lang="en-US" sz="3200" dirty="0">
                <a:solidFill>
                  <a:schemeClr val="accent1">
                    <a:lumMod val="20000"/>
                    <a:lumOff val="80000"/>
                  </a:schemeClr>
                </a:solidFill>
              </a:rPr>
              <a:t>  </a:t>
            </a:r>
            <a:r>
              <a:rPr lang="en-US" sz="3200" dirty="0">
                <a:solidFill>
                  <a:schemeClr val="tx1"/>
                </a:solidFill>
                <a:effectLst/>
              </a:rPr>
              <a:t>private School school;</a:t>
            </a:r>
          </a:p>
          <a:p>
            <a:r>
              <a:rPr lang="en-US" sz="3200" dirty="0">
                <a:solidFill>
                  <a:schemeClr val="accent1">
                    <a:lumMod val="20000"/>
                    <a:lumOff val="80000"/>
                  </a:schemeClr>
                </a:solidFill>
              </a:rPr>
              <a:t>  </a:t>
            </a:r>
            <a:r>
              <a:rPr lang="en-US" sz="3200" dirty="0">
                <a:solidFill>
                  <a:schemeClr val="tx1"/>
                </a:solidFill>
                <a:effectLst/>
              </a:rPr>
              <a:t>public Student(String name, School school) {</a:t>
            </a:r>
          </a:p>
          <a:p>
            <a:r>
              <a:rPr lang="en-US" sz="3200" dirty="0">
                <a:solidFill>
                  <a:schemeClr val="accent1">
                    <a:lumMod val="20000"/>
                    <a:lumOff val="80000"/>
                  </a:schemeClr>
                </a:solidFill>
              </a:rPr>
              <a:t>    </a:t>
            </a:r>
            <a:r>
              <a:rPr lang="en-US" sz="3200" dirty="0">
                <a:solidFill>
                  <a:schemeClr val="bg1"/>
                </a:solidFill>
                <a:effectLst/>
              </a:rPr>
              <a:t>super(</a:t>
            </a:r>
            <a:r>
              <a:rPr lang="en-US" sz="3200" dirty="0">
                <a:solidFill>
                  <a:schemeClr val="tx1"/>
                </a:solidFill>
                <a:effectLst/>
              </a:rPr>
              <a:t>name</a:t>
            </a:r>
            <a:r>
              <a:rPr lang="en-US" sz="3200" dirty="0">
                <a:solidFill>
                  <a:schemeClr val="bg1"/>
                </a:solidFill>
                <a:effectLst/>
              </a:rPr>
              <a:t>)</a:t>
            </a:r>
            <a:r>
              <a:rPr lang="en-US" sz="3200" dirty="0">
                <a:solidFill>
                  <a:schemeClr val="tx1"/>
                </a:solidFill>
                <a:effectLst/>
              </a:rPr>
              <a:t>;</a:t>
            </a:r>
          </a:p>
          <a:p>
            <a:r>
              <a:rPr lang="en-US" sz="3200" dirty="0">
                <a:solidFill>
                  <a:schemeClr val="accent1">
                    <a:lumMod val="20000"/>
                    <a:lumOff val="80000"/>
                  </a:schemeClr>
                </a:solidFill>
              </a:rPr>
              <a:t>    </a:t>
            </a:r>
            <a:r>
              <a:rPr lang="en-US" sz="3200" dirty="0">
                <a:solidFill>
                  <a:schemeClr val="tx1"/>
                </a:solidFill>
                <a:effectLst/>
              </a:rPr>
              <a:t>this.school = school;</a:t>
            </a:r>
          </a:p>
          <a:p>
            <a:r>
              <a:rPr lang="en-US" sz="3200" dirty="0">
                <a:solidFill>
                  <a:schemeClr val="tx1"/>
                </a:solidFill>
                <a:effectLst/>
              </a:rPr>
              <a:t>  }</a:t>
            </a:r>
          </a:p>
          <a:p>
            <a:r>
              <a:rPr lang="en-US" sz="3200" dirty="0">
                <a:solidFill>
                  <a:schemeClr val="tx1"/>
                </a:solidFill>
                <a:effectLst/>
              </a:rPr>
              <a:t>}</a:t>
            </a:r>
          </a:p>
        </p:txBody>
      </p:sp>
      <p:sp>
        <p:nvSpPr>
          <p:cNvPr id="7" name="AutoShape 6"/>
          <p:cNvSpPr>
            <a:spLocks noChangeArrowheads="1"/>
          </p:cNvSpPr>
          <p:nvPr/>
        </p:nvSpPr>
        <p:spPr bwMode="auto">
          <a:xfrm>
            <a:off x="6795273" y="4393538"/>
            <a:ext cx="3338400" cy="900000"/>
          </a:xfrm>
          <a:prstGeom prst="wedgeRoundRectCallout">
            <a:avLst>
              <a:gd name="adj1" fmla="val -63330"/>
              <a:gd name="adj2" fmla="val -2751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bg2"/>
                </a:solidFill>
              </a:rPr>
              <a:t>Constructor call should be first</a:t>
            </a:r>
            <a:endParaRPr lang="bg-BG" sz="3200" b="1" dirty="0">
              <a:solidFill>
                <a:schemeClr val="bg2"/>
              </a:solidFill>
            </a:endParaRPr>
          </a:p>
        </p:txBody>
      </p:sp>
      <p:sp>
        <p:nvSpPr>
          <p:cNvPr id="8" name="Slide Number">
            <a:extLst>
              <a:ext uri="{FF2B5EF4-FFF2-40B4-BE49-F238E27FC236}">
                <a16:creationId xmlns:a16="http://schemas.microsoft.com/office/drawing/2014/main" id="{6AADD12A-7124-4A1B-813E-BB4B8C6703C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101</a:t>
            </a:fld>
            <a:endParaRPr lang="en-US" noProof="0" dirty="0"/>
          </a:p>
        </p:txBody>
      </p:sp>
    </p:spTree>
    <p:extLst>
      <p:ext uri="{BB962C8B-B14F-4D97-AF65-F5344CB8AC3E}">
        <p14:creationId xmlns:p14="http://schemas.microsoft.com/office/powerpoint/2010/main" val="2714386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GB" dirty="0"/>
              <a:t>A derived class instance </a:t>
            </a:r>
            <a:r>
              <a:rPr lang="en-GB" b="1" dirty="0">
                <a:solidFill>
                  <a:schemeClr val="bg1"/>
                </a:solidFill>
              </a:rPr>
              <a:t>contains</a:t>
            </a:r>
            <a:r>
              <a:rPr lang="en-GB" dirty="0"/>
              <a:t> an instance of its base class</a:t>
            </a:r>
            <a:endParaRPr lang="en-US" dirty="0"/>
          </a:p>
        </p:txBody>
      </p:sp>
      <p:sp>
        <p:nvSpPr>
          <p:cNvPr id="4" name="Title 3"/>
          <p:cNvSpPr>
            <a:spLocks noGrp="1"/>
          </p:cNvSpPr>
          <p:nvPr>
            <p:ph type="title"/>
          </p:nvPr>
        </p:nvSpPr>
        <p:spPr/>
        <p:txBody>
          <a:bodyPr/>
          <a:lstStyle/>
          <a:p>
            <a:r>
              <a:rPr lang="en-US" dirty="0"/>
              <a:t>Thinking about Inheritance – Extends</a:t>
            </a:r>
          </a:p>
        </p:txBody>
      </p:sp>
      <p:sp>
        <p:nvSpPr>
          <p:cNvPr id="10" name="Rectangle: Rounded Corners 9"/>
          <p:cNvSpPr/>
          <p:nvPr/>
        </p:nvSpPr>
        <p:spPr>
          <a:xfrm>
            <a:off x="1688952" y="2069970"/>
            <a:ext cx="9055248" cy="2425831"/>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GB" sz="2800" b="1" dirty="0">
                <a:solidFill>
                  <a:schemeClr val="tx1"/>
                </a:solidFill>
                <a:latin typeface="Consolas" panose="020B0609020204030204" pitchFamily="49" charset="0"/>
              </a:rPr>
              <a:t>Employee</a:t>
            </a:r>
            <a:br>
              <a:rPr lang="en-GB" sz="2800" b="1" dirty="0">
                <a:solidFill>
                  <a:schemeClr val="tx1"/>
                </a:solidFill>
                <a:latin typeface="Consolas" panose="020B0609020204030204" pitchFamily="49" charset="0"/>
              </a:rPr>
            </a:br>
            <a:r>
              <a:rPr lang="en-GB" sz="2800" b="1" dirty="0">
                <a:solidFill>
                  <a:schemeClr val="tx1"/>
                </a:solidFill>
                <a:latin typeface="Consolas" panose="020B0609020204030204" pitchFamily="49" charset="0"/>
              </a:rPr>
              <a:t>(Derived Class)</a:t>
            </a:r>
          </a:p>
          <a:p>
            <a:pPr algn="r"/>
            <a:endParaRPr lang="en-US" sz="2800" b="1" dirty="0">
              <a:solidFill>
                <a:schemeClr val="tx1"/>
              </a:solidFill>
              <a:latin typeface="Consolas" panose="020B0609020204030204" pitchFamily="49" charset="0"/>
            </a:endParaRPr>
          </a:p>
          <a:p>
            <a:pPr algn="r"/>
            <a:r>
              <a:rPr lang="en-GB" sz="2800" b="1" dirty="0">
                <a:solidFill>
                  <a:schemeClr val="tx1"/>
                </a:solidFill>
                <a:latin typeface="Consolas" panose="020B0609020204030204" pitchFamily="49" charset="0"/>
              </a:rPr>
              <a:t>+work():void</a:t>
            </a:r>
          </a:p>
        </p:txBody>
      </p:sp>
      <p:sp>
        <p:nvSpPr>
          <p:cNvPr id="13" name="Rectangle: Rounded Corners 12"/>
          <p:cNvSpPr/>
          <p:nvPr/>
        </p:nvSpPr>
        <p:spPr>
          <a:xfrm>
            <a:off x="1676400" y="2057401"/>
            <a:ext cx="5195506" cy="4138899"/>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800" b="1" dirty="0">
              <a:effectLst>
                <a:outerShdw blurRad="38100" dist="38100" dir="2700000" algn="tl">
                  <a:srgbClr val="000000">
                    <a:alpha val="43137"/>
                  </a:srgbClr>
                </a:outerShdw>
              </a:effectLst>
              <a:latin typeface="Consolas" panose="020B0609020204030204" pitchFamily="49" charset="0"/>
            </a:endParaRPr>
          </a:p>
          <a:p>
            <a:pPr algn="ctr"/>
            <a:r>
              <a:rPr lang="en-GB" sz="2800" b="1" dirty="0">
                <a:solidFill>
                  <a:schemeClr val="tx1"/>
                </a:solidFill>
                <a:latin typeface="Consolas" panose="020B0609020204030204" pitchFamily="49" charset="0"/>
              </a:rPr>
              <a:t>Student (Derived Class)</a:t>
            </a:r>
            <a:br>
              <a:rPr lang="en-GB" sz="2800" b="1" dirty="0">
                <a:solidFill>
                  <a:schemeClr val="tx1"/>
                </a:solidFill>
                <a:latin typeface="Consolas" panose="020B0609020204030204" pitchFamily="49" charset="0"/>
              </a:rPr>
            </a:br>
            <a:endParaRPr lang="en-GB" sz="2800" b="1" dirty="0">
              <a:solidFill>
                <a:schemeClr val="tx1"/>
              </a:solidFill>
              <a:latin typeface="Consolas" panose="020B0609020204030204" pitchFamily="49" charset="0"/>
            </a:endParaRPr>
          </a:p>
          <a:p>
            <a:pPr algn="ctr"/>
            <a:r>
              <a:rPr lang="en-GB" sz="2800" b="1" dirty="0">
                <a:solidFill>
                  <a:schemeClr val="tx1"/>
                </a:solidFill>
                <a:latin typeface="Consolas" panose="020B0609020204030204" pitchFamily="49" charset="0"/>
              </a:rPr>
              <a:t>+study():void</a:t>
            </a:r>
          </a:p>
        </p:txBody>
      </p:sp>
      <p:sp>
        <p:nvSpPr>
          <p:cNvPr id="12" name="Rectangle: Rounded Corners 11"/>
          <p:cNvSpPr/>
          <p:nvPr/>
        </p:nvSpPr>
        <p:spPr>
          <a:xfrm>
            <a:off x="1919109" y="2310100"/>
            <a:ext cx="4710089" cy="20333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Person </a:t>
            </a:r>
            <a:br>
              <a:rPr lang="en-GB" sz="2800" b="1" dirty="0">
                <a:solidFill>
                  <a:schemeClr val="tx1"/>
                </a:solidFill>
                <a:latin typeface="Consolas" panose="020B0609020204030204" pitchFamily="49" charset="0"/>
              </a:rPr>
            </a:br>
            <a:r>
              <a:rPr lang="en-GB" sz="2800" b="1" dirty="0">
                <a:solidFill>
                  <a:schemeClr val="tx1"/>
                </a:solidFill>
                <a:latin typeface="Consolas" panose="020B0609020204030204" pitchFamily="49" charset="0"/>
              </a:rPr>
              <a:t>(Base Class)</a:t>
            </a:r>
          </a:p>
          <a:p>
            <a:pPr algn="ctr"/>
            <a:endParaRPr lang="en-GB" sz="2800" b="1" dirty="0">
              <a:solidFill>
                <a:schemeClr val="tx1"/>
              </a:solidFill>
              <a:latin typeface="Consolas" panose="020B0609020204030204" pitchFamily="49" charset="0"/>
            </a:endParaRPr>
          </a:p>
          <a:p>
            <a:pPr algn="ctr"/>
            <a:r>
              <a:rPr lang="en-GB" sz="2800" b="1" dirty="0">
                <a:solidFill>
                  <a:schemeClr val="tx1"/>
                </a:solidFill>
                <a:latin typeface="Consolas" panose="020B0609020204030204" pitchFamily="49" charset="0"/>
              </a:rPr>
              <a:t>+sleep():void</a:t>
            </a:r>
            <a:endParaRPr lang="en-US" sz="2800" b="1" dirty="0">
              <a:solidFill>
                <a:schemeClr val="tx1"/>
              </a:solidFill>
              <a:latin typeface="Consolas" panose="020B0609020204030204" pitchFamily="49" charset="0"/>
            </a:endParaRPr>
          </a:p>
        </p:txBody>
      </p:sp>
      <p:sp>
        <p:nvSpPr>
          <p:cNvPr id="8" name="Slide Number">
            <a:extLst>
              <a:ext uri="{FF2B5EF4-FFF2-40B4-BE49-F238E27FC236}">
                <a16:creationId xmlns:a16="http://schemas.microsoft.com/office/drawing/2014/main" id="{6FCD5FCE-F2D3-4631-8DBD-FA27DE34BFB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102</a:t>
            </a:fld>
            <a:endParaRPr lang="en-US" noProof="0" dirty="0"/>
          </a:p>
        </p:txBody>
      </p:sp>
    </p:spTree>
    <p:extLst>
      <p:ext uri="{BB962C8B-B14F-4D97-AF65-F5344CB8AC3E}">
        <p14:creationId xmlns:p14="http://schemas.microsoft.com/office/powerpoint/2010/main" val="28752791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en-US" noProof="1"/>
              <a:t>Inheritance has a </a:t>
            </a:r>
            <a:r>
              <a:rPr lang="en-US" b="1" noProof="1">
                <a:solidFill>
                  <a:schemeClr val="bg1"/>
                </a:solidFill>
              </a:rPr>
              <a:t>transitive relation</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Inheritance</a:t>
            </a:r>
            <a:endParaRPr lang="bg-BG" sz="4000"/>
          </a:p>
        </p:txBody>
      </p:sp>
      <p:sp>
        <p:nvSpPr>
          <p:cNvPr id="7" name="Text Placeholder 5"/>
          <p:cNvSpPr txBox="1">
            <a:spLocks/>
          </p:cNvSpPr>
          <p:nvPr/>
        </p:nvSpPr>
        <p:spPr>
          <a:xfrm>
            <a:off x="747524" y="1867633"/>
            <a:ext cx="9768077" cy="16227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 … }</a:t>
            </a:r>
          </a:p>
          <a:p>
            <a:r>
              <a:rPr lang="en-US" sz="3200" dirty="0">
                <a:solidFill>
                  <a:schemeClr val="tx1"/>
                </a:solidFill>
                <a:effectLst/>
              </a:rPr>
              <a:t>class Student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 … }</a:t>
            </a:r>
          </a:p>
          <a:p>
            <a:r>
              <a:rPr lang="en-US" sz="3200" dirty="0">
                <a:solidFill>
                  <a:schemeClr val="tx1"/>
                </a:solidFill>
                <a:effectLst/>
              </a:rPr>
              <a:t>class CollegeStudent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Student { … }</a:t>
            </a:r>
          </a:p>
        </p:txBody>
      </p:sp>
      <p:sp>
        <p:nvSpPr>
          <p:cNvPr id="9" name="Rectangle: Rounded Corners 8"/>
          <p:cNvSpPr/>
          <p:nvPr/>
        </p:nvSpPr>
        <p:spPr>
          <a:xfrm>
            <a:off x="2133600" y="3810001"/>
            <a:ext cx="3240000"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Person</a:t>
            </a:r>
            <a:endParaRPr lang="en-US" sz="3200" b="1" dirty="0">
              <a:solidFill>
                <a:schemeClr val="tx1"/>
              </a:solidFill>
              <a:latin typeface="Consolas" panose="020B0609020204030204" pitchFamily="49" charset="0"/>
            </a:endParaRPr>
          </a:p>
        </p:txBody>
      </p:sp>
      <p:sp>
        <p:nvSpPr>
          <p:cNvPr id="12" name="Rectangle: Rounded Corners 11"/>
          <p:cNvSpPr/>
          <p:nvPr/>
        </p:nvSpPr>
        <p:spPr>
          <a:xfrm>
            <a:off x="7010401" y="5809800"/>
            <a:ext cx="3403701"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CollegeStudent</a:t>
            </a:r>
            <a:endParaRPr lang="en-US" sz="3200" b="1" dirty="0">
              <a:solidFill>
                <a:schemeClr val="tx1"/>
              </a:solidFill>
              <a:latin typeface="Consolas" panose="020B0609020204030204" pitchFamily="49" charset="0"/>
            </a:endParaRPr>
          </a:p>
        </p:txBody>
      </p:sp>
      <p:sp>
        <p:nvSpPr>
          <p:cNvPr id="21" name="Rectangle: Rounded Corners 20"/>
          <p:cNvSpPr/>
          <p:nvPr/>
        </p:nvSpPr>
        <p:spPr>
          <a:xfrm>
            <a:off x="4654601" y="4809901"/>
            <a:ext cx="3240000"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Student</a:t>
            </a:r>
            <a:endParaRPr lang="en-US" sz="3200" b="1" dirty="0">
              <a:solidFill>
                <a:schemeClr val="tx1"/>
              </a:solidFill>
              <a:latin typeface="Consolas" panose="020B0609020204030204" pitchFamily="49" charset="0"/>
            </a:endParaRPr>
          </a:p>
        </p:txBody>
      </p:sp>
      <p:cxnSp>
        <p:nvCxnSpPr>
          <p:cNvPr id="6" name="Connector: Elbow 5"/>
          <p:cNvCxnSpPr>
            <a:cxnSpLocks/>
            <a:stCxn id="21" idx="0"/>
            <a:endCxn id="9" idx="2"/>
          </p:cNvCxnSpPr>
          <p:nvPr/>
        </p:nvCxnSpPr>
        <p:spPr>
          <a:xfrm rot="16200000" flipV="1">
            <a:off x="4810306" y="3345604"/>
            <a:ext cx="407593" cy="252100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p:cNvCxnSpPr>
            <a:cxnSpLocks/>
            <a:stCxn id="12" idx="0"/>
            <a:endCxn id="21" idx="2"/>
          </p:cNvCxnSpPr>
          <p:nvPr/>
        </p:nvCxnSpPr>
        <p:spPr>
          <a:xfrm rot="16200000" flipV="1">
            <a:off x="7289630" y="4387178"/>
            <a:ext cx="407592" cy="243765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a:extLst>
              <a:ext uri="{FF2B5EF4-FFF2-40B4-BE49-F238E27FC236}">
                <a16:creationId xmlns:a16="http://schemas.microsoft.com/office/drawing/2014/main" id="{52A8EEA3-447D-45F4-BE6C-60F503836B3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103</a:t>
            </a:fld>
            <a:endParaRPr lang="en-US" noProof="0" dirty="0"/>
          </a:p>
        </p:txBody>
      </p:sp>
    </p:spTree>
    <p:extLst>
      <p:ext uri="{BB962C8B-B14F-4D97-AF65-F5344CB8AC3E}">
        <p14:creationId xmlns:p14="http://schemas.microsoft.com/office/powerpoint/2010/main" val="1628836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marL="361950" indent="-361950">
              <a:lnSpc>
                <a:spcPct val="110000"/>
              </a:lnSpc>
            </a:pPr>
            <a:r>
              <a:rPr lang="en-US" dirty="0"/>
              <a:t>In Java there is no </a:t>
            </a:r>
            <a:r>
              <a:rPr lang="en-US" b="1" dirty="0">
                <a:solidFill>
                  <a:schemeClr val="bg1"/>
                </a:solidFill>
              </a:rPr>
              <a:t>multiple</a:t>
            </a:r>
            <a:r>
              <a:rPr lang="en-US" dirty="0">
                <a:solidFill>
                  <a:schemeClr val="tx2">
                    <a:lumMod val="75000"/>
                  </a:schemeClr>
                </a:solidFill>
              </a:rPr>
              <a:t> </a:t>
            </a:r>
            <a:r>
              <a:rPr lang="en-US" dirty="0"/>
              <a:t>inheritance</a:t>
            </a:r>
            <a:endParaRPr lang="bg-BG" dirty="0"/>
          </a:p>
          <a:p>
            <a:pPr marL="361950" indent="-361950">
              <a:lnSpc>
                <a:spcPct val="110000"/>
              </a:lnSpc>
            </a:pPr>
            <a:r>
              <a:rPr lang="en-US" dirty="0"/>
              <a:t>Only </a:t>
            </a:r>
            <a:r>
              <a:rPr lang="en-US" b="1" dirty="0">
                <a:solidFill>
                  <a:schemeClr val="bg1"/>
                </a:solidFill>
              </a:rPr>
              <a:t>multiple interfaces can be implemented</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Multiple Inheritance</a:t>
            </a:r>
            <a:endParaRPr lang="bg-BG" sz="4000" dirty="0"/>
          </a:p>
        </p:txBody>
      </p:sp>
      <p:sp>
        <p:nvSpPr>
          <p:cNvPr id="6" name="Rectangle: Rounded Corners 5"/>
          <p:cNvSpPr/>
          <p:nvPr/>
        </p:nvSpPr>
        <p:spPr>
          <a:xfrm>
            <a:off x="2743201" y="3429001"/>
            <a:ext cx="2682691"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Person</a:t>
            </a:r>
            <a:endParaRPr lang="en-US" sz="3200" b="1" dirty="0">
              <a:solidFill>
                <a:schemeClr val="tx1"/>
              </a:solidFill>
              <a:latin typeface="Consolas" panose="020B0609020204030204" pitchFamily="49" charset="0"/>
            </a:endParaRPr>
          </a:p>
        </p:txBody>
      </p:sp>
      <p:sp>
        <p:nvSpPr>
          <p:cNvPr id="7" name="Rectangle: Rounded Corners 6"/>
          <p:cNvSpPr/>
          <p:nvPr/>
        </p:nvSpPr>
        <p:spPr>
          <a:xfrm>
            <a:off x="4432935" y="4953003"/>
            <a:ext cx="3505200"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CollegeStudent</a:t>
            </a:r>
            <a:endParaRPr lang="en-US" sz="3200" b="1" dirty="0">
              <a:solidFill>
                <a:schemeClr val="tx1"/>
              </a:solidFill>
              <a:latin typeface="Consolas" panose="020B0609020204030204" pitchFamily="49" charset="0"/>
            </a:endParaRPr>
          </a:p>
        </p:txBody>
      </p:sp>
      <p:cxnSp>
        <p:nvCxnSpPr>
          <p:cNvPr id="8" name="Straight Arrow Connector 7"/>
          <p:cNvCxnSpPr>
            <a:cxnSpLocks/>
            <a:stCxn id="7" idx="0"/>
          </p:cNvCxnSpPr>
          <p:nvPr/>
        </p:nvCxnSpPr>
        <p:spPr>
          <a:xfrm flipV="1">
            <a:off x="6185535" y="4085705"/>
            <a:ext cx="1861201" cy="8672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6767238" y="3435179"/>
            <a:ext cx="2682691"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Student</a:t>
            </a:r>
            <a:endParaRPr lang="en-US" sz="3200" b="1" dirty="0">
              <a:solidFill>
                <a:schemeClr val="tx1"/>
              </a:solidFill>
              <a:latin typeface="Consolas" panose="020B0609020204030204" pitchFamily="49" charset="0"/>
            </a:endParaRPr>
          </a:p>
        </p:txBody>
      </p:sp>
      <p:cxnSp>
        <p:nvCxnSpPr>
          <p:cNvPr id="10" name="Straight Arrow Connector 9"/>
          <p:cNvCxnSpPr>
            <a:cxnSpLocks/>
            <a:stCxn id="7" idx="0"/>
          </p:cNvCxnSpPr>
          <p:nvPr/>
        </p:nvCxnSpPr>
        <p:spPr>
          <a:xfrm flipH="1" flipV="1">
            <a:off x="4158155" y="4101121"/>
            <a:ext cx="2027380" cy="8518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Multiplication Sign 3"/>
          <p:cNvSpPr/>
          <p:nvPr/>
        </p:nvSpPr>
        <p:spPr>
          <a:xfrm>
            <a:off x="5561801" y="4182354"/>
            <a:ext cx="1219200" cy="10668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lide Number">
            <a:extLst>
              <a:ext uri="{FF2B5EF4-FFF2-40B4-BE49-F238E27FC236}">
                <a16:creationId xmlns:a16="http://schemas.microsoft.com/office/drawing/2014/main" id="{3C0FEF82-7221-44D7-AD3A-F3824F0E734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104</a:t>
            </a:fld>
            <a:endParaRPr lang="en-US" noProof="0" dirty="0"/>
          </a:p>
        </p:txBody>
      </p:sp>
    </p:spTree>
    <p:extLst>
      <p:ext uri="{BB962C8B-B14F-4D97-AF65-F5344CB8AC3E}">
        <p14:creationId xmlns:p14="http://schemas.microsoft.com/office/powerpoint/2010/main" val="2840906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type="body" sz="quarter" idx="10"/>
          </p:nvPr>
        </p:nvSpPr>
        <p:spPr>
          <a:prstGeom prst="rect">
            <a:avLst/>
          </a:prstGeom>
        </p:spPr>
        <p:txBody>
          <a:bodyPr>
            <a:normAutofit/>
          </a:bodyPr>
          <a:lstStyle/>
          <a:p>
            <a:pPr marL="361950" indent="-361950">
              <a:lnSpc>
                <a:spcPct val="110000"/>
              </a:lnSpc>
            </a:pPr>
            <a:r>
              <a:rPr lang="en-US" dirty="0"/>
              <a:t>Use the </a:t>
            </a:r>
            <a:r>
              <a:rPr lang="en-US" b="1" dirty="0">
                <a:solidFill>
                  <a:schemeClr val="bg1"/>
                </a:solidFill>
                <a:latin typeface="Consolas" panose="020B0609020204030204" pitchFamily="49" charset="0"/>
              </a:rPr>
              <a:t>super</a:t>
            </a:r>
            <a:r>
              <a:rPr lang="en-US" dirty="0"/>
              <a:t> keyword</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Access to Base Class Members</a:t>
            </a:r>
            <a:endParaRPr lang="bg-BG" sz="4000"/>
          </a:p>
        </p:txBody>
      </p:sp>
      <p:sp>
        <p:nvSpPr>
          <p:cNvPr id="6" name="Text Placeholder 5"/>
          <p:cNvSpPr txBox="1">
            <a:spLocks/>
          </p:cNvSpPr>
          <p:nvPr/>
        </p:nvSpPr>
        <p:spPr>
          <a:xfrm>
            <a:off x="685801" y="1905001"/>
            <a:ext cx="10453877" cy="457738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 … }</a:t>
            </a:r>
          </a:p>
          <a:p>
            <a:endParaRPr lang="en-US" sz="3200" dirty="0">
              <a:solidFill>
                <a:schemeClr val="accent1">
                  <a:lumMod val="20000"/>
                  <a:lumOff val="80000"/>
                </a:schemeClr>
              </a:solidFill>
            </a:endParaRPr>
          </a:p>
          <a:p>
            <a:r>
              <a:rPr lang="en-US" sz="3200" dirty="0">
                <a:solidFill>
                  <a:schemeClr val="tx1"/>
                </a:solidFill>
                <a:effectLst/>
              </a:rPr>
              <a:t>class Employee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 </a:t>
            </a:r>
          </a:p>
          <a:p>
            <a:r>
              <a:rPr lang="en-US" sz="3200" dirty="0">
                <a:solidFill>
                  <a:schemeClr val="accent1">
                    <a:lumMod val="20000"/>
                    <a:lumOff val="80000"/>
                  </a:schemeClr>
                </a:solidFill>
              </a:rPr>
              <a:t>  </a:t>
            </a:r>
            <a:r>
              <a:rPr lang="en-US" sz="3200" dirty="0">
                <a:solidFill>
                  <a:schemeClr val="tx1"/>
                </a:solidFill>
                <a:effectLst/>
              </a:rPr>
              <a:t>public</a:t>
            </a:r>
            <a:r>
              <a:rPr lang="en-US" sz="3200" dirty="0">
                <a:solidFill>
                  <a:schemeClr val="accent1">
                    <a:lumMod val="20000"/>
                    <a:lumOff val="80000"/>
                  </a:schemeClr>
                </a:solidFill>
              </a:rPr>
              <a:t> </a:t>
            </a:r>
            <a:r>
              <a:rPr lang="en-US" sz="3200" dirty="0">
                <a:solidFill>
                  <a:schemeClr val="tx1"/>
                </a:solidFill>
                <a:effectLst/>
              </a:rPr>
              <a:t>void fire(String reasons) { </a:t>
            </a:r>
          </a:p>
          <a:p>
            <a:r>
              <a:rPr lang="en-US" sz="3200" dirty="0">
                <a:solidFill>
                  <a:schemeClr val="tx2">
                    <a:lumMod val="75000"/>
                  </a:schemeClr>
                </a:solidFill>
              </a:rPr>
              <a:t>    </a:t>
            </a:r>
            <a:r>
              <a:rPr lang="en-US" sz="3200" dirty="0">
                <a:solidFill>
                  <a:schemeClr val="tx1"/>
                </a:solidFill>
                <a:effectLst/>
              </a:rPr>
              <a:t>System.out.println(</a:t>
            </a:r>
            <a:br>
              <a:rPr lang="en-US" sz="3200" dirty="0">
                <a:solidFill>
                  <a:schemeClr val="tx1"/>
                </a:solidFill>
                <a:effectLst/>
              </a:rPr>
            </a:br>
            <a:r>
              <a:rPr lang="en-US" sz="3200" dirty="0">
                <a:solidFill>
                  <a:schemeClr val="accent1">
                    <a:lumMod val="20000"/>
                    <a:lumOff val="80000"/>
                  </a:schemeClr>
                </a:solidFill>
              </a:rPr>
              <a:t>		</a:t>
            </a:r>
            <a:r>
              <a:rPr lang="en-US" sz="3200" dirty="0">
                <a:solidFill>
                  <a:schemeClr val="bg1"/>
                </a:solidFill>
                <a:effectLst/>
              </a:rPr>
              <a:t>super</a:t>
            </a:r>
            <a:r>
              <a:rPr lang="en-US" sz="3200" dirty="0">
                <a:solidFill>
                  <a:schemeClr val="tx1"/>
                </a:solidFill>
                <a:effectLst/>
              </a:rPr>
              <a:t>.name + </a:t>
            </a:r>
            <a:br>
              <a:rPr lang="en-US" sz="3200" dirty="0">
                <a:solidFill>
                  <a:schemeClr val="tx1"/>
                </a:solidFill>
                <a:effectLst/>
              </a:rPr>
            </a:br>
            <a:r>
              <a:rPr lang="en-US" sz="3200" dirty="0">
                <a:solidFill>
                  <a:schemeClr val="tx1"/>
                </a:solidFill>
                <a:effectLst/>
              </a:rPr>
              <a:t>		" got fired because " + reasons);</a:t>
            </a:r>
          </a:p>
          <a:p>
            <a:r>
              <a:rPr lang="en-US" sz="3200" dirty="0">
                <a:solidFill>
                  <a:schemeClr val="tx1"/>
                </a:solidFill>
                <a:effectLst/>
              </a:rPr>
              <a:t>  }</a:t>
            </a:r>
          </a:p>
          <a:p>
            <a:r>
              <a:rPr lang="en-US" sz="3200" dirty="0">
                <a:solidFill>
                  <a:schemeClr val="tx1"/>
                </a:solidFill>
                <a:effectLst/>
              </a:rPr>
              <a:t>}</a:t>
            </a:r>
          </a:p>
        </p:txBody>
      </p:sp>
      <p:sp>
        <p:nvSpPr>
          <p:cNvPr id="8" name="Slide Number">
            <a:extLst>
              <a:ext uri="{FF2B5EF4-FFF2-40B4-BE49-F238E27FC236}">
                <a16:creationId xmlns:a16="http://schemas.microsoft.com/office/drawing/2014/main" id="{3732DDBA-B526-4251-AE4E-99C2B038C15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105</a:t>
            </a:fld>
            <a:endParaRPr lang="en-US" noProof="0" dirty="0"/>
          </a:p>
        </p:txBody>
      </p:sp>
    </p:spTree>
    <p:extLst>
      <p:ext uri="{BB962C8B-B14F-4D97-AF65-F5344CB8AC3E}">
        <p14:creationId xmlns:p14="http://schemas.microsoft.com/office/powerpoint/2010/main" val="3801787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Problem: Single Inheritance</a:t>
            </a:r>
            <a:endParaRPr lang="bg-BG" sz="4000"/>
          </a:p>
        </p:txBody>
      </p:sp>
      <p:grpSp>
        <p:nvGrpSpPr>
          <p:cNvPr id="6" name="Group 5"/>
          <p:cNvGrpSpPr/>
          <p:nvPr/>
        </p:nvGrpSpPr>
        <p:grpSpPr>
          <a:xfrm>
            <a:off x="670249" y="1685829"/>
            <a:ext cx="4645180" cy="1136939"/>
            <a:chOff x="-306388" y="2077297"/>
            <a:chExt cx="3131324" cy="1136939"/>
          </a:xfrm>
        </p:grpSpPr>
        <p:sp>
          <p:nvSpPr>
            <p:cNvPr id="8"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Animal</a:t>
              </a:r>
              <a:endParaRPr lang="en-US" b="1" noProof="1">
                <a:solidFill>
                  <a:schemeClr val="tx2">
                    <a:lumMod val="75000"/>
                  </a:schemeClr>
                </a:solidFill>
                <a:latin typeface="Consolas" panose="020B0609020204030204" pitchFamily="49" charset="0"/>
              </a:endParaRPr>
            </a:p>
          </p:txBody>
        </p:sp>
        <p:sp>
          <p:nvSpPr>
            <p:cNvPr id="10" name="Rectangle 4"/>
            <p:cNvSpPr>
              <a:spLocks noChangeArrowheads="1"/>
            </p:cNvSpPr>
            <p:nvPr/>
          </p:nvSpPr>
          <p:spPr bwMode="auto">
            <a:xfrm>
              <a:off x="-306388" y="2650569"/>
              <a:ext cx="3131324" cy="56366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+eat():void</a:t>
              </a:r>
              <a:endParaRPr lang="en-US" sz="2000" b="1" noProof="1">
                <a:latin typeface="Consolas" panose="020B0609020204030204" pitchFamily="49" charset="0"/>
              </a:endParaRPr>
            </a:p>
          </p:txBody>
        </p:sp>
      </p:grpSp>
      <p:grpSp>
        <p:nvGrpSpPr>
          <p:cNvPr id="22" name="Group 21"/>
          <p:cNvGrpSpPr/>
          <p:nvPr/>
        </p:nvGrpSpPr>
        <p:grpSpPr>
          <a:xfrm>
            <a:off x="670249" y="3513935"/>
            <a:ext cx="4645180" cy="1117096"/>
            <a:chOff x="-306388" y="2077297"/>
            <a:chExt cx="3131324" cy="1117096"/>
          </a:xfrm>
        </p:grpSpPr>
        <p:sp>
          <p:nvSpPr>
            <p:cNvPr id="23"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Dog</a:t>
              </a:r>
              <a:endParaRPr lang="en-US" b="1" noProof="1">
                <a:solidFill>
                  <a:schemeClr val="tx2">
                    <a:lumMod val="75000"/>
                  </a:schemeClr>
                </a:solidFill>
                <a:latin typeface="Consolas" panose="020B0609020204030204" pitchFamily="49" charset="0"/>
              </a:endParaRPr>
            </a:p>
          </p:txBody>
        </p:sp>
        <p:sp>
          <p:nvSpPr>
            <p:cNvPr id="27" name="Rectangle 4"/>
            <p:cNvSpPr>
              <a:spLocks noChangeArrowheads="1"/>
            </p:cNvSpPr>
            <p:nvPr/>
          </p:nvSpPr>
          <p:spPr bwMode="auto">
            <a:xfrm>
              <a:off x="-306388" y="2657218"/>
              <a:ext cx="3131324" cy="53717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+bark():void</a:t>
              </a:r>
            </a:p>
          </p:txBody>
        </p:sp>
      </p:grpSp>
      <p:sp>
        <p:nvSpPr>
          <p:cNvPr id="28" name="Freeform 145"/>
          <p:cNvSpPr>
            <a:spLocks/>
          </p:cNvSpPr>
          <p:nvPr/>
        </p:nvSpPr>
        <p:spPr bwMode="auto">
          <a:xfrm>
            <a:off x="2960251" y="3103164"/>
            <a:ext cx="124679" cy="410771"/>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14902"/>
            </a:srgbClr>
          </a:solidFill>
          <a:ln w="25400" algn="ctr">
            <a:solidFill>
              <a:schemeClr val="tx1"/>
            </a:solidFill>
            <a:miter lim="800000"/>
            <a:headEnd/>
            <a:tailEnd/>
          </a:ln>
          <a:effectLst/>
        </p:spPr>
        <p:txBody>
          <a:bodyPr wrap="none" anchor="ctr"/>
          <a:lstStyle/>
          <a:p>
            <a:pPr>
              <a:lnSpc>
                <a:spcPct val="95000"/>
              </a:lnSpc>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9" name="Freeform 147"/>
          <p:cNvSpPr>
            <a:spLocks/>
          </p:cNvSpPr>
          <p:nvPr/>
        </p:nvSpPr>
        <p:spPr bwMode="auto">
          <a:xfrm>
            <a:off x="2749866" y="2871630"/>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bg2">
              <a:alpha val="14902"/>
            </a:schemeClr>
          </a:solidFill>
          <a:ln w="25400" algn="ctr">
            <a:solidFill>
              <a:schemeClr val="tx1"/>
            </a:solidFill>
            <a:miter lim="800000"/>
            <a:headEnd/>
            <a:tailEnd/>
          </a:ln>
          <a:effectLst/>
        </p:spPr>
        <p:txBody>
          <a:bodyPr wrap="none" anchor="ctr"/>
          <a:lstStyle/>
          <a:p>
            <a:pPr>
              <a:lnSpc>
                <a:spcPct val="95000"/>
              </a:lnSpc>
            </a:pPr>
            <a:endParaRPr lang="en-US" sz="2000" b="1" noProof="1">
              <a:effectLst>
                <a:outerShdw blurRad="38100" dist="38100" dir="2700000" algn="tl">
                  <a:srgbClr val="000000">
                    <a:alpha val="43137"/>
                  </a:srgbClr>
                </a:outerShdw>
              </a:effectLst>
              <a:latin typeface="Consolas" pitchFamily="49" charset="0"/>
            </a:endParaRPr>
          </a:p>
        </p:txBody>
      </p:sp>
      <p:pic>
        <p:nvPicPr>
          <p:cNvPr id="7" name="Picture 6"/>
          <p:cNvPicPr>
            <a:picLocks noChangeAspect="1"/>
          </p:cNvPicPr>
          <p:nvPr/>
        </p:nvPicPr>
        <p:blipFill>
          <a:blip r:embed="rId3"/>
          <a:stretch>
            <a:fillRect/>
          </a:stretch>
        </p:blipFill>
        <p:spPr>
          <a:xfrm>
            <a:off x="6247120" y="1616793"/>
            <a:ext cx="5319292" cy="1775503"/>
          </a:xfrm>
          <a:prstGeom prst="roundRect">
            <a:avLst>
              <a:gd name="adj" fmla="val 4140"/>
            </a:avLst>
          </a:prstGeom>
          <a:ln>
            <a:solidFill>
              <a:schemeClr val="tx1">
                <a:lumMod val="85000"/>
              </a:schemeClr>
            </a:solidFill>
          </a:ln>
        </p:spPr>
      </p:pic>
      <p:sp>
        <p:nvSpPr>
          <p:cNvPr id="30" name="Arrow: Right 29"/>
          <p:cNvSpPr/>
          <p:nvPr/>
        </p:nvSpPr>
        <p:spPr>
          <a:xfrm>
            <a:off x="5509298" y="2857377"/>
            <a:ext cx="482238" cy="48578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31" name="Picture 30"/>
          <p:cNvPicPr>
            <a:picLocks noChangeAspect="1"/>
          </p:cNvPicPr>
          <p:nvPr/>
        </p:nvPicPr>
        <p:blipFill>
          <a:blip r:embed="rId4"/>
          <a:stretch>
            <a:fillRect/>
          </a:stretch>
        </p:blipFill>
        <p:spPr>
          <a:xfrm>
            <a:off x="6247120" y="3730800"/>
            <a:ext cx="5319292" cy="901039"/>
          </a:xfrm>
          <a:prstGeom prst="roundRect">
            <a:avLst>
              <a:gd name="adj" fmla="val 15981"/>
            </a:avLst>
          </a:prstGeom>
          <a:ln>
            <a:solidFill>
              <a:schemeClr val="tx1">
                <a:lumMod val="85000"/>
              </a:schemeClr>
            </a:solidFill>
          </a:ln>
        </p:spPr>
      </p:pic>
      <p:sp>
        <p:nvSpPr>
          <p:cNvPr id="15" name="TextBox 14">
            <a:extLst>
              <a:ext uri="{FF2B5EF4-FFF2-40B4-BE49-F238E27FC236}">
                <a16:creationId xmlns:a16="http://schemas.microsoft.com/office/drawing/2014/main" id="{20F83ACB-1539-448A-BFE0-1EACAF728671}"/>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5"/>
              </a:rPr>
              <a:t>https://judge.softuni.bg/Contests/1574/Inheritance-Lab</a:t>
            </a:r>
            <a:endParaRPr lang="en-US" u="sng" dirty="0">
              <a:solidFill>
                <a:schemeClr val="bg1"/>
              </a:solidFill>
            </a:endParaRPr>
          </a:p>
        </p:txBody>
      </p:sp>
      <p:sp>
        <p:nvSpPr>
          <p:cNvPr id="16" name="Slide Number">
            <a:extLst>
              <a:ext uri="{FF2B5EF4-FFF2-40B4-BE49-F238E27FC236}">
                <a16:creationId xmlns:a16="http://schemas.microsoft.com/office/drawing/2014/main" id="{4E69A454-F63F-4249-9A0C-1D04AA30AA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106</a:t>
            </a:fld>
            <a:endParaRPr lang="en-US" noProof="0" dirty="0"/>
          </a:p>
        </p:txBody>
      </p:sp>
    </p:spTree>
    <p:extLst>
      <p:ext uri="{BB962C8B-B14F-4D97-AF65-F5344CB8AC3E}">
        <p14:creationId xmlns:p14="http://schemas.microsoft.com/office/powerpoint/2010/main" val="2437588796"/>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Problem: Multiple Inheritance</a:t>
            </a:r>
            <a:endParaRPr lang="bg-BG" sz="4000" dirty="0"/>
          </a:p>
        </p:txBody>
      </p:sp>
      <p:grpSp>
        <p:nvGrpSpPr>
          <p:cNvPr id="6" name="Group 5"/>
          <p:cNvGrpSpPr/>
          <p:nvPr/>
        </p:nvGrpSpPr>
        <p:grpSpPr>
          <a:xfrm>
            <a:off x="580220" y="1496305"/>
            <a:ext cx="4646690" cy="1074693"/>
            <a:chOff x="-307406" y="2077297"/>
            <a:chExt cx="3132342" cy="1151589"/>
          </a:xfrm>
        </p:grpSpPr>
        <p:sp>
          <p:nvSpPr>
            <p:cNvPr id="8"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b="1" noProof="1">
                  <a:latin typeface="Consolas" panose="020B0609020204030204" pitchFamily="49" charset="0"/>
                </a:rPr>
                <a:t>Animal</a:t>
              </a:r>
              <a:endParaRPr lang="en-US" sz="1600" b="1" noProof="1">
                <a:solidFill>
                  <a:schemeClr val="tx2">
                    <a:lumMod val="75000"/>
                  </a:schemeClr>
                </a:solidFill>
                <a:latin typeface="Consolas" panose="020B0609020204030204" pitchFamily="49" charset="0"/>
              </a:endParaRPr>
            </a:p>
          </p:txBody>
        </p:sp>
        <p:sp>
          <p:nvSpPr>
            <p:cNvPr id="10" name="Rectangle 4"/>
            <p:cNvSpPr>
              <a:spLocks noChangeArrowheads="1"/>
            </p:cNvSpPr>
            <p:nvPr/>
          </p:nvSpPr>
          <p:spPr bwMode="auto">
            <a:xfrm>
              <a:off x="-307406" y="2665219"/>
              <a:ext cx="3132342" cy="56366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+eat():void</a:t>
              </a:r>
            </a:p>
          </p:txBody>
        </p:sp>
      </p:grpSp>
      <p:grpSp>
        <p:nvGrpSpPr>
          <p:cNvPr id="22" name="Group 21"/>
          <p:cNvGrpSpPr/>
          <p:nvPr/>
        </p:nvGrpSpPr>
        <p:grpSpPr>
          <a:xfrm>
            <a:off x="582824" y="3060356"/>
            <a:ext cx="4645180" cy="996766"/>
            <a:chOff x="-306388" y="2077297"/>
            <a:chExt cx="3131324" cy="1117943"/>
          </a:xfrm>
        </p:grpSpPr>
        <p:sp>
          <p:nvSpPr>
            <p:cNvPr id="23"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b="1" noProof="1">
                  <a:latin typeface="Consolas" panose="020B0609020204030204" pitchFamily="49" charset="0"/>
                </a:rPr>
                <a:t>Dog</a:t>
              </a:r>
              <a:endParaRPr lang="en-US" sz="1600" b="1" noProof="1">
                <a:solidFill>
                  <a:schemeClr val="tx2">
                    <a:lumMod val="75000"/>
                  </a:schemeClr>
                </a:solidFill>
                <a:latin typeface="Consolas" panose="020B0609020204030204" pitchFamily="49" charset="0"/>
              </a:endParaRPr>
            </a:p>
          </p:txBody>
        </p:sp>
        <p:sp>
          <p:nvSpPr>
            <p:cNvPr id="27" name="Rectangle 4"/>
            <p:cNvSpPr>
              <a:spLocks noChangeArrowheads="1"/>
            </p:cNvSpPr>
            <p:nvPr/>
          </p:nvSpPr>
          <p:spPr bwMode="auto">
            <a:xfrm>
              <a:off x="-306388" y="2658065"/>
              <a:ext cx="3131324" cy="53717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+bark():void</a:t>
              </a:r>
            </a:p>
          </p:txBody>
        </p:sp>
      </p:grpSp>
      <p:sp>
        <p:nvSpPr>
          <p:cNvPr id="28" name="Freeform 145"/>
          <p:cNvSpPr>
            <a:spLocks/>
          </p:cNvSpPr>
          <p:nvPr/>
        </p:nvSpPr>
        <p:spPr bwMode="auto">
          <a:xfrm flipH="1">
            <a:off x="2855392" y="2828640"/>
            <a:ext cx="45719" cy="221738"/>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14902"/>
            </a:srgbClr>
          </a:solidFill>
          <a:ln w="25400" algn="ctr">
            <a:solidFill>
              <a:schemeClr val="tx1"/>
            </a:solidFill>
            <a:miter lim="800000"/>
            <a:headEnd/>
            <a:tailEnd/>
          </a:ln>
          <a:effectLst/>
        </p:spPr>
        <p:txBody>
          <a:bodyPr wrap="none" anchor="ctr"/>
          <a:lstStyle/>
          <a:p>
            <a:pPr>
              <a:lnSpc>
                <a:spcPct val="95000"/>
              </a:lnSpc>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9" name="Freeform 147"/>
          <p:cNvSpPr>
            <a:spLocks/>
          </p:cNvSpPr>
          <p:nvPr/>
        </p:nvSpPr>
        <p:spPr bwMode="auto">
          <a:xfrm>
            <a:off x="2690727" y="259309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bg2">
              <a:alpha val="14902"/>
            </a:schemeClr>
          </a:solidFill>
          <a:ln w="25400" algn="ctr">
            <a:solidFill>
              <a:schemeClr val="tx1"/>
            </a:solidFill>
            <a:miter lim="800000"/>
            <a:headEnd/>
            <a:tailEnd/>
          </a:ln>
          <a:effectLst/>
        </p:spPr>
        <p:txBody>
          <a:bodyPr wrap="none" anchor="ctr"/>
          <a:lstStyle/>
          <a:p>
            <a:pPr>
              <a:lnSpc>
                <a:spcPct val="95000"/>
              </a:lnSpc>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30" name="Arrow: Right 29"/>
          <p:cNvSpPr/>
          <p:nvPr/>
        </p:nvSpPr>
        <p:spPr>
          <a:xfrm>
            <a:off x="5406519" y="3328468"/>
            <a:ext cx="476614" cy="46214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grpSp>
        <p:nvGrpSpPr>
          <p:cNvPr id="18" name="Group 17"/>
          <p:cNvGrpSpPr/>
          <p:nvPr/>
        </p:nvGrpSpPr>
        <p:grpSpPr>
          <a:xfrm>
            <a:off x="581730" y="4592491"/>
            <a:ext cx="4645180" cy="968167"/>
            <a:chOff x="-306388" y="2077297"/>
            <a:chExt cx="3131324" cy="1100634"/>
          </a:xfrm>
        </p:grpSpPr>
        <p:sp>
          <p:nvSpPr>
            <p:cNvPr id="19"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b="1" noProof="1">
                  <a:latin typeface="Consolas" panose="020B0609020204030204" pitchFamily="49" charset="0"/>
                </a:rPr>
                <a:t>Puppy</a:t>
              </a:r>
              <a:endParaRPr lang="en-US" sz="1600" b="1" noProof="1">
                <a:solidFill>
                  <a:schemeClr val="tx2">
                    <a:lumMod val="75000"/>
                  </a:schemeClr>
                </a:solidFill>
                <a:latin typeface="Consolas" panose="020B0609020204030204" pitchFamily="49" charset="0"/>
              </a:endParaRPr>
            </a:p>
          </p:txBody>
        </p:sp>
        <p:sp>
          <p:nvSpPr>
            <p:cNvPr id="21" name="Rectangle 4"/>
            <p:cNvSpPr>
              <a:spLocks noChangeArrowheads="1"/>
            </p:cNvSpPr>
            <p:nvPr/>
          </p:nvSpPr>
          <p:spPr bwMode="auto">
            <a:xfrm>
              <a:off x="-306388" y="2640756"/>
              <a:ext cx="3131324" cy="53717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+weep():void</a:t>
              </a:r>
            </a:p>
          </p:txBody>
        </p:sp>
      </p:grpSp>
      <p:sp>
        <p:nvSpPr>
          <p:cNvPr id="32" name="Freeform 145"/>
          <p:cNvSpPr>
            <a:spLocks/>
          </p:cNvSpPr>
          <p:nvPr/>
        </p:nvSpPr>
        <p:spPr bwMode="auto">
          <a:xfrm flipH="1">
            <a:off x="2855390" y="4368693"/>
            <a:ext cx="45719" cy="221738"/>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14902"/>
            </a:srgbClr>
          </a:solidFill>
          <a:ln w="25400" algn="ctr">
            <a:solidFill>
              <a:schemeClr val="tx1"/>
            </a:solidFill>
            <a:miter lim="800000"/>
            <a:headEnd/>
            <a:tailEnd/>
          </a:ln>
          <a:effectLst/>
        </p:spPr>
        <p:txBody>
          <a:bodyPr wrap="none" anchor="ctr"/>
          <a:lstStyle/>
          <a:p>
            <a:pPr>
              <a:lnSpc>
                <a:spcPct val="95000"/>
              </a:lnSpc>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33" name="Freeform 147"/>
          <p:cNvSpPr>
            <a:spLocks/>
          </p:cNvSpPr>
          <p:nvPr/>
        </p:nvSpPr>
        <p:spPr bwMode="auto">
          <a:xfrm>
            <a:off x="2690725" y="4133146"/>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bg2">
              <a:alpha val="14902"/>
            </a:schemeClr>
          </a:solidFill>
          <a:ln w="25400" algn="ctr">
            <a:solidFill>
              <a:schemeClr val="tx1"/>
            </a:solidFill>
            <a:miter lim="800000"/>
            <a:headEnd/>
            <a:tailEnd/>
          </a:ln>
          <a:effectLst/>
        </p:spPr>
        <p:txBody>
          <a:bodyPr wrap="none" anchor="ctr"/>
          <a:lstStyle/>
          <a:p>
            <a:pPr>
              <a:lnSpc>
                <a:spcPct val="95000"/>
              </a:lnSpc>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pic>
        <p:nvPicPr>
          <p:cNvPr id="4" name="Picture 3"/>
          <p:cNvPicPr>
            <a:picLocks noChangeAspect="1"/>
          </p:cNvPicPr>
          <p:nvPr/>
        </p:nvPicPr>
        <p:blipFill>
          <a:blip r:embed="rId3"/>
          <a:stretch>
            <a:fillRect/>
          </a:stretch>
        </p:blipFill>
        <p:spPr>
          <a:xfrm>
            <a:off x="5974939" y="3559543"/>
            <a:ext cx="5897478" cy="1375155"/>
          </a:xfrm>
          <a:prstGeom prst="roundRect">
            <a:avLst>
              <a:gd name="adj" fmla="val 7232"/>
            </a:avLst>
          </a:prstGeom>
          <a:ln>
            <a:solidFill>
              <a:schemeClr val="tx1">
                <a:lumMod val="85000"/>
              </a:schemeClr>
            </a:solidFill>
          </a:ln>
        </p:spPr>
      </p:pic>
      <p:pic>
        <p:nvPicPr>
          <p:cNvPr id="11" name="Picture 10"/>
          <p:cNvPicPr>
            <a:picLocks noChangeAspect="1"/>
          </p:cNvPicPr>
          <p:nvPr/>
        </p:nvPicPr>
        <p:blipFill>
          <a:blip r:embed="rId4"/>
          <a:stretch>
            <a:fillRect/>
          </a:stretch>
        </p:blipFill>
        <p:spPr>
          <a:xfrm>
            <a:off x="6537665" y="1768169"/>
            <a:ext cx="4772025" cy="1457325"/>
          </a:xfrm>
          <a:prstGeom prst="roundRect">
            <a:avLst>
              <a:gd name="adj" fmla="val 7340"/>
            </a:avLst>
          </a:prstGeom>
          <a:ln>
            <a:solidFill>
              <a:schemeClr val="tx1">
                <a:lumMod val="85000"/>
              </a:schemeClr>
            </a:solidFill>
          </a:ln>
        </p:spPr>
      </p:pic>
      <p:sp>
        <p:nvSpPr>
          <p:cNvPr id="24" name="Slide Number">
            <a:extLst>
              <a:ext uri="{FF2B5EF4-FFF2-40B4-BE49-F238E27FC236}">
                <a16:creationId xmlns:a16="http://schemas.microsoft.com/office/drawing/2014/main" id="{7648B982-87FA-4CE7-AA35-8FE4F32E149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107</a:t>
            </a:fld>
            <a:endParaRPr lang="en-US" noProof="0" dirty="0"/>
          </a:p>
        </p:txBody>
      </p:sp>
    </p:spTree>
    <p:extLst>
      <p:ext uri="{BB962C8B-B14F-4D97-AF65-F5344CB8AC3E}">
        <p14:creationId xmlns:p14="http://schemas.microsoft.com/office/powerpoint/2010/main" val="2053681275"/>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Problem: Hierarchical Inheritance</a:t>
            </a:r>
            <a:endParaRPr lang="bg-BG" sz="4000"/>
          </a:p>
        </p:txBody>
      </p:sp>
      <p:grpSp>
        <p:nvGrpSpPr>
          <p:cNvPr id="6" name="Group 5"/>
          <p:cNvGrpSpPr/>
          <p:nvPr/>
        </p:nvGrpSpPr>
        <p:grpSpPr>
          <a:xfrm>
            <a:off x="865730" y="1981201"/>
            <a:ext cx="4305397" cy="1074693"/>
            <a:chOff x="-307406" y="2077297"/>
            <a:chExt cx="3132342" cy="1151589"/>
          </a:xfrm>
        </p:grpSpPr>
        <p:sp>
          <p:nvSpPr>
            <p:cNvPr id="8"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b="1" noProof="1">
                  <a:latin typeface="Consolas" panose="020B0609020204030204" pitchFamily="49" charset="0"/>
                </a:rPr>
                <a:t>Animal</a:t>
              </a:r>
              <a:endParaRPr lang="en-US" sz="1600" b="1" noProof="1">
                <a:solidFill>
                  <a:schemeClr val="tx2">
                    <a:lumMod val="75000"/>
                  </a:schemeClr>
                </a:solidFill>
                <a:latin typeface="Consolas" panose="020B0609020204030204" pitchFamily="49" charset="0"/>
              </a:endParaRPr>
            </a:p>
          </p:txBody>
        </p:sp>
        <p:sp>
          <p:nvSpPr>
            <p:cNvPr id="10" name="Rectangle 4"/>
            <p:cNvSpPr>
              <a:spLocks noChangeArrowheads="1"/>
            </p:cNvSpPr>
            <p:nvPr/>
          </p:nvSpPr>
          <p:spPr bwMode="auto">
            <a:xfrm>
              <a:off x="-307406" y="2665219"/>
              <a:ext cx="3132342" cy="56366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+eat():void</a:t>
              </a:r>
            </a:p>
          </p:txBody>
        </p:sp>
      </p:grpSp>
      <p:grpSp>
        <p:nvGrpSpPr>
          <p:cNvPr id="22" name="Group 21"/>
          <p:cNvGrpSpPr/>
          <p:nvPr/>
        </p:nvGrpSpPr>
        <p:grpSpPr>
          <a:xfrm>
            <a:off x="381000" y="3527967"/>
            <a:ext cx="2631088" cy="996766"/>
            <a:chOff x="-306388" y="2077297"/>
            <a:chExt cx="3131324" cy="1117943"/>
          </a:xfrm>
        </p:grpSpPr>
        <p:sp>
          <p:nvSpPr>
            <p:cNvPr id="23"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b="1" noProof="1">
                  <a:latin typeface="Consolas" panose="020B0609020204030204" pitchFamily="49" charset="0"/>
                </a:rPr>
                <a:t>Dog</a:t>
              </a:r>
              <a:endParaRPr lang="en-US" sz="1600" b="1" noProof="1">
                <a:solidFill>
                  <a:schemeClr val="tx2">
                    <a:lumMod val="75000"/>
                  </a:schemeClr>
                </a:solidFill>
                <a:latin typeface="Consolas" panose="020B0609020204030204" pitchFamily="49" charset="0"/>
              </a:endParaRPr>
            </a:p>
          </p:txBody>
        </p:sp>
        <p:sp>
          <p:nvSpPr>
            <p:cNvPr id="27" name="Rectangle 4"/>
            <p:cNvSpPr>
              <a:spLocks noChangeArrowheads="1"/>
            </p:cNvSpPr>
            <p:nvPr/>
          </p:nvSpPr>
          <p:spPr bwMode="auto">
            <a:xfrm>
              <a:off x="-306388" y="2658065"/>
              <a:ext cx="3131324" cy="53717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+bark():void</a:t>
              </a:r>
            </a:p>
          </p:txBody>
        </p:sp>
      </p:grpSp>
      <p:grpSp>
        <p:nvGrpSpPr>
          <p:cNvPr id="4" name="Group 3"/>
          <p:cNvGrpSpPr/>
          <p:nvPr/>
        </p:nvGrpSpPr>
        <p:grpSpPr>
          <a:xfrm>
            <a:off x="2161129" y="3077530"/>
            <a:ext cx="420770" cy="457285"/>
            <a:chOff x="2729348" y="2928467"/>
            <a:chExt cx="420770" cy="457285"/>
          </a:xfrm>
          <a:solidFill>
            <a:schemeClr val="bg2"/>
          </a:solidFill>
        </p:grpSpPr>
        <p:sp>
          <p:nvSpPr>
            <p:cNvPr id="28" name="Freeform 145"/>
            <p:cNvSpPr>
              <a:spLocks/>
            </p:cNvSpPr>
            <p:nvPr/>
          </p:nvSpPr>
          <p:spPr bwMode="auto">
            <a:xfrm flipH="1">
              <a:off x="2894012" y="3164014"/>
              <a:ext cx="45719" cy="221738"/>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grpFill/>
            <a:ln w="25400" algn="ctr">
              <a:solidFill>
                <a:schemeClr val="tx1"/>
              </a:solidFill>
              <a:miter lim="800000"/>
              <a:headEnd/>
              <a:tailEnd/>
            </a:ln>
            <a:effectLst/>
          </p:spPr>
          <p:txBody>
            <a:bodyPr wrap="none" anchor="ctr"/>
            <a:lstStyle/>
            <a:p>
              <a:pPr>
                <a:lnSpc>
                  <a:spcPct val="95000"/>
                </a:lnSpc>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29" name="Freeform 147"/>
            <p:cNvSpPr>
              <a:spLocks/>
            </p:cNvSpPr>
            <p:nvPr/>
          </p:nvSpPr>
          <p:spPr bwMode="auto">
            <a:xfrm>
              <a:off x="2729348" y="2928467"/>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grpFill/>
            <a:ln w="25400" algn="ctr">
              <a:solidFill>
                <a:schemeClr val="tx1"/>
              </a:solidFill>
              <a:miter lim="800000"/>
              <a:headEnd/>
              <a:tailEnd/>
            </a:ln>
            <a:effectLst/>
          </p:spPr>
          <p:txBody>
            <a:bodyPr wrap="none" anchor="ctr"/>
            <a:lstStyle/>
            <a:p>
              <a:pPr>
                <a:lnSpc>
                  <a:spcPct val="95000"/>
                </a:lnSpc>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grpSp>
      <p:sp>
        <p:nvSpPr>
          <p:cNvPr id="30" name="Arrow: Right 29"/>
          <p:cNvSpPr/>
          <p:nvPr/>
        </p:nvSpPr>
        <p:spPr>
          <a:xfrm>
            <a:off x="5745792" y="2895601"/>
            <a:ext cx="541421" cy="52834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grpSp>
        <p:nvGrpSpPr>
          <p:cNvPr id="18" name="Group 17"/>
          <p:cNvGrpSpPr/>
          <p:nvPr/>
        </p:nvGrpSpPr>
        <p:grpSpPr>
          <a:xfrm>
            <a:off x="3209218" y="3526767"/>
            <a:ext cx="2505783" cy="991431"/>
            <a:chOff x="-306388" y="2077297"/>
            <a:chExt cx="3131324" cy="1127081"/>
          </a:xfrm>
        </p:grpSpPr>
        <p:sp>
          <p:nvSpPr>
            <p:cNvPr id="19"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b="1" noProof="1">
                  <a:latin typeface="Consolas" panose="020B0609020204030204" pitchFamily="49" charset="0"/>
                </a:rPr>
                <a:t>Cat</a:t>
              </a:r>
              <a:endParaRPr lang="en-US" sz="1600" b="1" noProof="1">
                <a:solidFill>
                  <a:schemeClr val="tx2">
                    <a:lumMod val="75000"/>
                  </a:schemeClr>
                </a:solidFill>
                <a:latin typeface="Consolas" panose="020B0609020204030204" pitchFamily="49" charset="0"/>
              </a:endParaRPr>
            </a:p>
          </p:txBody>
        </p:sp>
        <p:sp>
          <p:nvSpPr>
            <p:cNvPr id="21" name="Rectangle 4"/>
            <p:cNvSpPr>
              <a:spLocks noChangeArrowheads="1"/>
            </p:cNvSpPr>
            <p:nvPr/>
          </p:nvSpPr>
          <p:spPr bwMode="auto">
            <a:xfrm>
              <a:off x="-306388" y="2640756"/>
              <a:ext cx="3131324" cy="56362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+meow():void</a:t>
              </a:r>
            </a:p>
          </p:txBody>
        </p:sp>
      </p:grpSp>
      <p:grpSp>
        <p:nvGrpSpPr>
          <p:cNvPr id="9" name="Group 8"/>
          <p:cNvGrpSpPr/>
          <p:nvPr/>
        </p:nvGrpSpPr>
        <p:grpSpPr>
          <a:xfrm>
            <a:off x="3711330" y="3078462"/>
            <a:ext cx="420770" cy="457285"/>
            <a:chOff x="6551612" y="3170169"/>
            <a:chExt cx="420770" cy="457285"/>
          </a:xfrm>
        </p:grpSpPr>
        <p:sp>
          <p:nvSpPr>
            <p:cNvPr id="32" name="Freeform 145"/>
            <p:cNvSpPr>
              <a:spLocks/>
            </p:cNvSpPr>
            <p:nvPr/>
          </p:nvSpPr>
          <p:spPr bwMode="auto">
            <a:xfrm flipH="1">
              <a:off x="6716276" y="3405716"/>
              <a:ext cx="45719" cy="221738"/>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14902"/>
              </a:srgbClr>
            </a:solidFill>
            <a:ln w="25400" algn="ctr">
              <a:solidFill>
                <a:schemeClr val="tx1"/>
              </a:solidFill>
              <a:miter lim="800000"/>
              <a:headEnd/>
              <a:tailEnd/>
            </a:ln>
            <a:effectLst/>
          </p:spPr>
          <p:txBody>
            <a:bodyPr wrap="none" anchor="ctr"/>
            <a:lstStyle/>
            <a:p>
              <a:pPr>
                <a:lnSpc>
                  <a:spcPct val="95000"/>
                </a:lnSpc>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33" name="Freeform 147"/>
            <p:cNvSpPr>
              <a:spLocks/>
            </p:cNvSpPr>
            <p:nvPr/>
          </p:nvSpPr>
          <p:spPr bwMode="auto">
            <a:xfrm>
              <a:off x="6551612" y="3170169"/>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chemeClr val="bg2">
                <a:alpha val="14902"/>
              </a:schemeClr>
            </a:solidFill>
            <a:ln w="25400" algn="ctr">
              <a:solidFill>
                <a:schemeClr val="tx1"/>
              </a:solidFill>
              <a:miter lim="800000"/>
              <a:headEnd/>
              <a:tailEnd/>
            </a:ln>
            <a:effectLst/>
          </p:spPr>
          <p:txBody>
            <a:bodyPr wrap="none" anchor="ctr"/>
            <a:lstStyle/>
            <a:p>
              <a:pPr>
                <a:lnSpc>
                  <a:spcPct val="95000"/>
                </a:lnSpc>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grpSp>
      <p:pic>
        <p:nvPicPr>
          <p:cNvPr id="11" name="Picture 10"/>
          <p:cNvPicPr>
            <a:picLocks noChangeAspect="1"/>
          </p:cNvPicPr>
          <p:nvPr/>
        </p:nvPicPr>
        <p:blipFill>
          <a:blip r:embed="rId3"/>
          <a:stretch>
            <a:fillRect/>
          </a:stretch>
        </p:blipFill>
        <p:spPr>
          <a:xfrm>
            <a:off x="6477001" y="3683093"/>
            <a:ext cx="5291887" cy="1294903"/>
          </a:xfrm>
          <a:prstGeom prst="roundRect">
            <a:avLst>
              <a:gd name="adj" fmla="val 7601"/>
            </a:avLst>
          </a:prstGeom>
          <a:ln>
            <a:solidFill>
              <a:schemeClr val="tx1">
                <a:lumMod val="85000"/>
              </a:schemeClr>
            </a:solidFill>
          </a:ln>
        </p:spPr>
      </p:pic>
      <p:pic>
        <p:nvPicPr>
          <p:cNvPr id="12" name="Picture 11"/>
          <p:cNvPicPr>
            <a:picLocks noChangeAspect="1"/>
          </p:cNvPicPr>
          <p:nvPr/>
        </p:nvPicPr>
        <p:blipFill>
          <a:blip r:embed="rId4"/>
          <a:stretch>
            <a:fillRect/>
          </a:stretch>
        </p:blipFill>
        <p:spPr>
          <a:xfrm>
            <a:off x="7281915" y="1456414"/>
            <a:ext cx="3314700" cy="2076450"/>
          </a:xfrm>
          <a:prstGeom prst="roundRect">
            <a:avLst>
              <a:gd name="adj" fmla="val 4765"/>
            </a:avLst>
          </a:prstGeom>
          <a:ln>
            <a:solidFill>
              <a:schemeClr val="tx1">
                <a:lumMod val="85000"/>
              </a:schemeClr>
            </a:solidFill>
          </a:ln>
        </p:spPr>
      </p:pic>
      <p:sp>
        <p:nvSpPr>
          <p:cNvPr id="24" name="Slide Number">
            <a:extLst>
              <a:ext uri="{FF2B5EF4-FFF2-40B4-BE49-F238E27FC236}">
                <a16:creationId xmlns:a16="http://schemas.microsoft.com/office/drawing/2014/main" id="{FB3CC6A2-FD37-499F-B74C-8F611B1E6B9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108</a:t>
            </a:fld>
            <a:endParaRPr lang="en-US" noProof="0" dirty="0"/>
          </a:p>
        </p:txBody>
      </p:sp>
    </p:spTree>
    <p:extLst>
      <p:ext uri="{BB962C8B-B14F-4D97-AF65-F5344CB8AC3E}">
        <p14:creationId xmlns:p14="http://schemas.microsoft.com/office/powerpoint/2010/main" val="76965176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509B09-81B5-4806-8B1A-B938E0EB3A86}"/>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19600" y="990600"/>
            <a:ext cx="3352800" cy="3352800"/>
          </a:xfrm>
          <a:prstGeom prst="rect">
            <a:avLst/>
          </a:prstGeom>
        </p:spPr>
      </p:pic>
      <p:sp>
        <p:nvSpPr>
          <p:cNvPr id="3" name="Title 2">
            <a:extLst>
              <a:ext uri="{FF2B5EF4-FFF2-40B4-BE49-F238E27FC236}">
                <a16:creationId xmlns:a16="http://schemas.microsoft.com/office/drawing/2014/main" id="{1F9BB342-439A-4E13-AF83-B813D17BD63C}"/>
              </a:ext>
            </a:extLst>
          </p:cNvPr>
          <p:cNvSpPr>
            <a:spLocks noGrp="1"/>
          </p:cNvSpPr>
          <p:nvPr>
            <p:ph type="title" sz="quarter" idx="10"/>
          </p:nvPr>
        </p:nvSpPr>
        <p:spPr/>
        <p:txBody>
          <a:bodyPr/>
          <a:lstStyle/>
          <a:p>
            <a:r>
              <a:rPr lang="en-US" dirty="0"/>
              <a:t>Reusing Classes</a:t>
            </a:r>
          </a:p>
        </p:txBody>
      </p:sp>
    </p:spTree>
    <p:extLst>
      <p:ext uri="{BB962C8B-B14F-4D97-AF65-F5344CB8AC3E}">
        <p14:creationId xmlns:p14="http://schemas.microsoft.com/office/powerpoint/2010/main" val="27116134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Splitting Code into Classes (1)</a:t>
            </a:r>
          </a:p>
        </p:txBody>
      </p:sp>
      <p:sp>
        <p:nvSpPr>
          <p:cNvPr id="8" name="Text Placeholder 7"/>
          <p:cNvSpPr>
            <a:spLocks noGrp="1"/>
          </p:cNvSpPr>
          <p:nvPr>
            <p:ph type="body" sz="quarter" idx="10"/>
          </p:nvPr>
        </p:nvSpPr>
        <p:spPr/>
        <p:txBody>
          <a:bodyPr/>
          <a:lstStyle/>
          <a:p>
            <a:r>
              <a:rPr lang="en-US" sz="3600" dirty="0"/>
              <a:t>Just like methods, </a:t>
            </a:r>
            <a:r>
              <a:rPr lang="en-US" sz="3600" b="1" dirty="0">
                <a:solidFill>
                  <a:schemeClr val="bg1"/>
                </a:solidFill>
              </a:rPr>
              <a:t>classes</a:t>
            </a:r>
            <a:r>
              <a:rPr lang="en-US" sz="3600" dirty="0"/>
              <a:t> should </a:t>
            </a:r>
            <a:r>
              <a:rPr lang="en-US" sz="3600" b="1" dirty="0">
                <a:solidFill>
                  <a:schemeClr val="bg1"/>
                </a:solidFill>
              </a:rPr>
              <a:t>not</a:t>
            </a:r>
            <a:r>
              <a:rPr lang="en-US" sz="3600" dirty="0"/>
              <a:t> know or do too much</a:t>
            </a:r>
          </a:p>
        </p:txBody>
      </p:sp>
      <p:sp>
        <p:nvSpPr>
          <p:cNvPr id="6" name="Text Placeholder 5">
            <a:extLst>
              <a:ext uri="{FF2B5EF4-FFF2-40B4-BE49-F238E27FC236}">
                <a16:creationId xmlns:a16="http://schemas.microsoft.com/office/drawing/2014/main" id="{B396D25D-98EA-4DCF-9C1B-D20C49602FA8}"/>
              </a:ext>
            </a:extLst>
          </p:cNvPr>
          <p:cNvSpPr txBox="1">
            <a:spLocks/>
          </p:cNvSpPr>
          <p:nvPr/>
        </p:nvSpPr>
        <p:spPr>
          <a:xfrm>
            <a:off x="2438178" y="2525307"/>
            <a:ext cx="7873141" cy="338820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defRPr sz="2400" b="1">
                <a:latin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600" noProof="1"/>
              <a:t>GodMode master = new GodMode();</a:t>
            </a:r>
          </a:p>
          <a:p>
            <a:r>
              <a:rPr lang="en-US" sz="2600" noProof="1"/>
              <a:t>int[] numbers = master.parseAny(input);</a:t>
            </a:r>
          </a:p>
          <a:p>
            <a:r>
              <a:rPr lang="en-US" sz="2600" noProof="1"/>
              <a:t>...</a:t>
            </a:r>
          </a:p>
          <a:p>
            <a:r>
              <a:rPr lang="en-US" sz="2600" noProof="1"/>
              <a:t>int[] numbers2 = master.copyAny(numbers);</a:t>
            </a:r>
          </a:p>
          <a:p>
            <a:r>
              <a:rPr lang="en-US" sz="2600" noProof="1"/>
              <a:t>master.printToConsole(master.getDate());</a:t>
            </a:r>
          </a:p>
          <a:p>
            <a:r>
              <a:rPr lang="en-US" sz="2600" noProof="1"/>
              <a:t>master.printToConsole(numbers);</a:t>
            </a:r>
          </a:p>
        </p:txBody>
      </p:sp>
      <p:sp>
        <p:nvSpPr>
          <p:cNvPr id="7" name="Slide Number">
            <a:extLst>
              <a:ext uri="{FF2B5EF4-FFF2-40B4-BE49-F238E27FC236}">
                <a16:creationId xmlns:a16="http://schemas.microsoft.com/office/drawing/2014/main" id="{42CD73E8-E054-4C0B-B545-1DC82086E7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a:t>
            </a:fld>
            <a:endParaRPr lang="en-US" dirty="0"/>
          </a:p>
        </p:txBody>
      </p:sp>
    </p:spTree>
    <p:extLst>
      <p:ext uri="{BB962C8B-B14F-4D97-AF65-F5344CB8AC3E}">
        <p14:creationId xmlns:p14="http://schemas.microsoft.com/office/powerpoint/2010/main" val="32687655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en-US" noProof="1"/>
              <a:t>Derived classes </a:t>
            </a:r>
            <a:r>
              <a:rPr lang="en-US" b="1" noProof="1">
                <a:solidFill>
                  <a:schemeClr val="bg1"/>
                </a:solidFill>
              </a:rPr>
              <a:t>can access all public </a:t>
            </a:r>
            <a:r>
              <a:rPr lang="en-US" noProof="1"/>
              <a:t>and </a:t>
            </a:r>
            <a:r>
              <a:rPr lang="en-US" b="1" noProof="1">
                <a:solidFill>
                  <a:schemeClr val="bg1"/>
                </a:solidFill>
              </a:rPr>
              <a:t>protected</a:t>
            </a:r>
            <a:r>
              <a:rPr lang="en-US" noProof="1"/>
              <a:t> members</a:t>
            </a:r>
          </a:p>
          <a:p>
            <a:r>
              <a:rPr lang="en-US" noProof="1"/>
              <a:t>Derived classes can access </a:t>
            </a:r>
            <a:r>
              <a:rPr lang="en-US" b="1" noProof="1">
                <a:solidFill>
                  <a:schemeClr val="bg1"/>
                </a:solidFill>
              </a:rPr>
              <a:t>default</a:t>
            </a:r>
            <a:r>
              <a:rPr lang="en-US" noProof="1"/>
              <a:t> members</a:t>
            </a:r>
            <a:r>
              <a:rPr lang="en-US" noProof="1">
                <a:solidFill>
                  <a:schemeClr val="bg1"/>
                </a:solidFill>
              </a:rPr>
              <a:t> </a:t>
            </a:r>
            <a:r>
              <a:rPr lang="en-US" b="1" noProof="1">
                <a:solidFill>
                  <a:schemeClr val="bg1"/>
                </a:solidFill>
              </a:rPr>
              <a:t>if in same package</a:t>
            </a:r>
          </a:p>
          <a:p>
            <a:pPr>
              <a:buClr>
                <a:schemeClr val="tx1"/>
              </a:buClr>
            </a:pPr>
            <a:r>
              <a:rPr lang="en-US" b="1" noProof="1">
                <a:solidFill>
                  <a:schemeClr val="bg1"/>
                </a:solidFill>
              </a:rPr>
              <a:t>Private</a:t>
            </a:r>
            <a:r>
              <a:rPr lang="en-US" noProof="1"/>
              <a:t> fields </a:t>
            </a:r>
            <a:r>
              <a:rPr lang="en-US" b="1" noProof="1">
                <a:solidFill>
                  <a:schemeClr val="bg1"/>
                </a:solidFill>
              </a:rPr>
              <a:t>aren't</a:t>
            </a:r>
            <a:r>
              <a:rPr lang="en-US" b="1" noProof="1">
                <a:solidFill>
                  <a:schemeClr val="tx2">
                    <a:lumMod val="75000"/>
                  </a:schemeClr>
                </a:solidFill>
              </a:rPr>
              <a:t> </a:t>
            </a:r>
            <a:r>
              <a:rPr lang="en-US" b="1" noProof="1">
                <a:solidFill>
                  <a:schemeClr val="bg1"/>
                </a:solidFill>
              </a:rPr>
              <a:t>inherited</a:t>
            </a:r>
            <a:r>
              <a:rPr lang="en-US" b="1" noProof="1"/>
              <a:t> </a:t>
            </a:r>
            <a:r>
              <a:rPr lang="en-US" noProof="1"/>
              <a:t>in subclasses (can't be accesssed)</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Inheritance and Access Modifiers</a:t>
            </a:r>
            <a:endParaRPr lang="bg-BG" sz="4000"/>
          </a:p>
        </p:txBody>
      </p:sp>
      <p:sp>
        <p:nvSpPr>
          <p:cNvPr id="6" name="Text Placeholder 5"/>
          <p:cNvSpPr txBox="1">
            <a:spLocks/>
          </p:cNvSpPr>
          <p:nvPr/>
        </p:nvSpPr>
        <p:spPr>
          <a:xfrm>
            <a:off x="747525" y="3376940"/>
            <a:ext cx="8948928" cy="310006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a:t>
            </a:r>
          </a:p>
          <a:p>
            <a:r>
              <a:rPr lang="en-US" sz="3200" dirty="0">
                <a:solidFill>
                  <a:schemeClr val="bg1"/>
                </a:solidFill>
                <a:effectLst/>
              </a:rPr>
              <a:t>  protected</a:t>
            </a:r>
            <a:r>
              <a:rPr lang="en-US" sz="3200" dirty="0">
                <a:solidFill>
                  <a:schemeClr val="accent1">
                    <a:lumMod val="20000"/>
                    <a:lumOff val="80000"/>
                  </a:schemeClr>
                </a:solidFill>
              </a:rPr>
              <a:t> </a:t>
            </a:r>
            <a:r>
              <a:rPr lang="en-US" sz="3200" dirty="0">
                <a:solidFill>
                  <a:schemeClr val="tx1"/>
                </a:solidFill>
                <a:effectLst/>
              </a:rPr>
              <a:t>String</a:t>
            </a:r>
            <a:r>
              <a:rPr lang="en-US" sz="3200" dirty="0">
                <a:solidFill>
                  <a:schemeClr val="accent1">
                    <a:lumMod val="20000"/>
                    <a:lumOff val="80000"/>
                  </a:schemeClr>
                </a:solidFill>
              </a:rPr>
              <a:t> </a:t>
            </a:r>
            <a:r>
              <a:rPr lang="en-US" sz="3200" dirty="0">
                <a:solidFill>
                  <a:schemeClr val="tx1"/>
                </a:solidFill>
                <a:effectLst/>
              </a:rPr>
              <a:t>address;</a:t>
            </a:r>
          </a:p>
          <a:p>
            <a:r>
              <a:rPr lang="en-US" sz="3200" dirty="0">
                <a:solidFill>
                  <a:schemeClr val="accent1">
                    <a:lumMod val="20000"/>
                    <a:lumOff val="80000"/>
                  </a:schemeClr>
                </a:solidFill>
              </a:rPr>
              <a:t>  </a:t>
            </a:r>
            <a:r>
              <a:rPr lang="en-US" sz="3200" dirty="0">
                <a:solidFill>
                  <a:schemeClr val="bg1"/>
                </a:solidFill>
                <a:effectLst/>
              </a:rPr>
              <a:t>public</a:t>
            </a:r>
            <a:r>
              <a:rPr lang="en-US" sz="3200" dirty="0">
                <a:solidFill>
                  <a:schemeClr val="accent1">
                    <a:lumMod val="20000"/>
                    <a:lumOff val="80000"/>
                  </a:schemeClr>
                </a:solidFill>
              </a:rPr>
              <a:t> </a:t>
            </a:r>
            <a:r>
              <a:rPr lang="en-US" sz="3200" dirty="0">
                <a:solidFill>
                  <a:schemeClr val="tx1"/>
                </a:solidFill>
                <a:effectLst/>
              </a:rPr>
              <a:t>void</a:t>
            </a:r>
            <a:r>
              <a:rPr lang="en-US" sz="3200" dirty="0">
                <a:solidFill>
                  <a:schemeClr val="accent1">
                    <a:lumMod val="20000"/>
                    <a:lumOff val="80000"/>
                  </a:schemeClr>
                </a:solidFill>
              </a:rPr>
              <a:t> </a:t>
            </a:r>
            <a:r>
              <a:rPr lang="en-US" sz="3200" dirty="0">
                <a:solidFill>
                  <a:schemeClr val="tx1"/>
                </a:solidFill>
                <a:effectLst/>
              </a:rPr>
              <a:t>sleep();</a:t>
            </a:r>
          </a:p>
          <a:p>
            <a:r>
              <a:rPr lang="en-US" sz="3200" dirty="0">
                <a:solidFill>
                  <a:schemeClr val="accent1">
                    <a:lumMod val="20000"/>
                    <a:lumOff val="80000"/>
                  </a:schemeClr>
                </a:solidFill>
              </a:rPr>
              <a:t>  </a:t>
            </a:r>
            <a:r>
              <a:rPr lang="en-US" sz="3200" dirty="0">
                <a:solidFill>
                  <a:schemeClr val="bg1"/>
                </a:solidFill>
                <a:effectLst/>
              </a:rPr>
              <a:t>String</a:t>
            </a:r>
            <a:r>
              <a:rPr lang="en-US" sz="3200" dirty="0">
                <a:solidFill>
                  <a:schemeClr val="accent1">
                    <a:lumMod val="20000"/>
                    <a:lumOff val="80000"/>
                  </a:schemeClr>
                </a:solidFill>
              </a:rPr>
              <a:t> </a:t>
            </a:r>
            <a:r>
              <a:rPr lang="en-US" sz="3200" dirty="0">
                <a:solidFill>
                  <a:schemeClr val="tx1"/>
                </a:solidFill>
                <a:effectLst/>
              </a:rPr>
              <a:t>name;</a:t>
            </a:r>
          </a:p>
          <a:p>
            <a:r>
              <a:rPr lang="en-US" sz="3200" dirty="0">
                <a:solidFill>
                  <a:schemeClr val="bg1"/>
                </a:solidFill>
                <a:effectLst/>
              </a:rPr>
              <a:t>  private</a:t>
            </a:r>
            <a:r>
              <a:rPr lang="en-US" sz="3200" dirty="0">
                <a:solidFill>
                  <a:schemeClr val="accent1">
                    <a:lumMod val="20000"/>
                    <a:lumOff val="80000"/>
                  </a:schemeClr>
                </a:solidFill>
              </a:rPr>
              <a:t> </a:t>
            </a:r>
            <a:r>
              <a:rPr lang="en-US" sz="3200" dirty="0">
                <a:solidFill>
                  <a:schemeClr val="tx1"/>
                </a:solidFill>
                <a:effectLst/>
              </a:rPr>
              <a:t>String id;</a:t>
            </a:r>
          </a:p>
          <a:p>
            <a:r>
              <a:rPr lang="en-US" sz="3200" dirty="0">
                <a:solidFill>
                  <a:schemeClr val="tx1"/>
                </a:solidFill>
                <a:effectLst/>
              </a:rPr>
              <a:t>}</a:t>
            </a:r>
          </a:p>
        </p:txBody>
      </p:sp>
      <p:sp>
        <p:nvSpPr>
          <p:cNvPr id="7" name="AutoShape 6"/>
          <p:cNvSpPr>
            <a:spLocks noChangeArrowheads="1"/>
          </p:cNvSpPr>
          <p:nvPr/>
        </p:nvSpPr>
        <p:spPr bwMode="auto">
          <a:xfrm>
            <a:off x="5748048" y="5301738"/>
            <a:ext cx="3733800" cy="810112"/>
          </a:xfrm>
          <a:prstGeom prst="wedgeRoundRectCallout">
            <a:avLst>
              <a:gd name="adj1" fmla="val -57367"/>
              <a:gd name="adj2" fmla="val -825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Can be accessed through other methods</a:t>
            </a:r>
            <a:endParaRPr lang="bg-BG" sz="2800" b="1" dirty="0">
              <a:solidFill>
                <a:schemeClr val="tx2">
                  <a:lumMod val="75000"/>
                </a:schemeClr>
              </a:solidFill>
            </a:endParaRPr>
          </a:p>
        </p:txBody>
      </p:sp>
      <p:sp>
        <p:nvSpPr>
          <p:cNvPr id="8" name="Slide Number">
            <a:extLst>
              <a:ext uri="{FF2B5EF4-FFF2-40B4-BE49-F238E27FC236}">
                <a16:creationId xmlns:a16="http://schemas.microsoft.com/office/drawing/2014/main" id="{4BDFCE42-92D2-4C02-A425-010A6598C98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110</a:t>
            </a:fld>
            <a:endParaRPr lang="en-US" noProof="0" dirty="0"/>
          </a:p>
        </p:txBody>
      </p:sp>
    </p:spTree>
    <p:extLst>
      <p:ext uri="{BB962C8B-B14F-4D97-AF65-F5344CB8AC3E}">
        <p14:creationId xmlns:p14="http://schemas.microsoft.com/office/powerpoint/2010/main" val="34102386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en-US" noProof="1"/>
              <a:t>Derived classes </a:t>
            </a:r>
            <a:r>
              <a:rPr lang="en-US" b="1" noProof="1">
                <a:solidFill>
                  <a:schemeClr val="bg1"/>
                </a:solidFill>
              </a:rPr>
              <a:t>can hide </a:t>
            </a:r>
            <a:r>
              <a:rPr lang="en-US" noProof="1"/>
              <a:t>superclass variables</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Shadowing Variables</a:t>
            </a:r>
            <a:endParaRPr lang="bg-BG" sz="4000"/>
          </a:p>
        </p:txBody>
      </p:sp>
      <p:sp>
        <p:nvSpPr>
          <p:cNvPr id="8" name="Text Placeholder 5"/>
          <p:cNvSpPr txBox="1">
            <a:spLocks/>
          </p:cNvSpPr>
          <p:nvPr/>
        </p:nvSpPr>
        <p:spPr>
          <a:xfrm>
            <a:off x="593913" y="2858342"/>
            <a:ext cx="9007951" cy="310006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Patient extends Person {</a:t>
            </a:r>
          </a:p>
          <a:p>
            <a:r>
              <a:rPr lang="en-US" sz="3200" dirty="0">
                <a:solidFill>
                  <a:schemeClr val="accent1">
                    <a:lumMod val="20000"/>
                    <a:lumOff val="80000"/>
                  </a:schemeClr>
                </a:solidFill>
              </a:rPr>
              <a:t>  </a:t>
            </a:r>
            <a:r>
              <a:rPr lang="en-US" sz="3200" dirty="0">
                <a:solidFill>
                  <a:schemeClr val="tx1"/>
                </a:solidFill>
                <a:effectLst/>
              </a:rPr>
              <a:t>protected</a:t>
            </a:r>
            <a:r>
              <a:rPr lang="en-US" sz="3200" dirty="0">
                <a:solidFill>
                  <a:schemeClr val="accent1">
                    <a:lumMod val="20000"/>
                    <a:lumOff val="80000"/>
                  </a:schemeClr>
                </a:solidFill>
              </a:rPr>
              <a:t> </a:t>
            </a:r>
            <a:r>
              <a:rPr lang="en-US" sz="3200" dirty="0">
                <a:solidFill>
                  <a:schemeClr val="bg1"/>
                </a:solidFill>
                <a:effectLst/>
              </a:rPr>
              <a:t>float</a:t>
            </a:r>
            <a:r>
              <a:rPr lang="en-US" sz="3200" dirty="0">
                <a:solidFill>
                  <a:schemeClr val="accent1">
                    <a:lumMod val="20000"/>
                    <a:lumOff val="80000"/>
                  </a:schemeClr>
                </a:solidFill>
              </a:rPr>
              <a:t> </a:t>
            </a:r>
            <a:r>
              <a:rPr lang="en-US" sz="3200" dirty="0">
                <a:solidFill>
                  <a:schemeClr val="tx1"/>
                </a:solidFill>
                <a:effectLst/>
              </a:rPr>
              <a:t>weight;</a:t>
            </a:r>
          </a:p>
          <a:p>
            <a:r>
              <a:rPr lang="en-US" sz="3200" dirty="0">
                <a:solidFill>
                  <a:schemeClr val="accent1">
                    <a:lumMod val="20000"/>
                    <a:lumOff val="80000"/>
                  </a:schemeClr>
                </a:solidFill>
              </a:rPr>
              <a:t>  </a:t>
            </a:r>
            <a:r>
              <a:rPr lang="en-US" sz="3200" dirty="0">
                <a:solidFill>
                  <a:schemeClr val="tx1"/>
                </a:solidFill>
                <a:effectLst/>
              </a:rPr>
              <a:t>public void method() {</a:t>
            </a:r>
          </a:p>
          <a:p>
            <a:r>
              <a:rPr lang="en-US" sz="3200" dirty="0">
                <a:solidFill>
                  <a:schemeClr val="accent1">
                    <a:lumMod val="20000"/>
                    <a:lumOff val="80000"/>
                  </a:schemeClr>
                </a:solidFill>
              </a:rPr>
              <a:t>    </a:t>
            </a:r>
            <a:r>
              <a:rPr lang="en-US" sz="3200" dirty="0">
                <a:solidFill>
                  <a:schemeClr val="bg1"/>
                </a:solidFill>
                <a:effectLst/>
              </a:rPr>
              <a:t>double</a:t>
            </a:r>
            <a:r>
              <a:rPr lang="en-US" sz="3200" dirty="0">
                <a:solidFill>
                  <a:schemeClr val="accent1">
                    <a:lumMod val="20000"/>
                    <a:lumOff val="80000"/>
                  </a:schemeClr>
                </a:solidFill>
              </a:rPr>
              <a:t> </a:t>
            </a:r>
            <a:r>
              <a:rPr lang="en-US" sz="3200" dirty="0">
                <a:solidFill>
                  <a:schemeClr val="tx1"/>
                </a:solidFill>
                <a:effectLst/>
              </a:rPr>
              <a:t>weight = 0.5d;</a:t>
            </a:r>
          </a:p>
          <a:p>
            <a:r>
              <a:rPr lang="en-US" sz="3200" dirty="0">
                <a:solidFill>
                  <a:schemeClr val="accent1">
                    <a:lumMod val="20000"/>
                    <a:lumOff val="80000"/>
                  </a:schemeClr>
                </a:solidFill>
              </a:rPr>
              <a:t> </a:t>
            </a:r>
            <a:r>
              <a:rPr lang="en-US" sz="3200" dirty="0">
                <a:solidFill>
                  <a:schemeClr val="tx1"/>
                </a:solidFill>
                <a:effectLst/>
              </a:rPr>
              <a:t> }</a:t>
            </a:r>
          </a:p>
          <a:p>
            <a:r>
              <a:rPr lang="en-US" sz="3200" dirty="0">
                <a:solidFill>
                  <a:schemeClr val="tx1"/>
                </a:solidFill>
                <a:effectLst/>
              </a:rPr>
              <a:t>}</a:t>
            </a:r>
          </a:p>
        </p:txBody>
      </p:sp>
      <p:sp>
        <p:nvSpPr>
          <p:cNvPr id="6" name="Text Placeholder 5"/>
          <p:cNvSpPr txBox="1">
            <a:spLocks/>
          </p:cNvSpPr>
          <p:nvPr/>
        </p:nvSpPr>
        <p:spPr>
          <a:xfrm>
            <a:off x="593913" y="1980762"/>
            <a:ext cx="9007951" cy="6378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 protected </a:t>
            </a:r>
            <a:r>
              <a:rPr lang="en-US" sz="3200" dirty="0">
                <a:solidFill>
                  <a:schemeClr val="bg1"/>
                </a:solidFill>
                <a:effectLst/>
              </a:rPr>
              <a:t>int</a:t>
            </a:r>
            <a:r>
              <a:rPr lang="en-US" sz="3200" dirty="0">
                <a:solidFill>
                  <a:schemeClr val="accent1">
                    <a:lumMod val="20000"/>
                    <a:lumOff val="80000"/>
                  </a:schemeClr>
                </a:solidFill>
              </a:rPr>
              <a:t> </a:t>
            </a:r>
            <a:r>
              <a:rPr lang="en-US" sz="3200" dirty="0">
                <a:solidFill>
                  <a:schemeClr val="tx1"/>
                </a:solidFill>
                <a:effectLst/>
              </a:rPr>
              <a:t>weight; }</a:t>
            </a:r>
          </a:p>
        </p:txBody>
      </p:sp>
      <p:sp>
        <p:nvSpPr>
          <p:cNvPr id="7" name="AutoShape 6"/>
          <p:cNvSpPr>
            <a:spLocks noChangeArrowheads="1"/>
          </p:cNvSpPr>
          <p:nvPr/>
        </p:nvSpPr>
        <p:spPr bwMode="auto">
          <a:xfrm>
            <a:off x="6696103" y="3520639"/>
            <a:ext cx="3276600" cy="609600"/>
          </a:xfrm>
          <a:prstGeom prst="wedgeRoundRectCallout">
            <a:avLst>
              <a:gd name="adj1" fmla="val -57250"/>
              <a:gd name="adj2" fmla="val -2404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hides</a:t>
            </a:r>
            <a:r>
              <a:rPr lang="en-US" sz="2800" dirty="0">
                <a:solidFill>
                  <a:srgbClr val="FFFFFF"/>
                </a:solidFill>
              </a:rPr>
              <a:t> </a:t>
            </a:r>
            <a:r>
              <a:rPr lang="en-US" sz="2800" b="1" dirty="0">
                <a:solidFill>
                  <a:schemeClr val="bg1"/>
                </a:solidFill>
                <a:latin typeface="Consolas" panose="020B0609020204030204" pitchFamily="49" charset="0"/>
              </a:rPr>
              <a:t>int weight</a:t>
            </a:r>
            <a:endParaRPr lang="bg-BG" sz="2800" b="1" dirty="0">
              <a:solidFill>
                <a:schemeClr val="bg1"/>
              </a:solidFill>
              <a:latin typeface="Consolas" panose="020B0609020204030204" pitchFamily="49" charset="0"/>
            </a:endParaRPr>
          </a:p>
        </p:txBody>
      </p:sp>
      <p:sp>
        <p:nvSpPr>
          <p:cNvPr id="9" name="AutoShape 6"/>
          <p:cNvSpPr>
            <a:spLocks noChangeArrowheads="1"/>
          </p:cNvSpPr>
          <p:nvPr/>
        </p:nvSpPr>
        <p:spPr bwMode="auto">
          <a:xfrm>
            <a:off x="2743863" y="4915741"/>
            <a:ext cx="2057400" cy="504000"/>
          </a:xfrm>
          <a:prstGeom prst="wedgeRoundRectCallout">
            <a:avLst>
              <a:gd name="adj1" fmla="val -60624"/>
              <a:gd name="adj2" fmla="val -3895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hides both</a:t>
            </a:r>
            <a:endParaRPr lang="bg-BG" sz="2800" b="1" dirty="0">
              <a:solidFill>
                <a:schemeClr val="tx2">
                  <a:lumMod val="75000"/>
                </a:schemeClr>
              </a:solidFill>
              <a:latin typeface="Consolas" panose="020B0609020204030204" pitchFamily="49" charset="0"/>
            </a:endParaRPr>
          </a:p>
        </p:txBody>
      </p:sp>
      <p:sp>
        <p:nvSpPr>
          <p:cNvPr id="10" name="Slide Number">
            <a:extLst>
              <a:ext uri="{FF2B5EF4-FFF2-40B4-BE49-F238E27FC236}">
                <a16:creationId xmlns:a16="http://schemas.microsoft.com/office/drawing/2014/main" id="{599569A3-F928-4BFC-9ED9-173862A7BA2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111</a:t>
            </a:fld>
            <a:endParaRPr lang="en-US" noProof="0" dirty="0"/>
          </a:p>
        </p:txBody>
      </p:sp>
    </p:spTree>
    <p:extLst>
      <p:ext uri="{BB962C8B-B14F-4D97-AF65-F5344CB8AC3E}">
        <p14:creationId xmlns:p14="http://schemas.microsoft.com/office/powerpoint/2010/main" val="2421719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en-US" noProof="1"/>
              <a:t>Use </a:t>
            </a:r>
            <a:r>
              <a:rPr lang="en-US" b="1" noProof="1">
                <a:solidFill>
                  <a:schemeClr val="bg1"/>
                </a:solidFill>
                <a:latin typeface="Consolas" panose="020B0609020204030204" pitchFamily="49" charset="0"/>
              </a:rPr>
              <a:t>super</a:t>
            </a:r>
            <a:r>
              <a:rPr lang="en-US" noProof="1"/>
              <a:t> and </a:t>
            </a:r>
            <a:r>
              <a:rPr lang="en-US" b="1" noProof="1">
                <a:solidFill>
                  <a:schemeClr val="bg1"/>
                </a:solidFill>
                <a:latin typeface="Consolas" panose="020B0609020204030204" pitchFamily="49" charset="0"/>
              </a:rPr>
              <a:t>this</a:t>
            </a:r>
            <a:r>
              <a:rPr lang="en-US" noProof="1"/>
              <a:t> to specify member access</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Shadowing Variables – Access</a:t>
            </a:r>
            <a:endParaRPr lang="bg-BG" sz="4000"/>
          </a:p>
        </p:txBody>
      </p:sp>
      <p:sp>
        <p:nvSpPr>
          <p:cNvPr id="8" name="Text Placeholder 5"/>
          <p:cNvSpPr txBox="1">
            <a:spLocks/>
          </p:cNvSpPr>
          <p:nvPr/>
        </p:nvSpPr>
        <p:spPr>
          <a:xfrm>
            <a:off x="745650" y="2538739"/>
            <a:ext cx="9007951" cy="408494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100" dirty="0">
                <a:solidFill>
                  <a:schemeClr val="tx1"/>
                </a:solidFill>
                <a:effectLst/>
              </a:rPr>
              <a:t>class Patient extends Person {</a:t>
            </a:r>
          </a:p>
          <a:p>
            <a:r>
              <a:rPr lang="en-US" sz="3100" dirty="0">
                <a:solidFill>
                  <a:schemeClr val="tx1"/>
                </a:solidFill>
                <a:effectLst/>
              </a:rPr>
              <a:t>  protected float weight;</a:t>
            </a:r>
          </a:p>
          <a:p>
            <a:r>
              <a:rPr lang="en-US" sz="3100" dirty="0">
                <a:solidFill>
                  <a:schemeClr val="tx1"/>
                </a:solidFill>
                <a:effectLst/>
              </a:rPr>
              <a:t>  public void method() {</a:t>
            </a:r>
          </a:p>
          <a:p>
            <a:r>
              <a:rPr lang="en-US" sz="3100" dirty="0">
                <a:solidFill>
                  <a:schemeClr val="tx1"/>
                </a:solidFill>
                <a:effectLst/>
              </a:rPr>
              <a:t>    double weight = 0.5d;</a:t>
            </a:r>
          </a:p>
          <a:p>
            <a:r>
              <a:rPr lang="en-US" sz="3100" dirty="0">
                <a:solidFill>
                  <a:schemeClr val="accent1">
                    <a:lumMod val="20000"/>
                    <a:lumOff val="80000"/>
                  </a:schemeClr>
                </a:solidFill>
                <a:effectLst/>
              </a:rPr>
              <a:t>    </a:t>
            </a:r>
            <a:r>
              <a:rPr lang="en-US" sz="3100" dirty="0">
                <a:solidFill>
                  <a:schemeClr val="bg1"/>
                </a:solidFill>
                <a:effectLst/>
              </a:rPr>
              <a:t>this</a:t>
            </a:r>
            <a:r>
              <a:rPr lang="en-US" sz="3100" b="0" dirty="0">
                <a:solidFill>
                  <a:schemeClr val="tx1"/>
                </a:solidFill>
                <a:effectLst/>
              </a:rPr>
              <a:t>.</a:t>
            </a:r>
            <a:r>
              <a:rPr lang="en-US" sz="3100" dirty="0">
                <a:solidFill>
                  <a:schemeClr val="tx1"/>
                </a:solidFill>
                <a:effectLst/>
              </a:rPr>
              <a:t>weight</a:t>
            </a:r>
            <a:r>
              <a:rPr lang="en-US" sz="3100" b="0" dirty="0">
                <a:solidFill>
                  <a:schemeClr val="tx1"/>
                </a:solidFill>
                <a:effectLst/>
              </a:rPr>
              <a:t> = </a:t>
            </a:r>
            <a:r>
              <a:rPr lang="en-US" sz="3100" dirty="0">
                <a:solidFill>
                  <a:schemeClr val="tx1"/>
                </a:solidFill>
                <a:effectLst/>
              </a:rPr>
              <a:t>0.6f;</a:t>
            </a:r>
          </a:p>
          <a:p>
            <a:r>
              <a:rPr lang="en-US" sz="3100" dirty="0">
                <a:solidFill>
                  <a:schemeClr val="accent1">
                    <a:lumMod val="20000"/>
                    <a:lumOff val="80000"/>
                  </a:schemeClr>
                </a:solidFill>
                <a:effectLst/>
              </a:rPr>
              <a:t>    </a:t>
            </a:r>
            <a:r>
              <a:rPr lang="en-US" sz="3100" dirty="0" err="1">
                <a:solidFill>
                  <a:schemeClr val="bg1"/>
                </a:solidFill>
                <a:effectLst/>
              </a:rPr>
              <a:t>super</a:t>
            </a:r>
            <a:r>
              <a:rPr lang="en-US" sz="3100" dirty="0" err="1">
                <a:solidFill>
                  <a:schemeClr val="tx1"/>
                </a:solidFill>
                <a:effectLst/>
              </a:rPr>
              <a:t>.weight</a:t>
            </a:r>
            <a:r>
              <a:rPr lang="en-US" sz="3100" dirty="0">
                <a:solidFill>
                  <a:schemeClr val="tx1"/>
                </a:solidFill>
                <a:effectLst/>
              </a:rPr>
              <a:t> = 1;</a:t>
            </a:r>
          </a:p>
          <a:p>
            <a:r>
              <a:rPr lang="en-US" sz="3100" dirty="0">
                <a:solidFill>
                  <a:schemeClr val="accent1">
                    <a:lumMod val="20000"/>
                    <a:lumOff val="80000"/>
                  </a:schemeClr>
                </a:solidFill>
                <a:effectLst/>
              </a:rPr>
              <a:t>  </a:t>
            </a:r>
            <a:r>
              <a:rPr lang="en-US" sz="3100" dirty="0">
                <a:solidFill>
                  <a:schemeClr val="tx1"/>
                </a:solidFill>
                <a:effectLst/>
              </a:rPr>
              <a:t>}</a:t>
            </a:r>
          </a:p>
          <a:p>
            <a:r>
              <a:rPr lang="en-US" sz="3100" dirty="0">
                <a:solidFill>
                  <a:schemeClr val="tx1"/>
                </a:solidFill>
                <a:effectLst/>
              </a:rPr>
              <a:t>}</a:t>
            </a:r>
          </a:p>
        </p:txBody>
      </p:sp>
      <p:sp>
        <p:nvSpPr>
          <p:cNvPr id="6" name="Text Placeholder 5"/>
          <p:cNvSpPr txBox="1">
            <a:spLocks/>
          </p:cNvSpPr>
          <p:nvPr/>
        </p:nvSpPr>
        <p:spPr>
          <a:xfrm>
            <a:off x="747524" y="1803128"/>
            <a:ext cx="9006077" cy="6378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100" dirty="0">
                <a:solidFill>
                  <a:schemeClr val="tx1"/>
                </a:solidFill>
                <a:effectLst/>
              </a:rPr>
              <a:t>class Person { protected int weight; }</a:t>
            </a:r>
          </a:p>
        </p:txBody>
      </p:sp>
      <p:sp>
        <p:nvSpPr>
          <p:cNvPr id="7" name="AutoShape 6"/>
          <p:cNvSpPr>
            <a:spLocks noChangeArrowheads="1"/>
          </p:cNvSpPr>
          <p:nvPr/>
        </p:nvSpPr>
        <p:spPr bwMode="auto">
          <a:xfrm>
            <a:off x="6129253" y="4612192"/>
            <a:ext cx="2819400" cy="504000"/>
          </a:xfrm>
          <a:prstGeom prst="wedgeRoundRectCallout">
            <a:avLst>
              <a:gd name="adj1" fmla="val -56873"/>
              <a:gd name="adj2" fmla="val -1548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Instance</a:t>
            </a:r>
            <a:r>
              <a:rPr lang="en-US" sz="2800" dirty="0">
                <a:solidFill>
                  <a:srgbClr val="FFFFFF"/>
                </a:solidFill>
              </a:rPr>
              <a:t> </a:t>
            </a:r>
            <a:r>
              <a:rPr lang="en-US" sz="2800" b="1" dirty="0">
                <a:solidFill>
                  <a:srgbClr val="FFFFFF"/>
                </a:solidFill>
              </a:rPr>
              <a:t>member</a:t>
            </a:r>
            <a:endParaRPr lang="bg-BG" sz="2800" b="1" dirty="0">
              <a:solidFill>
                <a:schemeClr val="tx2">
                  <a:lumMod val="75000"/>
                </a:schemeClr>
              </a:solidFill>
              <a:latin typeface="Consolas" panose="020B0609020204030204" pitchFamily="49" charset="0"/>
            </a:endParaRPr>
          </a:p>
        </p:txBody>
      </p:sp>
      <p:sp>
        <p:nvSpPr>
          <p:cNvPr id="9" name="AutoShape 6"/>
          <p:cNvSpPr>
            <a:spLocks noChangeArrowheads="1"/>
          </p:cNvSpPr>
          <p:nvPr/>
        </p:nvSpPr>
        <p:spPr bwMode="auto">
          <a:xfrm>
            <a:off x="2825944" y="5642089"/>
            <a:ext cx="3170737" cy="504000"/>
          </a:xfrm>
          <a:prstGeom prst="wedgeRoundRectCallout">
            <a:avLst>
              <a:gd name="adj1" fmla="val -39809"/>
              <a:gd name="adj2" fmla="val -8251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Base class member</a:t>
            </a:r>
            <a:endParaRPr lang="bg-BG" sz="2800" b="1" dirty="0">
              <a:solidFill>
                <a:schemeClr val="tx2">
                  <a:lumMod val="75000"/>
                </a:schemeClr>
              </a:solidFill>
              <a:latin typeface="Consolas" panose="020B0609020204030204" pitchFamily="49" charset="0"/>
            </a:endParaRPr>
          </a:p>
        </p:txBody>
      </p:sp>
      <p:sp>
        <p:nvSpPr>
          <p:cNvPr id="10" name="AutoShape 6"/>
          <p:cNvSpPr>
            <a:spLocks noChangeArrowheads="1"/>
          </p:cNvSpPr>
          <p:nvPr/>
        </p:nvSpPr>
        <p:spPr bwMode="auto">
          <a:xfrm>
            <a:off x="6541274" y="3819462"/>
            <a:ext cx="2407379" cy="504000"/>
          </a:xfrm>
          <a:prstGeom prst="wedgeRoundRectCallout">
            <a:avLst>
              <a:gd name="adj1" fmla="val -58197"/>
              <a:gd name="adj2" fmla="val 3248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Local variable</a:t>
            </a:r>
            <a:endParaRPr lang="bg-BG" sz="2800" b="1" dirty="0">
              <a:solidFill>
                <a:schemeClr val="tx2">
                  <a:lumMod val="75000"/>
                </a:schemeClr>
              </a:solidFill>
              <a:latin typeface="Consolas" panose="020B0609020204030204" pitchFamily="49" charset="0"/>
            </a:endParaRPr>
          </a:p>
        </p:txBody>
      </p:sp>
      <p:sp>
        <p:nvSpPr>
          <p:cNvPr id="11" name="Slide Number">
            <a:extLst>
              <a:ext uri="{FF2B5EF4-FFF2-40B4-BE49-F238E27FC236}">
                <a16:creationId xmlns:a16="http://schemas.microsoft.com/office/drawing/2014/main" id="{48B5EFE9-4F20-477F-95EC-082C01FF8DF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112</a:t>
            </a:fld>
            <a:endParaRPr lang="en-US" noProof="0" dirty="0"/>
          </a:p>
        </p:txBody>
      </p:sp>
    </p:spTree>
    <p:extLst>
      <p:ext uri="{BB962C8B-B14F-4D97-AF65-F5344CB8AC3E}">
        <p14:creationId xmlns:p14="http://schemas.microsoft.com/office/powerpoint/2010/main" val="2028139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pPr>
            <a:r>
              <a:rPr lang="en-US" dirty="0"/>
              <a:t>A </a:t>
            </a:r>
            <a:r>
              <a:rPr lang="en-US" b="1" dirty="0">
                <a:solidFill>
                  <a:schemeClr val="bg1"/>
                </a:solidFill>
              </a:rPr>
              <a:t>child class </a:t>
            </a:r>
            <a:r>
              <a:rPr lang="en-US" dirty="0"/>
              <a:t>can redefine existing methods</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Overriding Derived Methods</a:t>
            </a:r>
            <a:endParaRPr lang="bg-BG" sz="4000"/>
          </a:p>
        </p:txBody>
      </p:sp>
      <p:sp>
        <p:nvSpPr>
          <p:cNvPr id="7" name="Text Placeholder 5"/>
          <p:cNvSpPr txBox="1">
            <a:spLocks/>
          </p:cNvSpPr>
          <p:nvPr/>
        </p:nvSpPr>
        <p:spPr>
          <a:xfrm>
            <a:off x="747524" y="1899611"/>
            <a:ext cx="10072877" cy="445427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class Person { </a:t>
            </a:r>
            <a:br>
              <a:rPr lang="en-US" sz="2800" dirty="0">
                <a:solidFill>
                  <a:schemeClr val="accent1">
                    <a:lumMod val="20000"/>
                    <a:lumOff val="80000"/>
                  </a:schemeClr>
                </a:solidFill>
              </a:rPr>
            </a:br>
            <a:r>
              <a:rPr lang="en-US" sz="2800" dirty="0">
                <a:solidFill>
                  <a:schemeClr val="accent1">
                    <a:lumMod val="20000"/>
                    <a:lumOff val="80000"/>
                  </a:schemeClr>
                </a:solidFill>
              </a:rPr>
              <a:t>  </a:t>
            </a:r>
            <a:r>
              <a:rPr lang="en-US" sz="2800" dirty="0">
                <a:solidFill>
                  <a:schemeClr val="tx1"/>
                </a:solidFill>
                <a:effectLst/>
              </a:rPr>
              <a:t>public void </a:t>
            </a:r>
            <a:r>
              <a:rPr lang="en-US" sz="2800" dirty="0">
                <a:solidFill>
                  <a:schemeClr val="bg1"/>
                </a:solidFill>
                <a:effectLst/>
              </a:rPr>
              <a:t>sleep() </a:t>
            </a:r>
            <a:r>
              <a:rPr lang="en-US" sz="2800" dirty="0">
                <a:solidFill>
                  <a:schemeClr val="tx1"/>
                </a:solidFill>
                <a:effectLst/>
              </a:rPr>
              <a:t>{ </a:t>
            </a:r>
          </a:p>
          <a:p>
            <a:r>
              <a:rPr lang="en-US" sz="2800" dirty="0">
                <a:solidFill>
                  <a:schemeClr val="tx1"/>
                </a:solidFill>
                <a:effectLst/>
              </a:rPr>
              <a:t>	</a:t>
            </a:r>
            <a:r>
              <a:rPr lang="en-US" sz="2800" dirty="0" err="1">
                <a:solidFill>
                  <a:schemeClr val="tx1"/>
                </a:solidFill>
                <a:effectLst/>
              </a:rPr>
              <a:t>System.out.println</a:t>
            </a:r>
            <a:r>
              <a:rPr lang="en-US" sz="2800" dirty="0">
                <a:solidFill>
                  <a:schemeClr val="tx1"/>
                </a:solidFill>
                <a:effectLst/>
              </a:rPr>
              <a:t>("Person sleeping"); } </a:t>
            </a:r>
          </a:p>
          <a:p>
            <a:r>
              <a:rPr lang="en-US" sz="2800" dirty="0">
                <a:solidFill>
                  <a:schemeClr val="tx1"/>
                </a:solidFill>
                <a:effectLst/>
              </a:rPr>
              <a:t>}</a:t>
            </a:r>
          </a:p>
          <a:p>
            <a:endParaRPr lang="en-US" sz="2800" dirty="0">
              <a:solidFill>
                <a:schemeClr val="accent1">
                  <a:lumMod val="20000"/>
                  <a:lumOff val="80000"/>
                </a:schemeClr>
              </a:solidFill>
            </a:endParaRPr>
          </a:p>
          <a:p>
            <a:r>
              <a:rPr lang="en-US" sz="2800" dirty="0">
                <a:solidFill>
                  <a:schemeClr val="tx1"/>
                </a:solidFill>
                <a:effectLst/>
              </a:rPr>
              <a:t>public class Student extends Person {</a:t>
            </a:r>
          </a:p>
          <a:p>
            <a:r>
              <a:rPr lang="en-US" sz="2800" dirty="0">
                <a:solidFill>
                  <a:schemeClr val="accent1">
                    <a:lumMod val="20000"/>
                    <a:lumOff val="80000"/>
                  </a:schemeClr>
                </a:solidFill>
              </a:rPr>
              <a:t>  </a:t>
            </a:r>
            <a:r>
              <a:rPr lang="en-US" sz="2800" dirty="0">
                <a:solidFill>
                  <a:schemeClr val="bg1"/>
                </a:solidFill>
                <a:effectLst/>
              </a:rPr>
              <a:t>@Override </a:t>
            </a:r>
          </a:p>
          <a:p>
            <a:r>
              <a:rPr lang="en-US" sz="2800" dirty="0">
                <a:solidFill>
                  <a:schemeClr val="bg1"/>
                </a:solidFill>
                <a:effectLst/>
              </a:rPr>
              <a:t>  public void sleep()</a:t>
            </a:r>
            <a:r>
              <a:rPr lang="en-US" sz="2800" dirty="0">
                <a:solidFill>
                  <a:schemeClr val="tx1"/>
                </a:solidFill>
                <a:effectLst/>
              </a:rPr>
              <a:t>{</a:t>
            </a:r>
          </a:p>
          <a:p>
            <a:r>
              <a:rPr lang="en-US" sz="2800" dirty="0">
                <a:solidFill>
                  <a:schemeClr val="tx1"/>
                </a:solidFill>
                <a:effectLst/>
              </a:rPr>
              <a:t>	</a:t>
            </a:r>
            <a:r>
              <a:rPr lang="en-US" sz="2800" dirty="0" err="1">
                <a:solidFill>
                  <a:schemeClr val="tx1"/>
                </a:solidFill>
                <a:effectLst/>
              </a:rPr>
              <a:t>System.out.println</a:t>
            </a:r>
            <a:r>
              <a:rPr lang="en-US" sz="2800" dirty="0">
                <a:solidFill>
                  <a:schemeClr val="tx1"/>
                </a:solidFill>
                <a:effectLst/>
              </a:rPr>
              <a:t>("Student sleeping"); }</a:t>
            </a:r>
          </a:p>
          <a:p>
            <a:r>
              <a:rPr lang="en-US" sz="2800" dirty="0">
                <a:solidFill>
                  <a:schemeClr val="tx1"/>
                </a:solidFill>
                <a:effectLst/>
              </a:rPr>
              <a:t>}</a:t>
            </a:r>
          </a:p>
        </p:txBody>
      </p:sp>
      <p:sp>
        <p:nvSpPr>
          <p:cNvPr id="8" name="AutoShape 6"/>
          <p:cNvSpPr>
            <a:spLocks noChangeArrowheads="1"/>
          </p:cNvSpPr>
          <p:nvPr/>
        </p:nvSpPr>
        <p:spPr bwMode="auto">
          <a:xfrm>
            <a:off x="8394905" y="4251499"/>
            <a:ext cx="3171507" cy="987504"/>
          </a:xfrm>
          <a:prstGeom prst="wedgeRoundRectCallout">
            <a:avLst>
              <a:gd name="adj1" fmla="val -57337"/>
              <a:gd name="adj2" fmla="val 3526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rPr>
              <a:t>Signature and return type </a:t>
            </a:r>
            <a:r>
              <a:rPr lang="en-US" sz="2600" b="1" dirty="0">
                <a:solidFill>
                  <a:schemeClr val="bg1"/>
                </a:solidFill>
              </a:rPr>
              <a:t>should match</a:t>
            </a:r>
            <a:endParaRPr lang="bg-BG" sz="2600" b="1" dirty="0">
              <a:solidFill>
                <a:schemeClr val="bg1"/>
              </a:solidFill>
            </a:endParaRPr>
          </a:p>
        </p:txBody>
      </p:sp>
      <p:sp>
        <p:nvSpPr>
          <p:cNvPr id="9" name="AutoShape 6"/>
          <p:cNvSpPr>
            <a:spLocks noChangeArrowheads="1"/>
          </p:cNvSpPr>
          <p:nvPr/>
        </p:nvSpPr>
        <p:spPr bwMode="auto">
          <a:xfrm>
            <a:off x="5931853" y="2065417"/>
            <a:ext cx="5955347" cy="544830"/>
          </a:xfrm>
          <a:prstGeom prst="wedgeRoundRectCallout">
            <a:avLst>
              <a:gd name="adj1" fmla="val -37966"/>
              <a:gd name="adj2" fmla="val 794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rPr>
              <a:t>Method in base class </a:t>
            </a:r>
            <a:r>
              <a:rPr lang="en-US" sz="2600" b="1" dirty="0">
                <a:solidFill>
                  <a:schemeClr val="bg1"/>
                </a:solidFill>
              </a:rPr>
              <a:t>must not be </a:t>
            </a:r>
            <a:r>
              <a:rPr lang="en-US" sz="2600" b="1" dirty="0">
                <a:solidFill>
                  <a:schemeClr val="bg1"/>
                </a:solidFill>
                <a:latin typeface="Consolas" panose="020B0609020204030204" pitchFamily="49" charset="0"/>
              </a:rPr>
              <a:t>final</a:t>
            </a:r>
            <a:endParaRPr lang="bg-BG" sz="2600" b="1" dirty="0">
              <a:solidFill>
                <a:schemeClr val="bg1"/>
              </a:solidFill>
              <a:latin typeface="Consolas" panose="020B0609020204030204" pitchFamily="49" charset="0"/>
            </a:endParaRPr>
          </a:p>
        </p:txBody>
      </p:sp>
      <p:sp>
        <p:nvSpPr>
          <p:cNvPr id="10" name="Slide Number">
            <a:extLst>
              <a:ext uri="{FF2B5EF4-FFF2-40B4-BE49-F238E27FC236}">
                <a16:creationId xmlns:a16="http://schemas.microsoft.com/office/drawing/2014/main" id="{6B446649-A1A7-4065-A139-2825E546B22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113</a:t>
            </a:fld>
            <a:endParaRPr lang="en-US" noProof="0" dirty="0"/>
          </a:p>
        </p:txBody>
      </p:sp>
    </p:spTree>
    <p:extLst>
      <p:ext uri="{BB962C8B-B14F-4D97-AF65-F5344CB8AC3E}">
        <p14:creationId xmlns:p14="http://schemas.microsoft.com/office/powerpoint/2010/main" val="4040920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buClr>
                <a:schemeClr val="tx1"/>
              </a:buClr>
            </a:pPr>
            <a:r>
              <a:rPr lang="en-US" b="1" dirty="0">
                <a:solidFill>
                  <a:schemeClr val="bg1"/>
                </a:solidFill>
                <a:latin typeface="Consolas" panose="020B0609020204030204" pitchFamily="49" charset="0"/>
              </a:rPr>
              <a:t>final</a:t>
            </a:r>
            <a:r>
              <a:rPr lang="en-US" dirty="0"/>
              <a:t> – defines a method that </a:t>
            </a:r>
            <a:r>
              <a:rPr lang="en-US" b="1" dirty="0">
                <a:solidFill>
                  <a:schemeClr val="bg1"/>
                </a:solidFill>
              </a:rPr>
              <a:t>can't be overridden</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Final Methods</a:t>
            </a:r>
            <a:endParaRPr lang="bg-BG" sz="4000"/>
          </a:p>
        </p:txBody>
      </p:sp>
      <p:sp>
        <p:nvSpPr>
          <p:cNvPr id="7" name="Text Placeholder 5"/>
          <p:cNvSpPr txBox="1">
            <a:spLocks/>
          </p:cNvSpPr>
          <p:nvPr/>
        </p:nvSpPr>
        <p:spPr>
          <a:xfrm>
            <a:off x="747524" y="1981200"/>
            <a:ext cx="7024877"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class </a:t>
            </a:r>
            <a:r>
              <a:rPr lang="en-US" sz="2800" dirty="0">
                <a:solidFill>
                  <a:schemeClr val="bg1"/>
                </a:solidFill>
                <a:effectLst/>
              </a:rPr>
              <a:t>Animal</a:t>
            </a:r>
            <a:r>
              <a:rPr lang="en-US" sz="2800" dirty="0">
                <a:solidFill>
                  <a:schemeClr val="accent1">
                    <a:lumMod val="20000"/>
                    <a:lumOff val="80000"/>
                  </a:schemeClr>
                </a:solidFill>
                <a:effectLst/>
              </a:rPr>
              <a:t> </a:t>
            </a:r>
            <a:r>
              <a:rPr lang="en-US" sz="2800" dirty="0">
                <a:solidFill>
                  <a:schemeClr val="tx1"/>
                </a:solidFill>
                <a:effectLst/>
              </a:rPr>
              <a:t>{</a:t>
            </a:r>
          </a:p>
          <a:p>
            <a:r>
              <a:rPr lang="en-US" sz="2800" dirty="0">
                <a:solidFill>
                  <a:schemeClr val="tx1"/>
                </a:solidFill>
                <a:effectLst/>
              </a:rPr>
              <a:t>  public </a:t>
            </a:r>
            <a:r>
              <a:rPr lang="en-US" sz="2800" dirty="0">
                <a:solidFill>
                  <a:schemeClr val="bg1"/>
                </a:solidFill>
                <a:effectLst/>
              </a:rPr>
              <a:t>final</a:t>
            </a:r>
            <a:r>
              <a:rPr lang="en-US" sz="2800" dirty="0">
                <a:solidFill>
                  <a:schemeClr val="accent1">
                    <a:lumMod val="20000"/>
                    <a:lumOff val="80000"/>
                  </a:schemeClr>
                </a:solidFill>
                <a:effectLst/>
              </a:rPr>
              <a:t> </a:t>
            </a:r>
            <a:r>
              <a:rPr lang="en-US" sz="2800" dirty="0">
                <a:solidFill>
                  <a:schemeClr val="tx1"/>
                </a:solidFill>
                <a:effectLst/>
              </a:rPr>
              <a:t>void eat() { … }</a:t>
            </a:r>
          </a:p>
          <a:p>
            <a:r>
              <a:rPr lang="en-US" sz="2800" dirty="0">
                <a:solidFill>
                  <a:schemeClr val="tx1"/>
                </a:solidFill>
                <a:effectLst/>
              </a:rPr>
              <a:t>}</a:t>
            </a:r>
          </a:p>
        </p:txBody>
      </p:sp>
      <p:sp>
        <p:nvSpPr>
          <p:cNvPr id="10" name="Text Placeholder 5"/>
          <p:cNvSpPr txBox="1">
            <a:spLocks/>
          </p:cNvSpPr>
          <p:nvPr/>
        </p:nvSpPr>
        <p:spPr>
          <a:xfrm>
            <a:off x="747524" y="3810000"/>
            <a:ext cx="7024877" cy="22998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class Dog </a:t>
            </a:r>
            <a:r>
              <a:rPr lang="en-US" sz="2800" dirty="0">
                <a:solidFill>
                  <a:schemeClr val="bg1"/>
                </a:solidFill>
                <a:effectLst/>
              </a:rPr>
              <a:t>extends Animal </a:t>
            </a:r>
            <a:r>
              <a:rPr lang="en-US" sz="2800" dirty="0">
                <a:solidFill>
                  <a:schemeClr val="tx1"/>
                </a:solidFill>
                <a:effectLst/>
              </a:rPr>
              <a:t>{</a:t>
            </a:r>
            <a:r>
              <a:rPr lang="en-US" sz="2800" dirty="0">
                <a:solidFill>
                  <a:schemeClr val="accent1">
                    <a:lumMod val="20000"/>
                    <a:lumOff val="80000"/>
                  </a:schemeClr>
                </a:solidFill>
              </a:rPr>
              <a:t> </a:t>
            </a:r>
          </a:p>
          <a:p>
            <a:r>
              <a:rPr lang="en-US" sz="2800" dirty="0">
                <a:solidFill>
                  <a:schemeClr val="accent1">
                    <a:lumMod val="20000"/>
                    <a:lumOff val="80000"/>
                  </a:schemeClr>
                </a:solidFill>
              </a:rPr>
              <a:t>  </a:t>
            </a:r>
          </a:p>
          <a:p>
            <a:r>
              <a:rPr lang="en-US" sz="2800" dirty="0">
                <a:solidFill>
                  <a:schemeClr val="accent1">
                    <a:lumMod val="20000"/>
                    <a:lumOff val="80000"/>
                  </a:schemeClr>
                </a:solidFill>
              </a:rPr>
              <a:t>  </a:t>
            </a:r>
            <a:r>
              <a:rPr lang="en-US" sz="2800" dirty="0">
                <a:solidFill>
                  <a:schemeClr val="bg1"/>
                </a:solidFill>
                <a:effectLst/>
              </a:rPr>
              <a:t>@Override</a:t>
            </a:r>
          </a:p>
          <a:p>
            <a:r>
              <a:rPr lang="en-US" sz="2800" dirty="0">
                <a:solidFill>
                  <a:schemeClr val="accent1">
                    <a:lumMod val="20000"/>
                    <a:lumOff val="80000"/>
                  </a:schemeClr>
                </a:solidFill>
              </a:rPr>
              <a:t>  </a:t>
            </a:r>
            <a:r>
              <a:rPr lang="en-US" sz="2800" dirty="0">
                <a:solidFill>
                  <a:schemeClr val="tx1"/>
                </a:solidFill>
                <a:effectLst/>
              </a:rPr>
              <a:t>public void eat() {} </a:t>
            </a:r>
            <a:r>
              <a:rPr lang="en-US" sz="2800" i="1" dirty="0">
                <a:solidFill>
                  <a:schemeClr val="accent2"/>
                </a:solidFill>
                <a:effectLst/>
              </a:rPr>
              <a:t>// Error…</a:t>
            </a:r>
          </a:p>
          <a:p>
            <a:r>
              <a:rPr lang="en-US" sz="2800" dirty="0">
                <a:solidFill>
                  <a:schemeClr val="tx1"/>
                </a:solidFill>
                <a:effectLst/>
              </a:rPr>
              <a:t>}</a:t>
            </a:r>
          </a:p>
        </p:txBody>
      </p:sp>
      <p:sp>
        <p:nvSpPr>
          <p:cNvPr id="8" name="Slide Number">
            <a:extLst>
              <a:ext uri="{FF2B5EF4-FFF2-40B4-BE49-F238E27FC236}">
                <a16:creationId xmlns:a16="http://schemas.microsoft.com/office/drawing/2014/main" id="{709E532D-8928-4CDA-B836-94EDB7CF2BD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114</a:t>
            </a:fld>
            <a:endParaRPr lang="en-US" noProof="0" dirty="0"/>
          </a:p>
        </p:txBody>
      </p:sp>
    </p:spTree>
    <p:extLst>
      <p:ext uri="{BB962C8B-B14F-4D97-AF65-F5344CB8AC3E}">
        <p14:creationId xmlns:p14="http://schemas.microsoft.com/office/powerpoint/2010/main" val="4070684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pPr>
            <a:r>
              <a:rPr lang="en-US" dirty="0"/>
              <a:t>Inheriting from a final classes is forbidden</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Final Classes</a:t>
            </a:r>
            <a:endParaRPr lang="bg-BG" sz="4000"/>
          </a:p>
        </p:txBody>
      </p:sp>
      <p:sp>
        <p:nvSpPr>
          <p:cNvPr id="7" name="Text Placeholder 5"/>
          <p:cNvSpPr txBox="1">
            <a:spLocks/>
          </p:cNvSpPr>
          <p:nvPr/>
        </p:nvSpPr>
        <p:spPr>
          <a:xfrm>
            <a:off x="615444" y="1981200"/>
            <a:ext cx="6110477"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a:t>
            </a:r>
            <a:r>
              <a:rPr lang="en-US" sz="2800" dirty="0">
                <a:solidFill>
                  <a:schemeClr val="accent1">
                    <a:lumMod val="20000"/>
                    <a:lumOff val="80000"/>
                  </a:schemeClr>
                </a:solidFill>
              </a:rPr>
              <a:t> </a:t>
            </a:r>
            <a:r>
              <a:rPr lang="en-US" sz="2800" dirty="0">
                <a:solidFill>
                  <a:schemeClr val="bg1"/>
                </a:solidFill>
                <a:effectLst/>
              </a:rPr>
              <a:t>final</a:t>
            </a:r>
            <a:r>
              <a:rPr lang="en-US" sz="2800" dirty="0">
                <a:solidFill>
                  <a:schemeClr val="accent1">
                    <a:lumMod val="20000"/>
                    <a:lumOff val="80000"/>
                  </a:schemeClr>
                </a:solidFill>
              </a:rPr>
              <a:t> </a:t>
            </a:r>
            <a:r>
              <a:rPr lang="en-US" sz="2800" dirty="0">
                <a:solidFill>
                  <a:schemeClr val="tx1"/>
                </a:solidFill>
                <a:effectLst/>
              </a:rPr>
              <a:t>class</a:t>
            </a:r>
            <a:r>
              <a:rPr lang="en-US" sz="2800" dirty="0">
                <a:solidFill>
                  <a:schemeClr val="accent1">
                    <a:lumMod val="20000"/>
                    <a:lumOff val="80000"/>
                  </a:schemeClr>
                </a:solidFill>
              </a:rPr>
              <a:t> </a:t>
            </a:r>
            <a:r>
              <a:rPr lang="en-US" sz="2800" dirty="0">
                <a:solidFill>
                  <a:schemeClr val="bg1"/>
                </a:solidFill>
                <a:effectLst/>
              </a:rPr>
              <a:t>Animal</a:t>
            </a:r>
            <a:r>
              <a:rPr lang="en-US" sz="2800" dirty="0">
                <a:solidFill>
                  <a:schemeClr val="accent1">
                    <a:lumMod val="20000"/>
                    <a:lumOff val="80000"/>
                  </a:schemeClr>
                </a:solidFill>
              </a:rPr>
              <a:t> </a:t>
            </a:r>
            <a:r>
              <a:rPr lang="en-US" sz="2800" dirty="0">
                <a:solidFill>
                  <a:schemeClr val="tx1"/>
                </a:solidFill>
                <a:effectLst/>
              </a:rPr>
              <a:t>{</a:t>
            </a:r>
          </a:p>
          <a:p>
            <a:r>
              <a:rPr lang="en-US" sz="2800" dirty="0">
                <a:solidFill>
                  <a:schemeClr val="tx1"/>
                </a:solidFill>
                <a:effectLst/>
              </a:rPr>
              <a:t>  …</a:t>
            </a:r>
          </a:p>
          <a:p>
            <a:r>
              <a:rPr lang="en-US" sz="2800" dirty="0">
                <a:solidFill>
                  <a:schemeClr val="tx1"/>
                </a:solidFill>
                <a:effectLst/>
              </a:rPr>
              <a:t>}</a:t>
            </a:r>
          </a:p>
        </p:txBody>
      </p:sp>
      <p:sp>
        <p:nvSpPr>
          <p:cNvPr id="10" name="Text Placeholder 5"/>
          <p:cNvSpPr txBox="1">
            <a:spLocks/>
          </p:cNvSpPr>
          <p:nvPr/>
        </p:nvSpPr>
        <p:spPr>
          <a:xfrm>
            <a:off x="615443" y="3810000"/>
            <a:ext cx="10133837"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class Dog </a:t>
            </a:r>
            <a:r>
              <a:rPr lang="en-US" sz="2800" dirty="0">
                <a:solidFill>
                  <a:schemeClr val="bg1"/>
                </a:solidFill>
                <a:effectLst/>
              </a:rPr>
              <a:t>extends Animal </a:t>
            </a:r>
            <a:r>
              <a:rPr lang="en-US" sz="2800" dirty="0">
                <a:solidFill>
                  <a:schemeClr val="tx1"/>
                </a:solidFill>
                <a:effectLst/>
              </a:rPr>
              <a:t>{ }      </a:t>
            </a:r>
            <a:r>
              <a:rPr lang="en-US" sz="2800" i="1" dirty="0">
                <a:solidFill>
                  <a:schemeClr val="accent2"/>
                </a:solidFill>
                <a:effectLst/>
              </a:rPr>
              <a:t>// Error…</a:t>
            </a:r>
          </a:p>
          <a:p>
            <a:r>
              <a:rPr lang="en-US" sz="2800" dirty="0">
                <a:solidFill>
                  <a:schemeClr val="tx1"/>
                </a:solidFill>
                <a:effectLst/>
              </a:rPr>
              <a:t>public class MyString</a:t>
            </a:r>
            <a:r>
              <a:rPr lang="en-US" sz="2800" dirty="0">
                <a:solidFill>
                  <a:schemeClr val="accent1">
                    <a:lumMod val="20000"/>
                    <a:lumOff val="80000"/>
                  </a:schemeClr>
                </a:solidFill>
              </a:rPr>
              <a:t> </a:t>
            </a:r>
            <a:r>
              <a:rPr lang="en-US" sz="2800" dirty="0">
                <a:solidFill>
                  <a:schemeClr val="bg1"/>
                </a:solidFill>
                <a:effectLst/>
              </a:rPr>
              <a:t>extends String </a:t>
            </a:r>
            <a:r>
              <a:rPr lang="en-US" sz="2800" dirty="0">
                <a:solidFill>
                  <a:schemeClr val="tx1"/>
                </a:solidFill>
                <a:effectLst/>
              </a:rPr>
              <a:t>{ } </a:t>
            </a:r>
            <a:r>
              <a:rPr lang="en-US" sz="2800" i="1" dirty="0">
                <a:solidFill>
                  <a:schemeClr val="accent2"/>
                </a:solidFill>
                <a:effectLst/>
              </a:rPr>
              <a:t>// Error…</a:t>
            </a:r>
          </a:p>
          <a:p>
            <a:r>
              <a:rPr lang="en-US" sz="2800" dirty="0">
                <a:solidFill>
                  <a:schemeClr val="tx1"/>
                </a:solidFill>
                <a:effectLst/>
              </a:rPr>
              <a:t>public class MyMath</a:t>
            </a:r>
            <a:r>
              <a:rPr lang="en-US" sz="2800" dirty="0">
                <a:solidFill>
                  <a:schemeClr val="accent1">
                    <a:lumMod val="20000"/>
                    <a:lumOff val="80000"/>
                  </a:schemeClr>
                </a:solidFill>
              </a:rPr>
              <a:t> </a:t>
            </a:r>
            <a:r>
              <a:rPr lang="en-US" sz="2800" dirty="0">
                <a:solidFill>
                  <a:schemeClr val="bg1"/>
                </a:solidFill>
                <a:effectLst/>
              </a:rPr>
              <a:t>extends Math </a:t>
            </a:r>
            <a:r>
              <a:rPr lang="en-US" sz="2800" dirty="0">
                <a:solidFill>
                  <a:schemeClr val="tx1"/>
                </a:solidFill>
                <a:effectLst/>
              </a:rPr>
              <a:t>{ }     </a:t>
            </a:r>
            <a:r>
              <a:rPr lang="en-US" sz="2800" i="1" dirty="0">
                <a:solidFill>
                  <a:schemeClr val="accent2"/>
                </a:solidFill>
                <a:effectLst/>
              </a:rPr>
              <a:t>// Error…</a:t>
            </a:r>
          </a:p>
        </p:txBody>
      </p:sp>
      <p:sp>
        <p:nvSpPr>
          <p:cNvPr id="8" name="Slide Number">
            <a:extLst>
              <a:ext uri="{FF2B5EF4-FFF2-40B4-BE49-F238E27FC236}">
                <a16:creationId xmlns:a16="http://schemas.microsoft.com/office/drawing/2014/main" id="{ECC9A0CC-D483-4C07-8638-B1B784F0EA9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115</a:t>
            </a:fld>
            <a:endParaRPr lang="en-US" noProof="0" dirty="0"/>
          </a:p>
        </p:txBody>
      </p:sp>
    </p:spTree>
    <p:extLst>
      <p:ext uri="{BB962C8B-B14F-4D97-AF65-F5344CB8AC3E}">
        <p14:creationId xmlns:p14="http://schemas.microsoft.com/office/powerpoint/2010/main" val="3753677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en-US" noProof="1"/>
              <a:t>One approach for providing abstraction</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Inheritance Benefits – Abstraction</a:t>
            </a:r>
            <a:endParaRPr lang="bg-BG" sz="4000"/>
          </a:p>
        </p:txBody>
      </p:sp>
      <p:sp>
        <p:nvSpPr>
          <p:cNvPr id="7" name="Text Placeholder 5"/>
          <p:cNvSpPr txBox="1">
            <a:spLocks/>
          </p:cNvSpPr>
          <p:nvPr/>
        </p:nvSpPr>
        <p:spPr>
          <a:xfrm>
            <a:off x="747524" y="2057400"/>
            <a:ext cx="9006077" cy="35925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Person person = new Person();</a:t>
            </a:r>
          </a:p>
          <a:p>
            <a:r>
              <a:rPr lang="en-US" sz="3200" dirty="0">
                <a:solidFill>
                  <a:schemeClr val="tx1"/>
                </a:solidFill>
                <a:effectLst/>
              </a:rPr>
              <a:t>Student student = new Student();</a:t>
            </a:r>
          </a:p>
          <a:p>
            <a:endParaRPr lang="en-US" sz="3200" dirty="0">
              <a:solidFill>
                <a:schemeClr val="tx1"/>
              </a:solidFill>
              <a:effectLst/>
            </a:endParaRPr>
          </a:p>
          <a:p>
            <a:r>
              <a:rPr lang="en-US" sz="3200" dirty="0">
                <a:solidFill>
                  <a:schemeClr val="tx1"/>
                </a:solidFill>
                <a:effectLst/>
              </a:rPr>
              <a:t>List&lt;Person&gt; people = new ArrayList();</a:t>
            </a:r>
          </a:p>
          <a:p>
            <a:endParaRPr lang="en-US" sz="3200" dirty="0">
              <a:solidFill>
                <a:schemeClr val="accent1">
                  <a:lumMod val="20000"/>
                  <a:lumOff val="80000"/>
                </a:schemeClr>
              </a:solidFill>
            </a:endParaRPr>
          </a:p>
          <a:p>
            <a:r>
              <a:rPr lang="en-US" sz="3200" dirty="0">
                <a:solidFill>
                  <a:schemeClr val="tx1"/>
                </a:solidFill>
                <a:effectLst/>
              </a:rPr>
              <a:t>people.</a:t>
            </a:r>
            <a:r>
              <a:rPr lang="en-US" sz="3200" dirty="0">
                <a:solidFill>
                  <a:schemeClr val="bg1"/>
                </a:solidFill>
                <a:effectLst/>
              </a:rPr>
              <a:t>add(</a:t>
            </a:r>
            <a:r>
              <a:rPr lang="en-US" sz="3200" dirty="0">
                <a:solidFill>
                  <a:schemeClr val="tx1"/>
                </a:solidFill>
                <a:effectLst/>
              </a:rPr>
              <a:t>person</a:t>
            </a:r>
            <a:r>
              <a:rPr lang="en-US" sz="3200" dirty="0">
                <a:solidFill>
                  <a:schemeClr val="bg1"/>
                </a:solidFill>
                <a:effectLst/>
              </a:rPr>
              <a:t>)</a:t>
            </a:r>
            <a:r>
              <a:rPr lang="en-US" sz="3200" dirty="0">
                <a:solidFill>
                  <a:schemeClr val="tx1"/>
                </a:solidFill>
                <a:effectLst/>
              </a:rPr>
              <a:t>;</a:t>
            </a:r>
          </a:p>
          <a:p>
            <a:r>
              <a:rPr lang="en-US" sz="3200" dirty="0">
                <a:solidFill>
                  <a:schemeClr val="tx1"/>
                </a:solidFill>
                <a:effectLst/>
              </a:rPr>
              <a:t>people.</a:t>
            </a:r>
            <a:r>
              <a:rPr lang="en-US" sz="3200" dirty="0">
                <a:solidFill>
                  <a:schemeClr val="bg1"/>
                </a:solidFill>
                <a:effectLst/>
              </a:rPr>
              <a:t>add(</a:t>
            </a:r>
            <a:r>
              <a:rPr lang="en-US" sz="3200" dirty="0">
                <a:solidFill>
                  <a:schemeClr val="tx1"/>
                </a:solidFill>
                <a:effectLst/>
              </a:rPr>
              <a:t>student</a:t>
            </a:r>
            <a:r>
              <a:rPr lang="en-US" sz="3200" dirty="0">
                <a:solidFill>
                  <a:schemeClr val="bg1"/>
                </a:solidFill>
                <a:effectLst/>
              </a:rPr>
              <a:t>)</a:t>
            </a:r>
            <a:r>
              <a:rPr lang="en-US" sz="3200" dirty="0">
                <a:solidFill>
                  <a:schemeClr val="tx1"/>
                </a:solidFill>
                <a:effectLst/>
              </a:rPr>
              <a:t>;</a:t>
            </a:r>
          </a:p>
        </p:txBody>
      </p:sp>
      <p:grpSp>
        <p:nvGrpSpPr>
          <p:cNvPr id="4" name="Group 3"/>
          <p:cNvGrpSpPr/>
          <p:nvPr/>
        </p:nvGrpSpPr>
        <p:grpSpPr>
          <a:xfrm>
            <a:off x="6400800" y="4876801"/>
            <a:ext cx="4480062" cy="1490135"/>
            <a:chOff x="6554625" y="2057400"/>
            <a:chExt cx="5195506" cy="2322175"/>
          </a:xfrm>
          <a:solidFill>
            <a:srgbClr val="B5DBE5">
              <a:alpha val="15000"/>
            </a:srgbClr>
          </a:solidFill>
        </p:grpSpPr>
        <p:sp>
          <p:nvSpPr>
            <p:cNvPr id="8" name="Rectangle: Rounded Corners 7"/>
            <p:cNvSpPr/>
            <p:nvPr/>
          </p:nvSpPr>
          <p:spPr>
            <a:xfrm>
              <a:off x="6554625" y="2057400"/>
              <a:ext cx="5195506" cy="2322175"/>
            </a:xfrm>
            <a:prstGeom prst="roundRect">
              <a:avLst>
                <a:gd name="adj" fmla="val 5385"/>
              </a:avLst>
            </a:prstGeom>
            <a:grp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b="1" dirty="0">
                  <a:solidFill>
                    <a:schemeClr val="tx1"/>
                  </a:solidFill>
                  <a:latin typeface="Consolas" panose="020B0609020204030204" pitchFamily="49" charset="0"/>
                </a:rPr>
                <a:t>Student (Derived Class)</a:t>
              </a:r>
            </a:p>
          </p:txBody>
        </p:sp>
        <p:sp>
          <p:nvSpPr>
            <p:cNvPr id="9" name="Rectangle: Rounded Corners 8"/>
            <p:cNvSpPr/>
            <p:nvPr/>
          </p:nvSpPr>
          <p:spPr>
            <a:xfrm>
              <a:off x="6808532" y="2433412"/>
              <a:ext cx="4687691" cy="785075"/>
            </a:xfrm>
            <a:prstGeom prst="roundRect">
              <a:avLst>
                <a:gd name="adj" fmla="val 5385"/>
              </a:avLst>
            </a:prstGeom>
            <a:grp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b="1" dirty="0">
                  <a:solidFill>
                    <a:schemeClr val="tx1"/>
                  </a:solidFill>
                  <a:latin typeface="Consolas" panose="020B0609020204030204" pitchFamily="49" charset="0"/>
                </a:rPr>
                <a:t>Person (Base Class)</a:t>
              </a:r>
            </a:p>
          </p:txBody>
        </p:sp>
      </p:grpSp>
      <p:sp>
        <p:nvSpPr>
          <p:cNvPr id="11" name="AutoShape 6"/>
          <p:cNvSpPr>
            <a:spLocks noChangeArrowheads="1"/>
          </p:cNvSpPr>
          <p:nvPr/>
        </p:nvSpPr>
        <p:spPr bwMode="auto">
          <a:xfrm>
            <a:off x="8177158" y="1310113"/>
            <a:ext cx="3038588" cy="1055608"/>
          </a:xfrm>
          <a:prstGeom prst="wedgeRoundRectCallout">
            <a:avLst>
              <a:gd name="adj1" fmla="val -9179"/>
              <a:gd name="adj2" fmla="val -839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Focus on common properties</a:t>
            </a:r>
            <a:endParaRPr lang="bg-BG" sz="2800" b="1" dirty="0">
              <a:solidFill>
                <a:schemeClr val="tx2">
                  <a:lumMod val="75000"/>
                </a:schemeClr>
              </a:solidFill>
            </a:endParaRPr>
          </a:p>
        </p:txBody>
      </p:sp>
      <p:sp>
        <p:nvSpPr>
          <p:cNvPr id="10" name="Slide Number">
            <a:extLst>
              <a:ext uri="{FF2B5EF4-FFF2-40B4-BE49-F238E27FC236}">
                <a16:creationId xmlns:a16="http://schemas.microsoft.com/office/drawing/2014/main" id="{1DD03C7D-83A2-4091-8DDE-2AB6ACDE4EE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116</a:t>
            </a:fld>
            <a:endParaRPr lang="en-US" noProof="0" dirty="0"/>
          </a:p>
        </p:txBody>
      </p:sp>
    </p:spTree>
    <p:extLst>
      <p:ext uri="{BB962C8B-B14F-4D97-AF65-F5344CB8AC3E}">
        <p14:creationId xmlns:p14="http://schemas.microsoft.com/office/powerpoint/2010/main" val="2380927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pPr>
            <a:r>
              <a:rPr lang="en-US" dirty="0"/>
              <a:t>We can </a:t>
            </a:r>
            <a:r>
              <a:rPr lang="en-US" b="1" dirty="0">
                <a:solidFill>
                  <a:schemeClr val="bg1"/>
                </a:solidFill>
              </a:rPr>
              <a:t>extend a class</a:t>
            </a:r>
            <a:r>
              <a:rPr lang="en-US" b="1" dirty="0"/>
              <a:t> </a:t>
            </a:r>
            <a:r>
              <a:rPr lang="en-US" dirty="0"/>
              <a:t>that we </a:t>
            </a:r>
            <a:r>
              <a:rPr lang="en-US" b="1" dirty="0">
                <a:solidFill>
                  <a:schemeClr val="bg1"/>
                </a:solidFill>
              </a:rPr>
              <a:t>can't otherwise change</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Inheritance Benefits – Extension</a:t>
            </a:r>
            <a:endParaRPr lang="bg-BG" sz="4000"/>
          </a:p>
        </p:txBody>
      </p:sp>
      <p:sp>
        <p:nvSpPr>
          <p:cNvPr id="8" name="Rectangle: Rounded Corners 7"/>
          <p:cNvSpPr/>
          <p:nvPr/>
        </p:nvSpPr>
        <p:spPr>
          <a:xfrm>
            <a:off x="3543300" y="2209800"/>
            <a:ext cx="5195506" cy="18288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Collections</a:t>
            </a:r>
          </a:p>
        </p:txBody>
      </p:sp>
      <p:sp>
        <p:nvSpPr>
          <p:cNvPr id="9" name="Rectangle: Rounded Corners 8"/>
          <p:cNvSpPr/>
          <p:nvPr/>
        </p:nvSpPr>
        <p:spPr>
          <a:xfrm>
            <a:off x="3786009" y="3072099"/>
            <a:ext cx="4710089" cy="585500"/>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ArrayList</a:t>
            </a:r>
            <a:endParaRPr lang="en-US" sz="2800" b="1" dirty="0">
              <a:solidFill>
                <a:schemeClr val="tx1"/>
              </a:solidFill>
              <a:latin typeface="Consolas" panose="020B0609020204030204" pitchFamily="49" charset="0"/>
            </a:endParaRPr>
          </a:p>
        </p:txBody>
      </p:sp>
      <p:sp>
        <p:nvSpPr>
          <p:cNvPr id="11" name="Rectangle: Rounded Corners 10"/>
          <p:cNvSpPr/>
          <p:nvPr/>
        </p:nvSpPr>
        <p:spPr>
          <a:xfrm>
            <a:off x="3252407" y="5334000"/>
            <a:ext cx="5777698" cy="5855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CustomArrayList</a:t>
            </a:r>
            <a:endParaRPr lang="en-US" sz="2800" b="1" dirty="0">
              <a:solidFill>
                <a:schemeClr val="tx1"/>
              </a:solidFill>
              <a:latin typeface="Consolas" panose="020B0609020204030204" pitchFamily="49" charset="0"/>
            </a:endParaRPr>
          </a:p>
        </p:txBody>
      </p:sp>
      <p:cxnSp>
        <p:nvCxnSpPr>
          <p:cNvPr id="6" name="Straight Arrow Connector 5"/>
          <p:cNvCxnSpPr>
            <a:cxnSpLocks/>
            <a:stCxn id="11" idx="0"/>
            <a:endCxn id="9" idx="2"/>
          </p:cNvCxnSpPr>
          <p:nvPr/>
        </p:nvCxnSpPr>
        <p:spPr>
          <a:xfrm flipH="1" flipV="1">
            <a:off x="6141054" y="3657600"/>
            <a:ext cx="203" cy="167640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AutoShape 6"/>
          <p:cNvSpPr>
            <a:spLocks noChangeArrowheads="1"/>
          </p:cNvSpPr>
          <p:nvPr/>
        </p:nvSpPr>
        <p:spPr bwMode="auto">
          <a:xfrm>
            <a:off x="3543300" y="4429170"/>
            <a:ext cx="1981200" cy="571829"/>
          </a:xfrm>
          <a:prstGeom prst="wedgeRoundRectCallout">
            <a:avLst>
              <a:gd name="adj1" fmla="val 67262"/>
              <a:gd name="adj2" fmla="val -2121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Extends</a:t>
            </a:r>
            <a:endParaRPr lang="bg-BG" sz="3200" b="1" dirty="0">
              <a:solidFill>
                <a:schemeClr val="tx2">
                  <a:lumMod val="75000"/>
                </a:schemeClr>
              </a:solidFill>
            </a:endParaRPr>
          </a:p>
        </p:txBody>
      </p:sp>
      <p:sp>
        <p:nvSpPr>
          <p:cNvPr id="10" name="Slide Number">
            <a:extLst>
              <a:ext uri="{FF2B5EF4-FFF2-40B4-BE49-F238E27FC236}">
                <a16:creationId xmlns:a16="http://schemas.microsoft.com/office/drawing/2014/main" id="{88EB9FEA-7CD4-445B-914A-4BD97B0F0AE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117</a:t>
            </a:fld>
            <a:endParaRPr lang="en-US" noProof="0" dirty="0"/>
          </a:p>
        </p:txBody>
      </p:sp>
    </p:spTree>
    <p:extLst>
      <p:ext uri="{BB962C8B-B14F-4D97-AF65-F5344CB8AC3E}">
        <p14:creationId xmlns:p14="http://schemas.microsoft.com/office/powerpoint/2010/main" val="10600221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11818096" cy="5119527"/>
          </a:xfrm>
          <a:prstGeom prst="rect">
            <a:avLst/>
          </a:prstGeom>
        </p:spPr>
        <p:txBody>
          <a:bodyPr>
            <a:normAutofit/>
          </a:bodyPr>
          <a:lstStyle/>
          <a:p>
            <a:pPr>
              <a:lnSpc>
                <a:spcPct val="100000"/>
              </a:lnSpc>
            </a:pPr>
            <a:r>
              <a:rPr lang="en-US" dirty="0"/>
              <a:t>Create an array list that has</a:t>
            </a:r>
          </a:p>
          <a:p>
            <a:pPr lvl="1">
              <a:lnSpc>
                <a:spcPct val="100000"/>
              </a:lnSpc>
            </a:pPr>
            <a:r>
              <a:rPr lang="en-US" dirty="0"/>
              <a:t>All functionality of an ArrayList</a:t>
            </a:r>
          </a:p>
          <a:p>
            <a:pPr lvl="1">
              <a:lnSpc>
                <a:spcPct val="100000"/>
              </a:lnSpc>
            </a:pPr>
            <a:r>
              <a:rPr lang="en-US" dirty="0"/>
              <a:t>Function that returns and removes a random element</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Problem: Random Array List</a:t>
            </a:r>
            <a:endParaRPr lang="bg-BG" sz="4000"/>
          </a:p>
        </p:txBody>
      </p:sp>
      <p:sp>
        <p:nvSpPr>
          <p:cNvPr id="18" name="Rectangle: Rounded Corners 17"/>
          <p:cNvSpPr/>
          <p:nvPr/>
        </p:nvSpPr>
        <p:spPr>
          <a:xfrm>
            <a:off x="1219200" y="3505200"/>
            <a:ext cx="4305300" cy="16002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Collections</a:t>
            </a:r>
          </a:p>
        </p:txBody>
      </p:sp>
      <p:sp>
        <p:nvSpPr>
          <p:cNvPr id="19" name="Rectangle: Rounded Corners 18"/>
          <p:cNvSpPr/>
          <p:nvPr/>
        </p:nvSpPr>
        <p:spPr>
          <a:xfrm>
            <a:off x="1439868" y="4212086"/>
            <a:ext cx="3903055" cy="512313"/>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ArrayList</a:t>
            </a:r>
            <a:endParaRPr lang="en-US" sz="2800" b="1" dirty="0">
              <a:solidFill>
                <a:schemeClr val="tx1"/>
              </a:solidFill>
              <a:latin typeface="Consolas" panose="020B0609020204030204" pitchFamily="49" charset="0"/>
            </a:endParaRPr>
          </a:p>
        </p:txBody>
      </p:sp>
      <p:sp>
        <p:nvSpPr>
          <p:cNvPr id="20" name="Rectangle: Rounded Corners 19"/>
          <p:cNvSpPr/>
          <p:nvPr/>
        </p:nvSpPr>
        <p:spPr>
          <a:xfrm>
            <a:off x="1033986" y="5638801"/>
            <a:ext cx="4695434" cy="512313"/>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RandomArrayList</a:t>
            </a:r>
            <a:endParaRPr lang="en-US" sz="2800" b="1" dirty="0">
              <a:solidFill>
                <a:schemeClr val="tx1"/>
              </a:solidFill>
              <a:latin typeface="Consolas" panose="020B0609020204030204" pitchFamily="49" charset="0"/>
            </a:endParaRPr>
          </a:p>
        </p:txBody>
      </p:sp>
      <p:cxnSp>
        <p:nvCxnSpPr>
          <p:cNvPr id="21" name="Straight Arrow Connector 20"/>
          <p:cNvCxnSpPr>
            <a:cxnSpLocks/>
            <a:stCxn id="20" idx="0"/>
            <a:endCxn id="19" idx="2"/>
          </p:cNvCxnSpPr>
          <p:nvPr/>
        </p:nvCxnSpPr>
        <p:spPr>
          <a:xfrm flipV="1">
            <a:off x="3381703" y="4724398"/>
            <a:ext cx="9692" cy="91440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AutoShape 6"/>
          <p:cNvSpPr>
            <a:spLocks noChangeArrowheads="1"/>
          </p:cNvSpPr>
          <p:nvPr/>
        </p:nvSpPr>
        <p:spPr bwMode="auto">
          <a:xfrm>
            <a:off x="6172200" y="5334000"/>
            <a:ext cx="5334000" cy="662152"/>
          </a:xfrm>
          <a:prstGeom prst="wedgeRoundRectCallout">
            <a:avLst>
              <a:gd name="adj1" fmla="val -55512"/>
              <a:gd name="adj2" fmla="val 3144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+getRandomElement():Object</a:t>
            </a:r>
            <a:endParaRPr lang="bg-BG" sz="3200" b="1" dirty="0">
              <a:solidFill>
                <a:schemeClr val="tx2">
                  <a:lumMod val="75000"/>
                </a:schemeClr>
              </a:solidFill>
            </a:endParaRPr>
          </a:p>
        </p:txBody>
      </p:sp>
      <p:sp>
        <p:nvSpPr>
          <p:cNvPr id="10" name="Slide Number">
            <a:extLst>
              <a:ext uri="{FF2B5EF4-FFF2-40B4-BE49-F238E27FC236}">
                <a16:creationId xmlns:a16="http://schemas.microsoft.com/office/drawing/2014/main" id="{30041B27-3C17-489F-86BB-5D6122F2FEA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118</a:t>
            </a:fld>
            <a:endParaRPr lang="en-US" noProof="0" dirty="0"/>
          </a:p>
        </p:txBody>
      </p:sp>
    </p:spTree>
    <p:extLst>
      <p:ext uri="{BB962C8B-B14F-4D97-AF65-F5344CB8AC3E}">
        <p14:creationId xmlns:p14="http://schemas.microsoft.com/office/powerpoint/2010/main" val="5510179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Solution: Random Array List</a:t>
            </a:r>
            <a:endParaRPr lang="bg-BG" sz="4000"/>
          </a:p>
        </p:txBody>
      </p:sp>
      <p:sp>
        <p:nvSpPr>
          <p:cNvPr id="11" name="Text Placeholder 5"/>
          <p:cNvSpPr txBox="1">
            <a:spLocks/>
          </p:cNvSpPr>
          <p:nvPr/>
        </p:nvSpPr>
        <p:spPr>
          <a:xfrm>
            <a:off x="304800" y="1329481"/>
            <a:ext cx="11615822" cy="47620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000" dirty="0">
                <a:solidFill>
                  <a:schemeClr val="tx1"/>
                </a:solidFill>
                <a:effectLst/>
              </a:rPr>
              <a:t>public class </a:t>
            </a:r>
            <a:r>
              <a:rPr lang="en-US" sz="3000" dirty="0" err="1">
                <a:solidFill>
                  <a:schemeClr val="tx1"/>
                </a:solidFill>
                <a:effectLst/>
              </a:rPr>
              <a:t>RandomArrayList</a:t>
            </a:r>
            <a:r>
              <a:rPr lang="en-US" sz="3000" dirty="0">
                <a:solidFill>
                  <a:schemeClr val="tx1"/>
                </a:solidFill>
                <a:effectLst/>
              </a:rPr>
              <a:t> </a:t>
            </a:r>
            <a:r>
              <a:rPr lang="en-US" sz="3000" dirty="0">
                <a:solidFill>
                  <a:schemeClr val="bg1"/>
                </a:solidFill>
                <a:effectLst/>
              </a:rPr>
              <a:t>extends</a:t>
            </a:r>
            <a:r>
              <a:rPr lang="en-US" sz="3000" dirty="0">
                <a:solidFill>
                  <a:schemeClr val="accent1">
                    <a:lumMod val="20000"/>
                    <a:lumOff val="80000"/>
                  </a:schemeClr>
                </a:solidFill>
              </a:rPr>
              <a:t> </a:t>
            </a:r>
            <a:r>
              <a:rPr lang="en-US" sz="3000" dirty="0">
                <a:solidFill>
                  <a:schemeClr val="tx1"/>
                </a:solidFill>
                <a:effectLst/>
              </a:rPr>
              <a:t>ArrayList {</a:t>
            </a:r>
          </a:p>
          <a:p>
            <a:r>
              <a:rPr lang="en-US" sz="3000" dirty="0">
                <a:solidFill>
                  <a:schemeClr val="accent1">
                    <a:lumMod val="20000"/>
                    <a:lumOff val="80000"/>
                  </a:schemeClr>
                </a:solidFill>
              </a:rPr>
              <a:t>  </a:t>
            </a:r>
            <a:r>
              <a:rPr lang="en-US" sz="3000" dirty="0">
                <a:solidFill>
                  <a:schemeClr val="tx1"/>
                </a:solidFill>
                <a:effectLst/>
              </a:rPr>
              <a:t>private Random rnd; </a:t>
            </a:r>
            <a:r>
              <a:rPr lang="en-US" sz="3000" i="1" dirty="0">
                <a:solidFill>
                  <a:schemeClr val="accent2"/>
                </a:solidFill>
                <a:effectLst/>
              </a:rPr>
              <a:t>// Initialize this…</a:t>
            </a:r>
          </a:p>
          <a:p>
            <a:endParaRPr lang="en-US" sz="3000" dirty="0">
              <a:solidFill>
                <a:schemeClr val="accent1">
                  <a:lumMod val="20000"/>
                  <a:lumOff val="80000"/>
                </a:schemeClr>
              </a:solidFill>
            </a:endParaRPr>
          </a:p>
          <a:p>
            <a:r>
              <a:rPr lang="en-US" sz="3000" dirty="0">
                <a:solidFill>
                  <a:schemeClr val="accent1">
                    <a:lumMod val="20000"/>
                    <a:lumOff val="80000"/>
                  </a:schemeClr>
                </a:solidFill>
              </a:rPr>
              <a:t>  </a:t>
            </a:r>
            <a:r>
              <a:rPr lang="en-US" sz="3000" dirty="0">
                <a:solidFill>
                  <a:schemeClr val="tx1"/>
                </a:solidFill>
                <a:effectLst/>
              </a:rPr>
              <a:t>public Object getRandomElement() {</a:t>
            </a:r>
          </a:p>
          <a:p>
            <a:r>
              <a:rPr lang="en-US" sz="3000" dirty="0">
                <a:solidFill>
                  <a:schemeClr val="accent1">
                    <a:lumMod val="20000"/>
                    <a:lumOff val="80000"/>
                  </a:schemeClr>
                </a:solidFill>
              </a:rPr>
              <a:t>    </a:t>
            </a:r>
            <a:r>
              <a:rPr lang="en-US" sz="3000" dirty="0">
                <a:solidFill>
                  <a:schemeClr val="tx1"/>
                </a:solidFill>
                <a:effectLst/>
              </a:rPr>
              <a:t>int index = </a:t>
            </a:r>
            <a:r>
              <a:rPr lang="en-US" sz="3000" dirty="0">
                <a:solidFill>
                  <a:schemeClr val="bg1"/>
                </a:solidFill>
                <a:effectLst/>
              </a:rPr>
              <a:t>this</a:t>
            </a:r>
            <a:r>
              <a:rPr lang="en-US" sz="3000" dirty="0">
                <a:solidFill>
                  <a:schemeClr val="tx1"/>
                </a:solidFill>
                <a:effectLst/>
              </a:rPr>
              <a:t>.rnd.nextInt(</a:t>
            </a:r>
            <a:r>
              <a:rPr lang="en-US" sz="3000" dirty="0">
                <a:solidFill>
                  <a:schemeClr val="bg1"/>
                </a:solidFill>
                <a:effectLst/>
              </a:rPr>
              <a:t>super</a:t>
            </a:r>
            <a:r>
              <a:rPr lang="en-US" sz="3000" dirty="0">
                <a:solidFill>
                  <a:schemeClr val="tx1"/>
                </a:solidFill>
                <a:effectLst/>
              </a:rPr>
              <a:t>.size());</a:t>
            </a:r>
          </a:p>
          <a:p>
            <a:r>
              <a:rPr lang="en-US" sz="3000" dirty="0">
                <a:solidFill>
                  <a:schemeClr val="accent1">
                    <a:lumMod val="20000"/>
                    <a:lumOff val="80000"/>
                  </a:schemeClr>
                </a:solidFill>
              </a:rPr>
              <a:t>    </a:t>
            </a:r>
            <a:r>
              <a:rPr lang="en-US" sz="3000" dirty="0">
                <a:solidFill>
                  <a:schemeClr val="tx1"/>
                </a:solidFill>
                <a:effectLst/>
              </a:rPr>
              <a:t>Object element = </a:t>
            </a:r>
            <a:r>
              <a:rPr lang="en-US" sz="3000" dirty="0">
                <a:solidFill>
                  <a:schemeClr val="bg1"/>
                </a:solidFill>
                <a:effectLst/>
              </a:rPr>
              <a:t>super</a:t>
            </a:r>
            <a:r>
              <a:rPr lang="en-US" sz="3000" dirty="0">
                <a:solidFill>
                  <a:schemeClr val="tx1"/>
                </a:solidFill>
                <a:effectLst/>
              </a:rPr>
              <a:t>.get(index);</a:t>
            </a:r>
          </a:p>
          <a:p>
            <a:r>
              <a:rPr lang="en-US" sz="3000" dirty="0">
                <a:solidFill>
                  <a:schemeClr val="bg1"/>
                </a:solidFill>
                <a:effectLst/>
              </a:rPr>
              <a:t>    </a:t>
            </a:r>
            <a:r>
              <a:rPr lang="en-US" sz="3000" dirty="0" err="1">
                <a:solidFill>
                  <a:schemeClr val="bg1"/>
                </a:solidFill>
                <a:effectLst/>
              </a:rPr>
              <a:t>super</a:t>
            </a:r>
            <a:r>
              <a:rPr lang="en-US" sz="3000" dirty="0" err="1">
                <a:solidFill>
                  <a:schemeClr val="tx1"/>
                </a:solidFill>
                <a:effectLst/>
              </a:rPr>
              <a:t>.remove</a:t>
            </a:r>
            <a:r>
              <a:rPr lang="en-US" sz="3000" dirty="0">
                <a:solidFill>
                  <a:schemeClr val="tx1"/>
                </a:solidFill>
                <a:effectLst/>
              </a:rPr>
              <a:t>(</a:t>
            </a:r>
            <a:r>
              <a:rPr lang="en-US" sz="3000" dirty="0">
                <a:solidFill>
                  <a:schemeClr val="bg1"/>
                </a:solidFill>
                <a:effectLst/>
              </a:rPr>
              <a:t>index</a:t>
            </a:r>
            <a:r>
              <a:rPr lang="en-US" sz="3000" dirty="0">
                <a:solidFill>
                  <a:schemeClr val="tx1"/>
                </a:solidFill>
                <a:effectLst/>
              </a:rPr>
              <a:t>);</a:t>
            </a:r>
          </a:p>
          <a:p>
            <a:r>
              <a:rPr lang="en-US" sz="3000" dirty="0">
                <a:solidFill>
                  <a:schemeClr val="accent1">
                    <a:lumMod val="20000"/>
                    <a:lumOff val="80000"/>
                  </a:schemeClr>
                </a:solidFill>
              </a:rPr>
              <a:t>    </a:t>
            </a:r>
            <a:r>
              <a:rPr lang="en-US" sz="3000" dirty="0">
                <a:solidFill>
                  <a:schemeClr val="bg1"/>
                </a:solidFill>
                <a:effectLst/>
              </a:rPr>
              <a:t>return</a:t>
            </a:r>
            <a:r>
              <a:rPr lang="en-US" sz="3000" dirty="0">
                <a:solidFill>
                  <a:schemeClr val="accent1">
                    <a:lumMod val="20000"/>
                    <a:lumOff val="80000"/>
                  </a:schemeClr>
                </a:solidFill>
              </a:rPr>
              <a:t> </a:t>
            </a:r>
            <a:r>
              <a:rPr lang="en-US" sz="3000" dirty="0">
                <a:solidFill>
                  <a:schemeClr val="tx1"/>
                </a:solidFill>
                <a:effectLst/>
              </a:rPr>
              <a:t>element;  </a:t>
            </a:r>
          </a:p>
          <a:p>
            <a:r>
              <a:rPr lang="en-US" sz="3000" dirty="0">
                <a:solidFill>
                  <a:schemeClr val="accent1">
                    <a:lumMod val="20000"/>
                    <a:lumOff val="80000"/>
                  </a:schemeClr>
                </a:solidFill>
              </a:rPr>
              <a:t> </a:t>
            </a:r>
            <a:r>
              <a:rPr lang="en-US" sz="3000" dirty="0">
                <a:solidFill>
                  <a:schemeClr val="tx1"/>
                </a:solidFill>
                <a:effectLst/>
              </a:rPr>
              <a:t> }</a:t>
            </a:r>
          </a:p>
          <a:p>
            <a:r>
              <a:rPr lang="en-US" sz="3000" dirty="0">
                <a:solidFill>
                  <a:schemeClr val="tx1"/>
                </a:solidFill>
                <a:effectLst/>
              </a:rPr>
              <a:t>}  </a:t>
            </a:r>
          </a:p>
        </p:txBody>
      </p:sp>
      <p:sp>
        <p:nvSpPr>
          <p:cNvPr id="6" name="Slide Number">
            <a:extLst>
              <a:ext uri="{FF2B5EF4-FFF2-40B4-BE49-F238E27FC236}">
                <a16:creationId xmlns:a16="http://schemas.microsoft.com/office/drawing/2014/main" id="{EEA08AB3-C7E1-4B9D-B59D-65B8A7073BB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119</a:t>
            </a:fld>
            <a:endParaRPr lang="en-US" noProof="0" dirty="0"/>
          </a:p>
        </p:txBody>
      </p:sp>
    </p:spTree>
    <p:extLst>
      <p:ext uri="{BB962C8B-B14F-4D97-AF65-F5344CB8AC3E}">
        <p14:creationId xmlns:p14="http://schemas.microsoft.com/office/powerpoint/2010/main" val="7679782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90402" y="1084159"/>
            <a:ext cx="11818096" cy="5637316"/>
          </a:xfrm>
        </p:spPr>
        <p:txBody>
          <a:bodyPr/>
          <a:lstStyle/>
          <a:p>
            <a:r>
              <a:rPr lang="en-GB" sz="3600" dirty="0"/>
              <a:t>We can also break our code up logically into </a:t>
            </a:r>
            <a:r>
              <a:rPr lang="en-GB" sz="3600" b="1" dirty="0">
                <a:solidFill>
                  <a:schemeClr val="bg1"/>
                </a:solidFill>
              </a:rPr>
              <a:t>classes</a:t>
            </a:r>
            <a:endParaRPr lang="bg-BG" sz="3600" b="1" dirty="0">
              <a:solidFill>
                <a:schemeClr val="bg1"/>
              </a:solidFill>
            </a:endParaRPr>
          </a:p>
          <a:p>
            <a:pPr lvl="1"/>
            <a:r>
              <a:rPr lang="en-US" sz="3400" dirty="0"/>
              <a:t>Hiding implementation</a:t>
            </a:r>
          </a:p>
          <a:p>
            <a:pPr lvl="1"/>
            <a:r>
              <a:rPr lang="en-US" sz="3400" dirty="0"/>
              <a:t>Allow us to change output destination</a:t>
            </a:r>
          </a:p>
          <a:p>
            <a:pPr lvl="1"/>
            <a:r>
              <a:rPr lang="en-US" sz="3400" dirty="0"/>
              <a:t>Helps us to avoid repeating code</a:t>
            </a:r>
            <a:endParaRPr lang="en-GB" sz="3400" dirty="0"/>
          </a:p>
        </p:txBody>
      </p:sp>
      <p:sp>
        <p:nvSpPr>
          <p:cNvPr id="4" name="Title 3"/>
          <p:cNvSpPr>
            <a:spLocks noGrp="1"/>
          </p:cNvSpPr>
          <p:nvPr>
            <p:ph type="title"/>
          </p:nvPr>
        </p:nvSpPr>
        <p:spPr/>
        <p:txBody>
          <a:bodyPr>
            <a:normAutofit/>
          </a:bodyPr>
          <a:lstStyle/>
          <a:p>
            <a:r>
              <a:rPr lang="en-US" dirty="0"/>
              <a:t>Splitting Code into Classes (2)</a:t>
            </a:r>
          </a:p>
        </p:txBody>
      </p:sp>
      <p:sp>
        <p:nvSpPr>
          <p:cNvPr id="6" name="Slide Number">
            <a:extLst>
              <a:ext uri="{FF2B5EF4-FFF2-40B4-BE49-F238E27FC236}">
                <a16:creationId xmlns:a16="http://schemas.microsoft.com/office/drawing/2014/main" id="{2344E47E-91E8-4171-B487-F7B10655F4A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a:t>
            </a:fld>
            <a:endParaRPr lang="en-US" noProof="0" dirty="0"/>
          </a:p>
        </p:txBody>
      </p:sp>
    </p:spTree>
    <p:extLst>
      <p:ext uri="{BB962C8B-B14F-4D97-AF65-F5344CB8AC3E}">
        <p14:creationId xmlns:p14="http://schemas.microsoft.com/office/powerpoint/2010/main" val="3718686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lated image">
            <a:extLst>
              <a:ext uri="{FF2B5EF4-FFF2-40B4-BE49-F238E27FC236}">
                <a16:creationId xmlns:a16="http://schemas.microsoft.com/office/drawing/2014/main" id="{713CFCD4-F176-4A56-9E34-2908C705CC2C}"/>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83481" y="1305339"/>
            <a:ext cx="2625038" cy="260073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4BA4914-9D36-4F50-8A4C-13FFCCA486A8}"/>
              </a:ext>
            </a:extLst>
          </p:cNvPr>
          <p:cNvSpPr>
            <a:spLocks noGrp="1"/>
          </p:cNvSpPr>
          <p:nvPr>
            <p:ph type="title" sz="quarter" idx="10"/>
          </p:nvPr>
        </p:nvSpPr>
        <p:spPr/>
        <p:txBody>
          <a:bodyPr/>
          <a:lstStyle/>
          <a:p>
            <a:r>
              <a:rPr lang="en-US"/>
              <a:t>Types of Class Reuse</a:t>
            </a:r>
          </a:p>
        </p:txBody>
      </p:sp>
    </p:spTree>
    <p:extLst>
      <p:ext uri="{BB962C8B-B14F-4D97-AF65-F5344CB8AC3E}">
        <p14:creationId xmlns:p14="http://schemas.microsoft.com/office/powerpoint/2010/main" val="14690236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1233645"/>
            <a:ext cx="11804822" cy="5570355"/>
          </a:xfrm>
        </p:spPr>
        <p:txBody>
          <a:bodyPr/>
          <a:lstStyle/>
          <a:p>
            <a:pPr>
              <a:buClr>
                <a:schemeClr val="tx1"/>
              </a:buClr>
            </a:pPr>
            <a:r>
              <a:rPr lang="en-GB" b="1" dirty="0">
                <a:solidFill>
                  <a:schemeClr val="bg1"/>
                </a:solidFill>
              </a:rPr>
              <a:t>Duplicate code </a:t>
            </a:r>
            <a:r>
              <a:rPr lang="en-GB" dirty="0"/>
              <a:t>is error prone</a:t>
            </a:r>
          </a:p>
          <a:p>
            <a:pPr>
              <a:buClr>
                <a:schemeClr val="tx1"/>
              </a:buClr>
            </a:pPr>
            <a:r>
              <a:rPr lang="en-GB" b="1" dirty="0">
                <a:solidFill>
                  <a:schemeClr val="bg1"/>
                </a:solidFill>
              </a:rPr>
              <a:t>Reuse classes </a:t>
            </a:r>
            <a:r>
              <a:rPr lang="en-GB" dirty="0"/>
              <a:t>through </a:t>
            </a:r>
            <a:r>
              <a:rPr lang="en-GB" b="1" dirty="0">
                <a:solidFill>
                  <a:schemeClr val="bg1"/>
                </a:solidFill>
              </a:rPr>
              <a:t>extension</a:t>
            </a:r>
          </a:p>
          <a:p>
            <a:r>
              <a:rPr lang="en-GB" dirty="0"/>
              <a:t>Sometimes the only way</a:t>
            </a:r>
          </a:p>
        </p:txBody>
      </p:sp>
      <p:sp>
        <p:nvSpPr>
          <p:cNvPr id="4" name="Title 3"/>
          <p:cNvSpPr>
            <a:spLocks noGrp="1"/>
          </p:cNvSpPr>
          <p:nvPr>
            <p:ph type="title"/>
          </p:nvPr>
        </p:nvSpPr>
        <p:spPr/>
        <p:txBody>
          <a:bodyPr>
            <a:normAutofit/>
          </a:bodyPr>
          <a:lstStyle/>
          <a:p>
            <a:r>
              <a:rPr lang="en-US" dirty="0"/>
              <a:t>Extension</a:t>
            </a:r>
          </a:p>
        </p:txBody>
      </p:sp>
      <p:sp>
        <p:nvSpPr>
          <p:cNvPr id="11" name="Rectangle: Rounded Corners 10"/>
          <p:cNvSpPr/>
          <p:nvPr/>
        </p:nvSpPr>
        <p:spPr>
          <a:xfrm>
            <a:off x="3429000" y="3429000"/>
            <a:ext cx="5195506" cy="18288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Collections</a:t>
            </a:r>
          </a:p>
        </p:txBody>
      </p:sp>
      <p:sp>
        <p:nvSpPr>
          <p:cNvPr id="12" name="Rectangle: Rounded Corners 11"/>
          <p:cNvSpPr/>
          <p:nvPr/>
        </p:nvSpPr>
        <p:spPr>
          <a:xfrm>
            <a:off x="3671709" y="4291299"/>
            <a:ext cx="4710089" cy="585500"/>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ArrayList</a:t>
            </a:r>
            <a:endParaRPr lang="en-US" sz="2800" b="1" dirty="0">
              <a:solidFill>
                <a:schemeClr val="tx1"/>
              </a:solidFill>
              <a:latin typeface="Consolas" panose="020B0609020204030204" pitchFamily="49" charset="0"/>
            </a:endParaRPr>
          </a:p>
        </p:txBody>
      </p:sp>
      <p:sp>
        <p:nvSpPr>
          <p:cNvPr id="13" name="Rectangle: Rounded Corners 12"/>
          <p:cNvSpPr/>
          <p:nvPr/>
        </p:nvSpPr>
        <p:spPr>
          <a:xfrm>
            <a:off x="3137903" y="5811697"/>
            <a:ext cx="5777698" cy="5855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CustomArrayList</a:t>
            </a:r>
            <a:endParaRPr lang="en-US" sz="2800" b="1" dirty="0">
              <a:solidFill>
                <a:schemeClr val="tx1"/>
              </a:solidFill>
              <a:latin typeface="Consolas" panose="020B0609020204030204" pitchFamily="49" charset="0"/>
            </a:endParaRPr>
          </a:p>
        </p:txBody>
      </p:sp>
      <p:sp>
        <p:nvSpPr>
          <p:cNvPr id="15" name="Down Arrow 14"/>
          <p:cNvSpPr/>
          <p:nvPr/>
        </p:nvSpPr>
        <p:spPr bwMode="auto">
          <a:xfrm rot="10800000">
            <a:off x="5872764" y="4934638"/>
            <a:ext cx="221648" cy="778903"/>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Slide Number">
            <a:extLst>
              <a:ext uri="{FF2B5EF4-FFF2-40B4-BE49-F238E27FC236}">
                <a16:creationId xmlns:a16="http://schemas.microsoft.com/office/drawing/2014/main" id="{C16CD57E-0596-4342-A414-0A01C7205EB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121</a:t>
            </a:fld>
            <a:endParaRPr lang="en-US" noProof="0" dirty="0"/>
          </a:p>
        </p:txBody>
      </p:sp>
    </p:spTree>
    <p:extLst>
      <p:ext uri="{BB962C8B-B14F-4D97-AF65-F5344CB8AC3E}">
        <p14:creationId xmlns:p14="http://schemas.microsoft.com/office/powerpoint/2010/main" val="18787570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1295493"/>
            <a:ext cx="11804822" cy="5341663"/>
          </a:xfrm>
        </p:spPr>
        <p:txBody>
          <a:bodyPr/>
          <a:lstStyle/>
          <a:p>
            <a:r>
              <a:rPr lang="en-GB" dirty="0"/>
              <a:t>Using classes to </a:t>
            </a:r>
            <a:r>
              <a:rPr lang="en-GB" b="1" dirty="0">
                <a:solidFill>
                  <a:schemeClr val="bg1"/>
                </a:solidFill>
              </a:rPr>
              <a:t>define classes</a:t>
            </a:r>
          </a:p>
        </p:txBody>
      </p:sp>
      <p:sp>
        <p:nvSpPr>
          <p:cNvPr id="4" name="Title 3"/>
          <p:cNvSpPr>
            <a:spLocks noGrp="1"/>
          </p:cNvSpPr>
          <p:nvPr>
            <p:ph type="title"/>
          </p:nvPr>
        </p:nvSpPr>
        <p:spPr/>
        <p:txBody>
          <a:bodyPr>
            <a:normAutofit/>
          </a:bodyPr>
          <a:lstStyle/>
          <a:p>
            <a:r>
              <a:rPr lang="en-US" dirty="0"/>
              <a:t>Composition</a:t>
            </a:r>
          </a:p>
        </p:txBody>
      </p:sp>
      <p:sp>
        <p:nvSpPr>
          <p:cNvPr id="19" name="Text Placeholder 5"/>
          <p:cNvSpPr txBox="1">
            <a:spLocks/>
          </p:cNvSpPr>
          <p:nvPr/>
        </p:nvSpPr>
        <p:spPr>
          <a:xfrm>
            <a:off x="790218" y="2389743"/>
            <a:ext cx="5229583" cy="317276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a:t>
            </a:r>
            <a:r>
              <a:rPr lang="en-GB" sz="3200" dirty="0">
                <a:solidFill>
                  <a:schemeClr val="tx1"/>
                </a:solidFill>
                <a:effectLst/>
              </a:rPr>
              <a:t>Laptop</a:t>
            </a:r>
            <a:r>
              <a:rPr lang="en-US" sz="3200" dirty="0">
                <a:solidFill>
                  <a:schemeClr val="tx1"/>
                </a:solidFill>
                <a:effectLst/>
              </a:rPr>
              <a:t> {</a:t>
            </a:r>
          </a:p>
          <a:p>
            <a:r>
              <a:rPr lang="en-US" sz="3200" dirty="0">
                <a:solidFill>
                  <a:schemeClr val="tx1"/>
                </a:solidFill>
                <a:effectLst/>
              </a:rPr>
              <a:t>  Monitor monitor;</a:t>
            </a:r>
          </a:p>
          <a:p>
            <a:r>
              <a:rPr lang="en-US" sz="3200" dirty="0">
                <a:solidFill>
                  <a:schemeClr val="tx1"/>
                </a:solidFill>
                <a:effectLst/>
              </a:rPr>
              <a:t>  Touchpad touchpad;</a:t>
            </a:r>
          </a:p>
          <a:p>
            <a:r>
              <a:rPr lang="en-US" sz="3200" dirty="0">
                <a:solidFill>
                  <a:schemeClr val="tx1"/>
                </a:solidFill>
                <a:effectLst/>
              </a:rPr>
              <a:t>  Keyboard keyboard;</a:t>
            </a:r>
          </a:p>
          <a:p>
            <a:r>
              <a:rPr lang="en-US" sz="3200" dirty="0">
                <a:solidFill>
                  <a:schemeClr val="tx1"/>
                </a:solidFill>
                <a:effectLst/>
              </a:rPr>
              <a:t>  …</a:t>
            </a:r>
          </a:p>
          <a:p>
            <a:r>
              <a:rPr lang="en-US" sz="3200" dirty="0">
                <a:solidFill>
                  <a:schemeClr val="accent1">
                    <a:lumMod val="20000"/>
                    <a:lumOff val="80000"/>
                  </a:schemeClr>
                </a:solidFill>
                <a:effectLst/>
              </a:rPr>
              <a:t>}</a:t>
            </a:r>
          </a:p>
        </p:txBody>
      </p:sp>
      <p:sp>
        <p:nvSpPr>
          <p:cNvPr id="20" name="AutoShape 6"/>
          <p:cNvSpPr>
            <a:spLocks noChangeArrowheads="1"/>
          </p:cNvSpPr>
          <p:nvPr/>
        </p:nvSpPr>
        <p:spPr bwMode="auto">
          <a:xfrm>
            <a:off x="2573204" y="4764745"/>
            <a:ext cx="2839720" cy="646986"/>
          </a:xfrm>
          <a:prstGeom prst="wedgeRoundRectCallout">
            <a:avLst>
              <a:gd name="adj1" fmla="val -36016"/>
              <a:gd name="adj2" fmla="val -82918"/>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dirty="0">
                <a:solidFill>
                  <a:srgbClr val="FFFFFF"/>
                </a:solidFill>
              </a:rPr>
              <a:t>Reusing classes</a:t>
            </a:r>
            <a:endParaRPr lang="bg-BG" sz="3200" dirty="0">
              <a:solidFill>
                <a:schemeClr val="tx2">
                  <a:lumMod val="75000"/>
                </a:schemeClr>
              </a:solidFill>
            </a:endParaRPr>
          </a:p>
        </p:txBody>
      </p:sp>
      <p:sp>
        <p:nvSpPr>
          <p:cNvPr id="7" name="Rectangle: Rounded Corners 6"/>
          <p:cNvSpPr/>
          <p:nvPr/>
        </p:nvSpPr>
        <p:spPr>
          <a:xfrm>
            <a:off x="6690266" y="1532122"/>
            <a:ext cx="4815935" cy="4716279"/>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7200" dirty="0">
                <a:solidFill>
                  <a:schemeClr val="tx1"/>
                </a:solidFill>
              </a:rPr>
              <a:t>Laptop</a:t>
            </a:r>
          </a:p>
        </p:txBody>
      </p:sp>
      <p:sp>
        <p:nvSpPr>
          <p:cNvPr id="8" name="Rectangle: Rounded Corners 7"/>
          <p:cNvSpPr/>
          <p:nvPr/>
        </p:nvSpPr>
        <p:spPr>
          <a:xfrm>
            <a:off x="6975301" y="3095213"/>
            <a:ext cx="4302299" cy="781326"/>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4000" dirty="0">
                <a:solidFill>
                  <a:schemeClr val="tx1"/>
                </a:solidFill>
              </a:rPr>
              <a:t>Monitor</a:t>
            </a:r>
            <a:endParaRPr lang="en-US" sz="4000" dirty="0">
              <a:solidFill>
                <a:schemeClr val="tx1"/>
              </a:solidFill>
            </a:endParaRPr>
          </a:p>
        </p:txBody>
      </p:sp>
      <p:sp>
        <p:nvSpPr>
          <p:cNvPr id="9" name="Rectangle: Rounded Corners 8"/>
          <p:cNvSpPr/>
          <p:nvPr/>
        </p:nvSpPr>
        <p:spPr>
          <a:xfrm>
            <a:off x="6975302" y="4095416"/>
            <a:ext cx="4302299" cy="781385"/>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4000" dirty="0">
                <a:solidFill>
                  <a:schemeClr val="tx1"/>
                </a:solidFill>
              </a:rPr>
              <a:t>Touchpad</a:t>
            </a:r>
            <a:endParaRPr lang="en-US" sz="4000" dirty="0">
              <a:solidFill>
                <a:schemeClr val="tx1"/>
              </a:solidFill>
            </a:endParaRPr>
          </a:p>
        </p:txBody>
      </p:sp>
      <p:sp>
        <p:nvSpPr>
          <p:cNvPr id="10" name="Rectangle: Rounded Corners 9"/>
          <p:cNvSpPr/>
          <p:nvPr/>
        </p:nvSpPr>
        <p:spPr>
          <a:xfrm>
            <a:off x="6962640" y="5088238"/>
            <a:ext cx="4302299" cy="779163"/>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4000" dirty="0">
                <a:solidFill>
                  <a:schemeClr val="tx1"/>
                </a:solidFill>
              </a:rPr>
              <a:t>Keyboard</a:t>
            </a:r>
            <a:endParaRPr lang="en-US" sz="4000" dirty="0">
              <a:solidFill>
                <a:schemeClr val="tx1"/>
              </a:solidFill>
            </a:endParaRPr>
          </a:p>
        </p:txBody>
      </p:sp>
      <p:sp>
        <p:nvSpPr>
          <p:cNvPr id="11" name="Slide Number">
            <a:extLst>
              <a:ext uri="{FF2B5EF4-FFF2-40B4-BE49-F238E27FC236}">
                <a16:creationId xmlns:a16="http://schemas.microsoft.com/office/drawing/2014/main" id="{7CB93B01-2361-4E61-80A0-836EEFDC052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122</a:t>
            </a:fld>
            <a:endParaRPr lang="en-US" noProof="0" dirty="0"/>
          </a:p>
        </p:txBody>
      </p:sp>
    </p:spTree>
    <p:extLst>
      <p:ext uri="{BB962C8B-B14F-4D97-AF65-F5344CB8AC3E}">
        <p14:creationId xmlns:p14="http://schemas.microsoft.com/office/powerpoint/2010/main" val="3992371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9" grpId="0" animBg="1"/>
      <p:bldP spid="1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Delegation</a:t>
            </a:r>
          </a:p>
        </p:txBody>
      </p:sp>
      <p:sp>
        <p:nvSpPr>
          <p:cNvPr id="19" name="Text Placeholder 5"/>
          <p:cNvSpPr txBox="1">
            <a:spLocks/>
          </p:cNvSpPr>
          <p:nvPr/>
        </p:nvSpPr>
        <p:spPr>
          <a:xfrm>
            <a:off x="287718" y="1295399"/>
            <a:ext cx="6417883" cy="51425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a:t>
            </a:r>
            <a:r>
              <a:rPr lang="en-GB" sz="3200" dirty="0">
                <a:solidFill>
                  <a:schemeClr val="tx1"/>
                </a:solidFill>
                <a:effectLst/>
              </a:rPr>
              <a:t>Laptop</a:t>
            </a:r>
            <a:r>
              <a:rPr lang="en-US" sz="3200" dirty="0">
                <a:solidFill>
                  <a:schemeClr val="tx1"/>
                </a:solidFill>
                <a:effectLst/>
              </a:rPr>
              <a:t> {</a:t>
            </a:r>
          </a:p>
          <a:p>
            <a:r>
              <a:rPr lang="en-US" sz="3200" dirty="0">
                <a:solidFill>
                  <a:schemeClr val="tx1"/>
                </a:solidFill>
                <a:effectLst/>
              </a:rPr>
              <a:t>  Monitor monitor;</a:t>
            </a:r>
          </a:p>
          <a:p>
            <a:r>
              <a:rPr lang="en-US" sz="3200" dirty="0">
                <a:solidFill>
                  <a:schemeClr val="tx1"/>
                </a:solidFill>
                <a:effectLst/>
              </a:rPr>
              <a:t>  void incrBrightness() {</a:t>
            </a:r>
          </a:p>
          <a:p>
            <a:r>
              <a:rPr lang="en-US" sz="3200" dirty="0">
                <a:solidFill>
                  <a:schemeClr val="tx1"/>
                </a:solidFill>
                <a:effectLst/>
              </a:rPr>
              <a:t>    monitor.brighten();</a:t>
            </a:r>
          </a:p>
          <a:p>
            <a:r>
              <a:rPr lang="en-US" sz="3200" dirty="0">
                <a:solidFill>
                  <a:schemeClr val="tx1"/>
                </a:solidFill>
                <a:effectLst/>
              </a:rPr>
              <a:t>  }</a:t>
            </a:r>
          </a:p>
          <a:p>
            <a:endParaRPr lang="en-US" sz="3200" dirty="0">
              <a:solidFill>
                <a:schemeClr val="tx1"/>
              </a:solidFill>
              <a:effectLst/>
            </a:endParaRPr>
          </a:p>
          <a:p>
            <a:r>
              <a:rPr lang="en-US" sz="3200" dirty="0">
                <a:solidFill>
                  <a:schemeClr val="tx1"/>
                </a:solidFill>
                <a:effectLst/>
              </a:rPr>
              <a:t>  void decrBrightness() {</a:t>
            </a:r>
          </a:p>
          <a:p>
            <a:r>
              <a:rPr lang="en-US" sz="3200" dirty="0">
                <a:solidFill>
                  <a:schemeClr val="tx1"/>
                </a:solidFill>
                <a:effectLst/>
              </a:rPr>
              <a:t>    monitor.dim();</a:t>
            </a:r>
          </a:p>
          <a:p>
            <a:r>
              <a:rPr lang="en-US" sz="3200" dirty="0">
                <a:solidFill>
                  <a:schemeClr val="tx1"/>
                </a:solidFill>
                <a:effectLst/>
              </a:rPr>
              <a:t>  } </a:t>
            </a:r>
          </a:p>
          <a:p>
            <a:r>
              <a:rPr lang="en-US" sz="3200" dirty="0">
                <a:solidFill>
                  <a:schemeClr val="tx1"/>
                </a:solidFill>
                <a:effectLst/>
              </a:rPr>
              <a:t>}</a:t>
            </a:r>
          </a:p>
        </p:txBody>
      </p:sp>
      <p:sp>
        <p:nvSpPr>
          <p:cNvPr id="7" name="Rectangle: Rounded Corners 6"/>
          <p:cNvSpPr/>
          <p:nvPr/>
        </p:nvSpPr>
        <p:spPr>
          <a:xfrm>
            <a:off x="7556962" y="1981200"/>
            <a:ext cx="4206335" cy="38862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6600" dirty="0">
                <a:solidFill>
                  <a:schemeClr val="tx1"/>
                </a:solidFill>
              </a:rPr>
              <a:t>Laptop</a:t>
            </a:r>
          </a:p>
          <a:p>
            <a:pPr algn="ctr"/>
            <a:endParaRPr lang="en-GB" sz="6600" dirty="0">
              <a:effectLst>
                <a:outerShdw blurRad="38100" dist="38100" dir="2700000" algn="tl">
                  <a:srgbClr val="000000">
                    <a:alpha val="43137"/>
                  </a:srgbClr>
                </a:outerShdw>
              </a:effectLst>
            </a:endParaRPr>
          </a:p>
          <a:p>
            <a:pPr algn="ctr"/>
            <a:endParaRPr lang="en-GB" sz="3600" dirty="0">
              <a:effectLst>
                <a:outerShdw blurRad="38100" dist="38100" dir="2700000" algn="tl">
                  <a:srgbClr val="000000">
                    <a:alpha val="43137"/>
                  </a:srgbClr>
                </a:outerShdw>
              </a:effectLst>
            </a:endParaRPr>
          </a:p>
          <a:p>
            <a:pPr algn="ctr"/>
            <a:r>
              <a:rPr lang="en-GB" sz="3600" dirty="0">
                <a:solidFill>
                  <a:schemeClr val="tx1"/>
                </a:solidFill>
              </a:rPr>
              <a:t>increaseBrightness()</a:t>
            </a:r>
          </a:p>
          <a:p>
            <a:pPr algn="ctr"/>
            <a:r>
              <a:rPr lang="en-GB" sz="3600" dirty="0">
                <a:solidFill>
                  <a:schemeClr val="tx1"/>
                </a:solidFill>
              </a:rPr>
              <a:t>decreaseBrightness()</a:t>
            </a:r>
            <a:endParaRPr lang="en-GB" sz="8000" dirty="0">
              <a:solidFill>
                <a:schemeClr val="tx1"/>
              </a:solidFill>
            </a:endParaRPr>
          </a:p>
        </p:txBody>
      </p:sp>
      <p:sp>
        <p:nvSpPr>
          <p:cNvPr id="8" name="Rectangle: Rounded Corners 7"/>
          <p:cNvSpPr/>
          <p:nvPr/>
        </p:nvSpPr>
        <p:spPr>
          <a:xfrm>
            <a:off x="7763743" y="3581400"/>
            <a:ext cx="3757716" cy="681680"/>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dirty="0">
                <a:solidFill>
                  <a:schemeClr val="tx1"/>
                </a:solidFill>
              </a:rPr>
              <a:t>Monitor</a:t>
            </a:r>
            <a:endParaRPr lang="en-US" sz="3600" dirty="0">
              <a:solidFill>
                <a:schemeClr val="tx1"/>
              </a:solidFill>
            </a:endParaRPr>
          </a:p>
        </p:txBody>
      </p:sp>
      <p:sp>
        <p:nvSpPr>
          <p:cNvPr id="9" name="Slide Number">
            <a:extLst>
              <a:ext uri="{FF2B5EF4-FFF2-40B4-BE49-F238E27FC236}">
                <a16:creationId xmlns:a16="http://schemas.microsoft.com/office/drawing/2014/main" id="{81DAD8B8-FC27-4B9A-9555-5C3B0D9497C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123</a:t>
            </a:fld>
            <a:endParaRPr lang="en-US" noProof="0" dirty="0"/>
          </a:p>
        </p:txBody>
      </p:sp>
    </p:spTree>
    <p:extLst>
      <p:ext uri="{BB962C8B-B14F-4D97-AF65-F5344CB8AC3E}">
        <p14:creationId xmlns:p14="http://schemas.microsoft.com/office/powerpoint/2010/main" val="36130450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pPr>
            <a:r>
              <a:rPr lang="en-US" dirty="0"/>
              <a:t>Create a simple Stack class which can store only strings</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Problem: Stack of Strings</a:t>
            </a:r>
            <a:endParaRPr lang="bg-BG" sz="4000"/>
          </a:p>
        </p:txBody>
      </p:sp>
      <p:grpSp>
        <p:nvGrpSpPr>
          <p:cNvPr id="6" name="Group 5"/>
          <p:cNvGrpSpPr/>
          <p:nvPr/>
        </p:nvGrpSpPr>
        <p:grpSpPr>
          <a:xfrm>
            <a:off x="533400" y="2581048"/>
            <a:ext cx="5029200" cy="2905352"/>
            <a:chOff x="-307405" y="2077297"/>
            <a:chExt cx="3132342" cy="2905352"/>
          </a:xfrm>
        </p:grpSpPr>
        <p:sp>
          <p:nvSpPr>
            <p:cNvPr id="8"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StackOfStrings</a:t>
              </a:r>
              <a:endParaRPr lang="en-US" b="1" noProof="1">
                <a:solidFill>
                  <a:schemeClr val="tx2">
                    <a:lumMod val="75000"/>
                  </a:schemeClr>
                </a:solidFill>
                <a:latin typeface="Consolas" panose="020B0609020204030204" pitchFamily="49" charset="0"/>
              </a:endParaRPr>
            </a:p>
          </p:txBody>
        </p:sp>
        <p:sp>
          <p:nvSpPr>
            <p:cNvPr id="9" name="Rectangle 4"/>
            <p:cNvSpPr>
              <a:spLocks noChangeArrowheads="1"/>
            </p:cNvSpPr>
            <p:nvPr/>
          </p:nvSpPr>
          <p:spPr bwMode="auto">
            <a:xfrm>
              <a:off x="-306388" y="2668032"/>
              <a:ext cx="3131324" cy="539011"/>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-data: List&lt;String&gt;</a:t>
              </a:r>
              <a:endParaRPr lang="en-US" sz="2000" b="1" noProof="1">
                <a:latin typeface="Consolas" panose="020B0609020204030204" pitchFamily="49" charset="0"/>
              </a:endParaRPr>
            </a:p>
          </p:txBody>
        </p:sp>
        <p:sp>
          <p:nvSpPr>
            <p:cNvPr id="10" name="Rectangle 4"/>
            <p:cNvSpPr>
              <a:spLocks noChangeArrowheads="1"/>
            </p:cNvSpPr>
            <p:nvPr/>
          </p:nvSpPr>
          <p:spPr bwMode="auto">
            <a:xfrm>
              <a:off x="-307405" y="3207042"/>
              <a:ext cx="3132342" cy="177560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+push(String) :void</a:t>
              </a:r>
            </a:p>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+pop(): String</a:t>
              </a:r>
            </a:p>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+peek(): String</a:t>
              </a:r>
            </a:p>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+isEmpty(): boolean</a:t>
              </a:r>
              <a:endParaRPr lang="en-US" sz="2000" b="1" noProof="1">
                <a:latin typeface="Consolas" panose="020B0609020204030204" pitchFamily="49" charset="0"/>
              </a:endParaRPr>
            </a:p>
          </p:txBody>
        </p:sp>
      </p:grpSp>
      <p:sp>
        <p:nvSpPr>
          <p:cNvPr id="11" name="Rectangle: Rounded Corners 10"/>
          <p:cNvSpPr/>
          <p:nvPr/>
        </p:nvSpPr>
        <p:spPr>
          <a:xfrm>
            <a:off x="6366868" y="2286000"/>
            <a:ext cx="5195506" cy="18288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StackOfStrings</a:t>
            </a:r>
          </a:p>
        </p:txBody>
      </p:sp>
      <p:sp>
        <p:nvSpPr>
          <p:cNvPr id="12" name="Rectangle: Rounded Corners 11"/>
          <p:cNvSpPr/>
          <p:nvPr/>
        </p:nvSpPr>
        <p:spPr>
          <a:xfrm>
            <a:off x="6609577" y="3200400"/>
            <a:ext cx="4710089" cy="585500"/>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ArrayList</a:t>
            </a:r>
            <a:endParaRPr lang="en-US" sz="2800" b="1" dirty="0">
              <a:solidFill>
                <a:schemeClr val="tx1"/>
              </a:solidFill>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6130933" y="4495801"/>
            <a:ext cx="5667375" cy="1400175"/>
          </a:xfrm>
          <a:prstGeom prst="roundRect">
            <a:avLst>
              <a:gd name="adj" fmla="val 10966"/>
            </a:avLst>
          </a:prstGeom>
          <a:ln>
            <a:solidFill>
              <a:schemeClr val="tx1">
                <a:lumMod val="85000"/>
              </a:schemeClr>
            </a:solidFill>
          </a:ln>
        </p:spPr>
      </p:pic>
      <p:sp>
        <p:nvSpPr>
          <p:cNvPr id="13" name="Slide Number">
            <a:extLst>
              <a:ext uri="{FF2B5EF4-FFF2-40B4-BE49-F238E27FC236}">
                <a16:creationId xmlns:a16="http://schemas.microsoft.com/office/drawing/2014/main" id="{D72F3ED8-A7F4-49EF-B2C6-368BB559049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124</a:t>
            </a:fld>
            <a:endParaRPr lang="en-US" noProof="0" dirty="0"/>
          </a:p>
        </p:txBody>
      </p:sp>
    </p:spTree>
    <p:extLst>
      <p:ext uri="{BB962C8B-B14F-4D97-AF65-F5344CB8AC3E}">
        <p14:creationId xmlns:p14="http://schemas.microsoft.com/office/powerpoint/2010/main" val="40434336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Solution: Stack of Strings</a:t>
            </a:r>
            <a:endParaRPr lang="bg-BG" sz="4000"/>
          </a:p>
        </p:txBody>
      </p:sp>
      <p:sp>
        <p:nvSpPr>
          <p:cNvPr id="11" name="Text Placeholder 5"/>
          <p:cNvSpPr txBox="1">
            <a:spLocks/>
          </p:cNvSpPr>
          <p:nvPr/>
        </p:nvSpPr>
        <p:spPr>
          <a:xfrm>
            <a:off x="156162" y="1399305"/>
            <a:ext cx="11879675" cy="450044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700" dirty="0">
                <a:solidFill>
                  <a:schemeClr val="tx1"/>
                </a:solidFill>
                <a:effectLst/>
              </a:rPr>
              <a:t>public class StackOfStrings {</a:t>
            </a:r>
          </a:p>
          <a:p>
            <a:pPr>
              <a:spcBef>
                <a:spcPts val="600"/>
              </a:spcBef>
            </a:pPr>
            <a:r>
              <a:rPr lang="en-US" sz="2700" dirty="0">
                <a:solidFill>
                  <a:schemeClr val="tx1"/>
                </a:solidFill>
                <a:effectLst/>
              </a:rPr>
              <a:t>  private List&lt;String&gt; container;</a:t>
            </a:r>
          </a:p>
          <a:p>
            <a:pPr>
              <a:spcBef>
                <a:spcPts val="600"/>
              </a:spcBef>
            </a:pPr>
            <a:r>
              <a:rPr lang="en-US" sz="2700" dirty="0">
                <a:solidFill>
                  <a:schemeClr val="accent2"/>
                </a:solidFill>
                <a:effectLst/>
              </a:rPr>
              <a:t>  // TODO: </a:t>
            </a:r>
            <a:r>
              <a:rPr lang="en-US" sz="2700" i="1" dirty="0">
                <a:solidFill>
                  <a:schemeClr val="accent2"/>
                </a:solidFill>
                <a:effectLst/>
              </a:rPr>
              <a:t>Create a constructor</a:t>
            </a:r>
          </a:p>
          <a:p>
            <a:pPr>
              <a:spcBef>
                <a:spcPts val="600"/>
              </a:spcBef>
            </a:pPr>
            <a:r>
              <a:rPr lang="en-US" sz="2700" dirty="0">
                <a:solidFill>
                  <a:schemeClr val="tx1"/>
                </a:solidFill>
                <a:effectLst/>
              </a:rPr>
              <a:t>  public void push(String item) { </a:t>
            </a:r>
            <a:r>
              <a:rPr lang="en-US" sz="2700" dirty="0" err="1">
                <a:solidFill>
                  <a:schemeClr val="bg1"/>
                </a:solidFill>
                <a:effectLst/>
              </a:rPr>
              <a:t>this</a:t>
            </a:r>
            <a:r>
              <a:rPr lang="en-US" sz="2700" dirty="0" err="1">
                <a:solidFill>
                  <a:schemeClr val="tx1"/>
                </a:solidFill>
                <a:effectLst/>
              </a:rPr>
              <a:t>.container.add</a:t>
            </a:r>
            <a:r>
              <a:rPr lang="en-US" sz="2700" dirty="0">
                <a:solidFill>
                  <a:schemeClr val="tx1"/>
                </a:solidFill>
                <a:effectLst/>
              </a:rPr>
              <a:t>(item); }</a:t>
            </a:r>
          </a:p>
          <a:p>
            <a:pPr>
              <a:spcBef>
                <a:spcPts val="600"/>
              </a:spcBef>
            </a:pPr>
            <a:r>
              <a:rPr lang="en-US" sz="2700" dirty="0">
                <a:solidFill>
                  <a:schemeClr val="accent1">
                    <a:lumMod val="20000"/>
                    <a:lumOff val="80000"/>
                  </a:schemeClr>
                </a:solidFill>
              </a:rPr>
              <a:t>  </a:t>
            </a:r>
            <a:r>
              <a:rPr lang="en-US" sz="2700" dirty="0">
                <a:solidFill>
                  <a:schemeClr val="tx1"/>
                </a:solidFill>
                <a:effectLst/>
              </a:rPr>
              <a:t>public String pop() {</a:t>
            </a:r>
          </a:p>
          <a:p>
            <a:pPr>
              <a:spcBef>
                <a:spcPts val="600"/>
              </a:spcBef>
            </a:pPr>
            <a:r>
              <a:rPr lang="en-US" sz="2700" dirty="0">
                <a:solidFill>
                  <a:schemeClr val="tx1"/>
                </a:solidFill>
                <a:effectLst/>
              </a:rPr>
              <a:t>    </a:t>
            </a:r>
            <a:r>
              <a:rPr lang="en-US" sz="2700" dirty="0">
                <a:solidFill>
                  <a:schemeClr val="accent2"/>
                </a:solidFill>
                <a:effectLst/>
              </a:rPr>
              <a:t>// TODO:</a:t>
            </a:r>
            <a:r>
              <a:rPr lang="en-US" sz="2700" i="1" dirty="0">
                <a:solidFill>
                  <a:schemeClr val="accent2"/>
                </a:solidFill>
                <a:effectLst/>
              </a:rPr>
              <a:t> Validate if list is not empty</a:t>
            </a:r>
            <a:endParaRPr lang="en-US" sz="2700" dirty="0">
              <a:solidFill>
                <a:schemeClr val="tx1"/>
              </a:solidFill>
              <a:effectLst/>
            </a:endParaRPr>
          </a:p>
          <a:p>
            <a:pPr>
              <a:spcBef>
                <a:spcPts val="600"/>
              </a:spcBef>
            </a:pPr>
            <a:r>
              <a:rPr lang="en-US" sz="2700" dirty="0">
                <a:solidFill>
                  <a:schemeClr val="accent1">
                    <a:lumMod val="20000"/>
                    <a:lumOff val="80000"/>
                  </a:schemeClr>
                </a:solidFill>
              </a:rPr>
              <a:t>    </a:t>
            </a:r>
            <a:r>
              <a:rPr lang="en-US" sz="2700" dirty="0">
                <a:solidFill>
                  <a:schemeClr val="tx1"/>
                </a:solidFill>
                <a:effectLst/>
              </a:rPr>
              <a:t>return </a:t>
            </a:r>
            <a:r>
              <a:rPr lang="en-US" sz="2700" dirty="0" err="1">
                <a:solidFill>
                  <a:schemeClr val="bg1"/>
                </a:solidFill>
                <a:effectLst/>
              </a:rPr>
              <a:t>this</a:t>
            </a:r>
            <a:r>
              <a:rPr lang="en-US" sz="2700" dirty="0" err="1">
                <a:solidFill>
                  <a:schemeClr val="tx1"/>
                </a:solidFill>
                <a:effectLst/>
              </a:rPr>
              <a:t>.container.remove</a:t>
            </a:r>
            <a:r>
              <a:rPr lang="en-US" sz="2700" dirty="0">
                <a:solidFill>
                  <a:schemeClr val="tx1"/>
                </a:solidFill>
                <a:effectLst/>
              </a:rPr>
              <a:t>(</a:t>
            </a:r>
            <a:r>
              <a:rPr lang="en-US" sz="2700" dirty="0" err="1">
                <a:solidFill>
                  <a:schemeClr val="bg1"/>
                </a:solidFill>
                <a:effectLst/>
              </a:rPr>
              <a:t>this</a:t>
            </a:r>
            <a:r>
              <a:rPr lang="en-US" sz="2700" dirty="0" err="1">
                <a:solidFill>
                  <a:schemeClr val="tx1"/>
                </a:solidFill>
                <a:effectLst/>
              </a:rPr>
              <a:t>.container.size</a:t>
            </a:r>
            <a:r>
              <a:rPr lang="en-US" sz="2700" dirty="0">
                <a:solidFill>
                  <a:schemeClr val="tx1"/>
                </a:solidFill>
                <a:effectLst/>
              </a:rPr>
              <a:t>() - 1);</a:t>
            </a:r>
          </a:p>
          <a:p>
            <a:pPr>
              <a:spcBef>
                <a:spcPts val="600"/>
              </a:spcBef>
            </a:pPr>
            <a:r>
              <a:rPr lang="en-US" sz="2700" dirty="0">
                <a:solidFill>
                  <a:schemeClr val="tx1"/>
                </a:solidFill>
                <a:effectLst/>
              </a:rPr>
              <a:t>  }</a:t>
            </a:r>
          </a:p>
          <a:p>
            <a:pPr>
              <a:spcBef>
                <a:spcPts val="600"/>
              </a:spcBef>
            </a:pPr>
            <a:r>
              <a:rPr lang="en-US" sz="2700" dirty="0">
                <a:solidFill>
                  <a:schemeClr val="tx1"/>
                </a:solidFill>
                <a:effectLst/>
              </a:rPr>
              <a:t>}</a:t>
            </a:r>
          </a:p>
        </p:txBody>
      </p:sp>
      <p:sp>
        <p:nvSpPr>
          <p:cNvPr id="6" name="Slide Number">
            <a:extLst>
              <a:ext uri="{FF2B5EF4-FFF2-40B4-BE49-F238E27FC236}">
                <a16:creationId xmlns:a16="http://schemas.microsoft.com/office/drawing/2014/main" id="{E07E579A-E414-4CA7-A74A-06E0DB53228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125</a:t>
            </a:fld>
            <a:endParaRPr lang="en-US" noProof="0" dirty="0"/>
          </a:p>
        </p:txBody>
      </p:sp>
    </p:spTree>
    <p:extLst>
      <p:ext uri="{BB962C8B-B14F-4D97-AF65-F5344CB8AC3E}">
        <p14:creationId xmlns:p14="http://schemas.microsoft.com/office/powerpoint/2010/main" val="23798786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en-US" noProof="1"/>
              <a:t>Classes share </a:t>
            </a:r>
            <a:r>
              <a:rPr lang="en-US" b="1" noProof="1">
                <a:solidFill>
                  <a:schemeClr val="bg1"/>
                </a:solidFill>
              </a:rPr>
              <a:t>IS-A</a:t>
            </a:r>
            <a:r>
              <a:rPr lang="en-US" noProof="1">
                <a:solidFill>
                  <a:schemeClr val="tx1">
                    <a:lumMod val="40000"/>
                    <a:lumOff val="60000"/>
                  </a:schemeClr>
                </a:solidFill>
              </a:rPr>
              <a:t> </a:t>
            </a:r>
            <a:r>
              <a:rPr lang="en-US" noProof="1"/>
              <a:t>relationship</a:t>
            </a:r>
          </a:p>
          <a:p>
            <a:r>
              <a:rPr lang="en-US" noProof="1"/>
              <a:t>Derived class </a:t>
            </a:r>
            <a:r>
              <a:rPr lang="en-US" b="1" noProof="1">
                <a:solidFill>
                  <a:schemeClr val="bg1"/>
                </a:solidFill>
              </a:rPr>
              <a:t>IS-A-SUBSTITUTE</a:t>
            </a:r>
            <a:r>
              <a:rPr lang="en-US" noProof="1">
                <a:solidFill>
                  <a:schemeClr val="tx1">
                    <a:lumMod val="40000"/>
                    <a:lumOff val="60000"/>
                  </a:schemeClr>
                </a:solidFill>
              </a:rPr>
              <a:t> </a:t>
            </a:r>
            <a:r>
              <a:rPr lang="en-US" noProof="1"/>
              <a:t>for the base class</a:t>
            </a:r>
          </a:p>
          <a:p>
            <a:r>
              <a:rPr lang="en-US" noProof="1"/>
              <a:t>Share the </a:t>
            </a:r>
            <a:r>
              <a:rPr lang="en-US" b="1" noProof="1">
                <a:solidFill>
                  <a:schemeClr val="bg1"/>
                </a:solidFill>
              </a:rPr>
              <a:t>same role</a:t>
            </a:r>
          </a:p>
          <a:p>
            <a:r>
              <a:rPr lang="en-US" noProof="1"/>
              <a:t>Derived class is the </a:t>
            </a:r>
            <a:r>
              <a:rPr lang="en-US" b="1" noProof="1">
                <a:solidFill>
                  <a:schemeClr val="bg1"/>
                </a:solidFill>
              </a:rPr>
              <a:t>same as the base class </a:t>
            </a:r>
            <a:r>
              <a:rPr lang="en-US" noProof="1"/>
              <a:t>but adds a </a:t>
            </a:r>
            <a:r>
              <a:rPr lang="en-US" b="1" noProof="1">
                <a:solidFill>
                  <a:schemeClr val="bg1"/>
                </a:solidFill>
              </a:rPr>
              <a:t>little bit more functionality</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When to Use Inheritance</a:t>
            </a:r>
            <a:endParaRPr lang="bg-BG" sz="4000"/>
          </a:p>
        </p:txBody>
      </p:sp>
      <p:sp>
        <p:nvSpPr>
          <p:cNvPr id="6" name="AutoShape 6"/>
          <p:cNvSpPr>
            <a:spLocks noChangeArrowheads="1"/>
          </p:cNvSpPr>
          <p:nvPr/>
        </p:nvSpPr>
        <p:spPr bwMode="auto">
          <a:xfrm>
            <a:off x="6477000" y="1299032"/>
            <a:ext cx="2590800" cy="504000"/>
          </a:xfrm>
          <a:prstGeom prst="wedgeRoundRectCallout">
            <a:avLst>
              <a:gd name="adj1" fmla="val -61864"/>
              <a:gd name="adj2" fmla="val -1229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Too simplistic</a:t>
            </a:r>
            <a:endParaRPr lang="bg-BG" sz="3200" b="1" dirty="0">
              <a:solidFill>
                <a:schemeClr val="tx2">
                  <a:lumMod val="75000"/>
                </a:schemeClr>
              </a:solidFill>
            </a:endParaRPr>
          </a:p>
        </p:txBody>
      </p:sp>
      <p:sp>
        <p:nvSpPr>
          <p:cNvPr id="7" name="Slide Number">
            <a:extLst>
              <a:ext uri="{FF2B5EF4-FFF2-40B4-BE49-F238E27FC236}">
                <a16:creationId xmlns:a16="http://schemas.microsoft.com/office/drawing/2014/main" id="{3A22CF01-E5B7-4717-B227-5206726501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126</a:t>
            </a:fld>
            <a:endParaRPr lang="en-US" noProof="0" dirty="0"/>
          </a:p>
        </p:txBody>
      </p:sp>
    </p:spTree>
    <p:extLst>
      <p:ext uri="{BB962C8B-B14F-4D97-AF65-F5344CB8AC3E}">
        <p14:creationId xmlns:p14="http://schemas.microsoft.com/office/powerpoint/2010/main" val="197990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228"/>
            <a:ext cx="7579238"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206071" y="1396104"/>
            <a:ext cx="9190420"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396491" y="3896139"/>
            <a:ext cx="2309661" cy="250028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64770"/>
            <a:ext cx="11811941" cy="5201066"/>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358775" indent="-358775">
              <a:lnSpc>
                <a:spcPct val="95000"/>
              </a:lnSpc>
            </a:pPr>
            <a:endParaRPr lang="en-US" sz="3200" b="1" noProof="1">
              <a:solidFill>
                <a:schemeClr val="bg1"/>
              </a:solidFill>
            </a:endParaRPr>
          </a:p>
        </p:txBody>
      </p:sp>
      <p:sp>
        <p:nvSpPr>
          <p:cNvPr id="3" name="Rectangle 2"/>
          <p:cNvSpPr/>
          <p:nvPr/>
        </p:nvSpPr>
        <p:spPr>
          <a:xfrm>
            <a:off x="775538" y="1835575"/>
            <a:ext cx="8633008" cy="4121128"/>
          </a:xfrm>
          <a:prstGeom prst="rect">
            <a:avLst/>
          </a:prstGeom>
        </p:spPr>
        <p:txBody>
          <a:bodyPr wrap="square">
            <a:spAutoFit/>
          </a:bodyPr>
          <a:lstStyle/>
          <a:p>
            <a:pPr marL="358775" indent="-358775">
              <a:lnSpc>
                <a:spcPct val="110000"/>
              </a:lnSpc>
              <a:buFont typeface="Wingdings" panose="05000000000000000000" pitchFamily="2" charset="2"/>
              <a:buChar char="§"/>
            </a:pPr>
            <a:r>
              <a:rPr lang="en-US" sz="3400" dirty="0">
                <a:solidFill>
                  <a:schemeClr val="bg2"/>
                </a:solidFill>
              </a:rPr>
              <a:t>Inheritance is a powerful tool for </a:t>
            </a:r>
            <a:r>
              <a:rPr lang="en-US" sz="3400" b="1" dirty="0">
                <a:solidFill>
                  <a:schemeClr val="bg1"/>
                </a:solidFill>
              </a:rPr>
              <a:t>code reuse</a:t>
            </a:r>
          </a:p>
          <a:p>
            <a:pPr marL="358775" indent="-358775">
              <a:lnSpc>
                <a:spcPct val="110000"/>
              </a:lnSpc>
              <a:buClr>
                <a:schemeClr val="bg2"/>
              </a:buClr>
              <a:buFont typeface="Wingdings" panose="05000000000000000000" pitchFamily="2" charset="2"/>
              <a:buChar char="§"/>
            </a:pPr>
            <a:r>
              <a:rPr lang="en-US" sz="3400" b="1" dirty="0">
                <a:solidFill>
                  <a:schemeClr val="bg1"/>
                </a:solidFill>
              </a:rPr>
              <a:t>Subclass</a:t>
            </a:r>
            <a:r>
              <a:rPr lang="en-US" sz="3400" b="1" dirty="0">
                <a:solidFill>
                  <a:schemeClr val="tx2">
                    <a:lumMod val="75000"/>
                  </a:schemeClr>
                </a:solidFill>
              </a:rPr>
              <a:t> </a:t>
            </a:r>
            <a:r>
              <a:rPr lang="en-US" sz="3400" b="1" dirty="0">
                <a:solidFill>
                  <a:schemeClr val="bg1"/>
                </a:solidFill>
              </a:rPr>
              <a:t>inherits</a:t>
            </a:r>
            <a:r>
              <a:rPr lang="en-US" sz="3400" b="1" dirty="0">
                <a:solidFill>
                  <a:schemeClr val="tx2">
                    <a:lumMod val="75000"/>
                  </a:schemeClr>
                </a:solidFill>
              </a:rPr>
              <a:t> </a:t>
            </a:r>
            <a:r>
              <a:rPr lang="en-US" sz="3400" dirty="0">
                <a:solidFill>
                  <a:schemeClr val="bg2"/>
                </a:solidFill>
              </a:rPr>
              <a:t>members</a:t>
            </a:r>
            <a:r>
              <a:rPr lang="en-US" sz="3400" dirty="0"/>
              <a:t> </a:t>
            </a:r>
            <a:r>
              <a:rPr lang="en-US" sz="3400" dirty="0">
                <a:solidFill>
                  <a:schemeClr val="bg2"/>
                </a:solidFill>
              </a:rPr>
              <a:t>from</a:t>
            </a:r>
            <a:r>
              <a:rPr lang="en-US" sz="3400" dirty="0">
                <a:solidFill>
                  <a:schemeClr val="tx2">
                    <a:lumMod val="75000"/>
                  </a:schemeClr>
                </a:solidFill>
              </a:rPr>
              <a:t> </a:t>
            </a:r>
            <a:r>
              <a:rPr lang="en-US" sz="3400" b="1" dirty="0">
                <a:solidFill>
                  <a:schemeClr val="bg1"/>
                </a:solidFill>
              </a:rPr>
              <a:t>Superclass</a:t>
            </a:r>
          </a:p>
          <a:p>
            <a:pPr marL="358775" indent="-358775">
              <a:lnSpc>
                <a:spcPct val="110000"/>
              </a:lnSpc>
              <a:buFont typeface="Wingdings" panose="05000000000000000000" pitchFamily="2" charset="2"/>
              <a:buChar char="§"/>
            </a:pPr>
            <a:r>
              <a:rPr lang="en-US" sz="3400" dirty="0">
                <a:solidFill>
                  <a:schemeClr val="bg2"/>
                </a:solidFill>
              </a:rPr>
              <a:t>Subclass</a:t>
            </a:r>
            <a:r>
              <a:rPr lang="en-US" sz="3400" dirty="0"/>
              <a:t> </a:t>
            </a:r>
            <a:r>
              <a:rPr lang="en-US" sz="3400" dirty="0">
                <a:solidFill>
                  <a:schemeClr val="bg2"/>
                </a:solidFill>
              </a:rPr>
              <a:t>can</a:t>
            </a:r>
            <a:r>
              <a:rPr lang="en-US" sz="3400" dirty="0"/>
              <a:t> </a:t>
            </a:r>
            <a:r>
              <a:rPr lang="en-US" sz="3400" b="1" dirty="0">
                <a:solidFill>
                  <a:schemeClr val="bg1"/>
                </a:solidFill>
              </a:rPr>
              <a:t>override</a:t>
            </a:r>
            <a:r>
              <a:rPr lang="en-US" sz="3400" dirty="0">
                <a:solidFill>
                  <a:schemeClr val="tx2">
                    <a:lumMod val="75000"/>
                  </a:schemeClr>
                </a:solidFill>
              </a:rPr>
              <a:t> </a:t>
            </a:r>
            <a:r>
              <a:rPr lang="en-US" sz="3400" dirty="0">
                <a:solidFill>
                  <a:schemeClr val="bg2"/>
                </a:solidFill>
              </a:rPr>
              <a:t>methods</a:t>
            </a:r>
          </a:p>
          <a:p>
            <a:pPr marL="358775" indent="-358775">
              <a:lnSpc>
                <a:spcPct val="110000"/>
              </a:lnSpc>
              <a:buFont typeface="Wingdings" panose="05000000000000000000" pitchFamily="2" charset="2"/>
              <a:buChar char="§"/>
            </a:pPr>
            <a:r>
              <a:rPr lang="en-US" sz="3400" dirty="0">
                <a:solidFill>
                  <a:schemeClr val="bg2"/>
                </a:solidFill>
              </a:rPr>
              <a:t>Look</a:t>
            </a:r>
            <a:r>
              <a:rPr lang="en-US" sz="3400" dirty="0"/>
              <a:t> </a:t>
            </a:r>
            <a:r>
              <a:rPr lang="en-US" sz="3400" dirty="0">
                <a:solidFill>
                  <a:schemeClr val="bg2"/>
                </a:solidFill>
              </a:rPr>
              <a:t>for</a:t>
            </a:r>
            <a:r>
              <a:rPr lang="en-US" sz="3400" dirty="0"/>
              <a:t> </a:t>
            </a:r>
            <a:r>
              <a:rPr lang="en-US" sz="3400" dirty="0">
                <a:solidFill>
                  <a:schemeClr val="bg2"/>
                </a:solidFill>
              </a:rPr>
              <a:t>classes</a:t>
            </a:r>
            <a:r>
              <a:rPr lang="en-US" sz="3400" dirty="0"/>
              <a:t> </a:t>
            </a:r>
            <a:r>
              <a:rPr lang="en-US" sz="3400" dirty="0">
                <a:solidFill>
                  <a:schemeClr val="bg2"/>
                </a:solidFill>
              </a:rPr>
              <a:t>with</a:t>
            </a:r>
            <a:r>
              <a:rPr lang="en-US" sz="3400" dirty="0"/>
              <a:t> </a:t>
            </a:r>
            <a:r>
              <a:rPr lang="en-US" sz="3400" dirty="0">
                <a:solidFill>
                  <a:schemeClr val="bg2"/>
                </a:solidFill>
              </a:rPr>
              <a:t>the</a:t>
            </a:r>
            <a:r>
              <a:rPr lang="en-US" sz="3400" dirty="0"/>
              <a:t> </a:t>
            </a:r>
            <a:r>
              <a:rPr lang="en-US" sz="3400" b="1" dirty="0">
                <a:solidFill>
                  <a:schemeClr val="bg1"/>
                </a:solidFill>
              </a:rPr>
              <a:t>same</a:t>
            </a:r>
            <a:r>
              <a:rPr lang="en-US" sz="3400" b="1" dirty="0">
                <a:solidFill>
                  <a:schemeClr val="tx2">
                    <a:lumMod val="75000"/>
                  </a:schemeClr>
                </a:solidFill>
              </a:rPr>
              <a:t> </a:t>
            </a:r>
            <a:r>
              <a:rPr lang="en-US" sz="3400" b="1" dirty="0">
                <a:solidFill>
                  <a:schemeClr val="bg1"/>
                </a:solidFill>
              </a:rPr>
              <a:t>role</a:t>
            </a:r>
          </a:p>
          <a:p>
            <a:pPr marL="358775" indent="-358775">
              <a:lnSpc>
                <a:spcPct val="110000"/>
              </a:lnSpc>
              <a:buFont typeface="Wingdings" panose="05000000000000000000" pitchFamily="2" charset="2"/>
              <a:buChar char="§"/>
            </a:pPr>
            <a:r>
              <a:rPr lang="en-US" sz="3400" dirty="0">
                <a:solidFill>
                  <a:schemeClr val="bg2"/>
                </a:solidFill>
              </a:rPr>
              <a:t>Look</a:t>
            </a:r>
            <a:r>
              <a:rPr lang="en-US" sz="3400" dirty="0"/>
              <a:t> </a:t>
            </a:r>
            <a:r>
              <a:rPr lang="en-US" sz="3400" dirty="0">
                <a:solidFill>
                  <a:schemeClr val="bg2"/>
                </a:solidFill>
              </a:rPr>
              <a:t>for</a:t>
            </a:r>
            <a:r>
              <a:rPr lang="en-US" sz="3400" dirty="0"/>
              <a:t> </a:t>
            </a:r>
            <a:r>
              <a:rPr lang="en-US" sz="3400" b="1" dirty="0">
                <a:solidFill>
                  <a:schemeClr val="bg1"/>
                </a:solidFill>
              </a:rPr>
              <a:t>IS-A</a:t>
            </a:r>
            <a:r>
              <a:rPr lang="en-US" sz="3400" b="1" dirty="0"/>
              <a:t> </a:t>
            </a:r>
            <a:r>
              <a:rPr lang="en-US" sz="3400" dirty="0">
                <a:solidFill>
                  <a:schemeClr val="bg2"/>
                </a:solidFill>
              </a:rPr>
              <a:t>and</a:t>
            </a:r>
            <a:r>
              <a:rPr lang="en-US" sz="3400" dirty="0"/>
              <a:t> </a:t>
            </a:r>
            <a:r>
              <a:rPr lang="en-US" sz="3400" b="1" dirty="0">
                <a:solidFill>
                  <a:schemeClr val="bg1"/>
                </a:solidFill>
              </a:rPr>
              <a:t>IS-A-SUBSTITUTE</a:t>
            </a:r>
            <a:r>
              <a:rPr lang="bg-BG" sz="3400" b="1" dirty="0"/>
              <a:t> </a:t>
            </a:r>
            <a:br>
              <a:rPr lang="bg-BG" sz="3400" b="1" dirty="0"/>
            </a:br>
            <a:r>
              <a:rPr lang="en-US" sz="3400" dirty="0">
                <a:solidFill>
                  <a:schemeClr val="bg2"/>
                </a:solidFill>
              </a:rPr>
              <a:t>for</a:t>
            </a:r>
            <a:r>
              <a:rPr lang="en-US" sz="3400" dirty="0"/>
              <a:t> </a:t>
            </a:r>
            <a:r>
              <a:rPr lang="en-US" sz="3400" dirty="0">
                <a:solidFill>
                  <a:schemeClr val="bg2"/>
                </a:solidFill>
              </a:rPr>
              <a:t>relationship</a:t>
            </a:r>
          </a:p>
          <a:p>
            <a:pPr marL="358775" indent="-358775">
              <a:lnSpc>
                <a:spcPct val="110000"/>
              </a:lnSpc>
              <a:buFont typeface="Wingdings" panose="05000000000000000000" pitchFamily="2" charset="2"/>
              <a:buChar char="§"/>
            </a:pPr>
            <a:r>
              <a:rPr lang="en-US" sz="3400" dirty="0">
                <a:solidFill>
                  <a:schemeClr val="bg2"/>
                </a:solidFill>
              </a:rPr>
              <a:t>Consider</a:t>
            </a:r>
            <a:r>
              <a:rPr lang="en-US" sz="3400" dirty="0"/>
              <a:t> </a:t>
            </a:r>
            <a:r>
              <a:rPr lang="en-US" sz="3400" b="1" dirty="0">
                <a:solidFill>
                  <a:schemeClr val="bg1"/>
                </a:solidFill>
              </a:rPr>
              <a:t>Composition</a:t>
            </a:r>
            <a:r>
              <a:rPr lang="en-US" sz="3400" dirty="0"/>
              <a:t> </a:t>
            </a:r>
            <a:r>
              <a:rPr lang="en-US" sz="3400" dirty="0">
                <a:solidFill>
                  <a:schemeClr val="bg2"/>
                </a:solidFill>
              </a:rPr>
              <a:t>and</a:t>
            </a:r>
            <a:r>
              <a:rPr lang="en-US" sz="3400" dirty="0"/>
              <a:t> </a:t>
            </a:r>
            <a:r>
              <a:rPr lang="en-US" sz="3400" b="1" dirty="0">
                <a:solidFill>
                  <a:schemeClr val="bg1"/>
                </a:solidFill>
              </a:rPr>
              <a:t>Delegation</a:t>
            </a:r>
            <a:r>
              <a:rPr lang="en-US" sz="3400" dirty="0"/>
              <a:t> </a:t>
            </a:r>
            <a:r>
              <a:rPr lang="en-US" sz="3400" dirty="0">
                <a:solidFill>
                  <a:schemeClr val="bg2"/>
                </a:solidFill>
              </a:rPr>
              <a:t>instead</a:t>
            </a:r>
          </a:p>
        </p:txBody>
      </p:sp>
      <p:sp>
        <p:nvSpPr>
          <p:cNvPr id="16" name="Slide Number">
            <a:extLst>
              <a:ext uri="{FF2B5EF4-FFF2-40B4-BE49-F238E27FC236}">
                <a16:creationId xmlns:a16="http://schemas.microsoft.com/office/drawing/2014/main" id="{11B615BC-9F62-4E19-8904-89668D95B16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127</a:t>
            </a:fld>
            <a:endParaRPr lang="en-US" noProof="0" dirty="0"/>
          </a:p>
        </p:txBody>
      </p:sp>
    </p:spTree>
    <p:extLst>
      <p:ext uri="{BB962C8B-B14F-4D97-AF65-F5344CB8AC3E}">
        <p14:creationId xmlns:p14="http://schemas.microsoft.com/office/powerpoint/2010/main" val="41648726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770093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129</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32512806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Splitting Code into Classes (3)</a:t>
            </a:r>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654649" y="1372903"/>
            <a:ext cx="7905656" cy="263839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000" dirty="0">
                <a:solidFill>
                  <a:schemeClr val="tx1"/>
                </a:solidFill>
                <a:effectLst/>
              </a:rPr>
              <a:t>List&lt;Integer&gt; input = Arrays.stream(</a:t>
            </a:r>
          </a:p>
          <a:p>
            <a:pPr>
              <a:lnSpc>
                <a:spcPct val="90000"/>
              </a:lnSpc>
            </a:pPr>
            <a:r>
              <a:rPr lang="en-US" sz="2000" dirty="0">
                <a:solidFill>
                  <a:schemeClr val="tx1"/>
                </a:solidFill>
                <a:effectLst/>
              </a:rPr>
              <a:t>	sc.nextLine().split(" "))</a:t>
            </a:r>
          </a:p>
          <a:p>
            <a:pPr>
              <a:lnSpc>
                <a:spcPct val="90000"/>
              </a:lnSpc>
            </a:pPr>
            <a:r>
              <a:rPr lang="en-US" sz="2000" dirty="0">
                <a:solidFill>
                  <a:schemeClr val="tx1"/>
                </a:solidFill>
                <a:effectLst/>
              </a:rPr>
              <a:t>	  .map(Integer::parseInt)</a:t>
            </a:r>
          </a:p>
          <a:p>
            <a:pPr>
              <a:lnSpc>
                <a:spcPct val="90000"/>
              </a:lnSpc>
            </a:pPr>
            <a:r>
              <a:rPr lang="en-US" sz="2000" dirty="0">
                <a:solidFill>
                  <a:schemeClr val="tx1"/>
                </a:solidFill>
                <a:effectLst/>
              </a:rPr>
              <a:t>	  .collect(Collectors.toList()); </a:t>
            </a:r>
          </a:p>
          <a:p>
            <a:pPr>
              <a:lnSpc>
                <a:spcPct val="90000"/>
              </a:lnSpc>
            </a:pPr>
            <a:r>
              <a:rPr lang="en-US" sz="2000" dirty="0">
                <a:solidFill>
                  <a:schemeClr val="bg1"/>
                </a:solidFill>
                <a:effectLst/>
              </a:rPr>
              <a:t>...</a:t>
            </a:r>
          </a:p>
          <a:p>
            <a:pPr>
              <a:lnSpc>
                <a:spcPct val="90000"/>
              </a:lnSpc>
            </a:pPr>
            <a:r>
              <a:rPr lang="en-US" sz="2000" dirty="0">
                <a:solidFill>
                  <a:schemeClr val="tx1"/>
                </a:solidFill>
                <a:effectLst/>
              </a:rPr>
              <a:t>String result = input.stream()</a:t>
            </a:r>
          </a:p>
          <a:p>
            <a:pPr>
              <a:lnSpc>
                <a:spcPct val="90000"/>
              </a:lnSpc>
            </a:pPr>
            <a:r>
              <a:rPr lang="en-US" sz="2000" dirty="0">
                <a:solidFill>
                  <a:schemeClr val="tx1"/>
                </a:solidFill>
                <a:effectLst/>
              </a:rPr>
              <a:t>		      .map(String::valueOf)</a:t>
            </a:r>
          </a:p>
          <a:p>
            <a:pPr>
              <a:lnSpc>
                <a:spcPct val="90000"/>
              </a:lnSpc>
            </a:pPr>
            <a:r>
              <a:rPr lang="en-US" sz="2000" dirty="0">
                <a:solidFill>
                  <a:schemeClr val="tx1"/>
                </a:solidFill>
                <a:effectLst/>
              </a:rPr>
              <a:t>		      .collect(Collectors.joining(", "));</a:t>
            </a:r>
          </a:p>
          <a:p>
            <a:pPr>
              <a:lnSpc>
                <a:spcPct val="90000"/>
              </a:lnSpc>
            </a:pPr>
            <a:r>
              <a:rPr lang="en-US" sz="2000" dirty="0">
                <a:solidFill>
                  <a:schemeClr val="tx1"/>
                </a:solidFill>
                <a:effectLst/>
              </a:rPr>
              <a:t>System.out.println(result);</a:t>
            </a:r>
          </a:p>
        </p:txBody>
      </p:sp>
      <p:sp>
        <p:nvSpPr>
          <p:cNvPr id="12" name="Text Placeholder 5">
            <a:extLst>
              <a:ext uri="{FF2B5EF4-FFF2-40B4-BE49-F238E27FC236}">
                <a16:creationId xmlns:a16="http://schemas.microsoft.com/office/drawing/2014/main" id="{B396D25D-98EA-4DCF-9C1B-D20C49602FA8}"/>
              </a:ext>
            </a:extLst>
          </p:cNvPr>
          <p:cNvSpPr txBox="1">
            <a:spLocks/>
          </p:cNvSpPr>
          <p:nvPr/>
        </p:nvSpPr>
        <p:spPr>
          <a:xfrm>
            <a:off x="3302991" y="4400799"/>
            <a:ext cx="7905656" cy="18381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200" dirty="0">
                <a:solidFill>
                  <a:schemeClr val="bg1"/>
                </a:solidFill>
                <a:effectLst/>
              </a:rPr>
              <a:t>ArrayParser</a:t>
            </a:r>
            <a:r>
              <a:rPr lang="en-US" sz="2200" dirty="0">
                <a:solidFill>
                  <a:schemeClr val="tx1"/>
                </a:solidFill>
                <a:effectLst/>
              </a:rPr>
              <a:t> parser = new </a:t>
            </a:r>
            <a:r>
              <a:rPr lang="en-US" sz="2200" dirty="0">
                <a:solidFill>
                  <a:schemeClr val="bg1"/>
                </a:solidFill>
                <a:effectLst/>
              </a:rPr>
              <a:t>ArrayParser()</a:t>
            </a:r>
            <a:r>
              <a:rPr lang="en-US" sz="2200" dirty="0">
                <a:solidFill>
                  <a:schemeClr val="tx1"/>
                </a:solidFill>
                <a:effectLst/>
              </a:rPr>
              <a:t>;</a:t>
            </a:r>
          </a:p>
          <a:p>
            <a:r>
              <a:rPr lang="en-US" sz="2200" dirty="0">
                <a:solidFill>
                  <a:schemeClr val="bg1"/>
                </a:solidFill>
                <a:effectLst/>
              </a:rPr>
              <a:t>OuputWriter</a:t>
            </a:r>
            <a:r>
              <a:rPr lang="en-US" sz="2200" dirty="0">
                <a:solidFill>
                  <a:schemeClr val="tx1"/>
                </a:solidFill>
                <a:effectLst/>
              </a:rPr>
              <a:t> printer = new </a:t>
            </a:r>
            <a:r>
              <a:rPr lang="en-US" sz="2200" dirty="0">
                <a:solidFill>
                  <a:schemeClr val="bg1"/>
                </a:solidFill>
                <a:effectLst/>
              </a:rPr>
              <a:t>OuputWriter()</a:t>
            </a:r>
            <a:r>
              <a:rPr lang="en-US" sz="2200" dirty="0">
                <a:solidFill>
                  <a:schemeClr val="tx1"/>
                </a:solidFill>
                <a:effectLst/>
              </a:rPr>
              <a:t>;</a:t>
            </a:r>
          </a:p>
          <a:p>
            <a:r>
              <a:rPr lang="en-US" sz="2200" dirty="0">
                <a:solidFill>
                  <a:schemeClr val="tx1"/>
                </a:solidFill>
                <a:effectLst/>
              </a:rPr>
              <a:t>int[] numbers = </a:t>
            </a:r>
            <a:r>
              <a:rPr lang="en-US" sz="2200" dirty="0">
                <a:solidFill>
                  <a:schemeClr val="bg1"/>
                </a:solidFill>
                <a:effectLst/>
              </a:rPr>
              <a:t>parser</a:t>
            </a:r>
            <a:r>
              <a:rPr lang="en-US" sz="2200" dirty="0">
                <a:solidFill>
                  <a:schemeClr val="tx1"/>
                </a:solidFill>
                <a:effectLst/>
              </a:rPr>
              <a:t>.integersParse(args);</a:t>
            </a:r>
          </a:p>
          <a:p>
            <a:r>
              <a:rPr lang="en-US" sz="2200" dirty="0">
                <a:solidFill>
                  <a:schemeClr val="tx1"/>
                </a:solidFill>
                <a:effectLst/>
              </a:rPr>
              <a:t>int[] coordinates = </a:t>
            </a:r>
            <a:r>
              <a:rPr lang="en-US" sz="2200" dirty="0">
                <a:solidFill>
                  <a:schemeClr val="bg1"/>
                </a:solidFill>
                <a:effectLst/>
              </a:rPr>
              <a:t>parser</a:t>
            </a:r>
            <a:r>
              <a:rPr lang="en-US" sz="2200" dirty="0">
                <a:solidFill>
                  <a:schemeClr val="tx1"/>
                </a:solidFill>
                <a:effectLst/>
              </a:rPr>
              <a:t>.integerParse(args1);</a:t>
            </a:r>
          </a:p>
          <a:p>
            <a:r>
              <a:rPr lang="en-US" sz="2200" dirty="0">
                <a:solidFill>
                  <a:schemeClr val="bg1"/>
                </a:solidFill>
                <a:effectLst/>
              </a:rPr>
              <a:t>printer</a:t>
            </a:r>
            <a:r>
              <a:rPr lang="en-US" sz="2200" dirty="0">
                <a:solidFill>
                  <a:schemeClr val="tx1"/>
                </a:solidFill>
                <a:effectLst/>
              </a:rPr>
              <a:t>.printToConsole(numbers);</a:t>
            </a:r>
          </a:p>
        </p:txBody>
      </p:sp>
      <p:sp>
        <p:nvSpPr>
          <p:cNvPr id="3" name="Arrow: Bent-Up 2">
            <a:extLst>
              <a:ext uri="{FF2B5EF4-FFF2-40B4-BE49-F238E27FC236}">
                <a16:creationId xmlns:a16="http://schemas.microsoft.com/office/drawing/2014/main" id="{468345DE-2819-4CC8-ABAF-B1C4578FB615}"/>
              </a:ext>
            </a:extLst>
          </p:cNvPr>
          <p:cNvSpPr/>
          <p:nvPr/>
        </p:nvSpPr>
        <p:spPr bwMode="auto">
          <a:xfrm rot="5400000">
            <a:off x="2575249" y="4264091"/>
            <a:ext cx="457200" cy="503853"/>
          </a:xfrm>
          <a:prstGeom prst="ben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Slide Number">
            <a:extLst>
              <a:ext uri="{FF2B5EF4-FFF2-40B4-BE49-F238E27FC236}">
                <a16:creationId xmlns:a16="http://schemas.microsoft.com/office/drawing/2014/main" id="{BD2E3FC2-40C2-49AD-9839-0AF4970FF55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a:t>
            </a:fld>
            <a:endParaRPr lang="en-US" noProof="0" dirty="0"/>
          </a:p>
        </p:txBody>
      </p:sp>
    </p:spTree>
    <p:extLst>
      <p:ext uri="{BB962C8B-B14F-4D97-AF65-F5344CB8AC3E}">
        <p14:creationId xmlns:p14="http://schemas.microsoft.com/office/powerpoint/2010/main" val="28182236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130</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40592762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1EDF8112-6DB5-4161-A615-9252637B01B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131</a:t>
            </a:fld>
            <a:endParaRPr lang="en-US" dirty="0"/>
          </a:p>
        </p:txBody>
      </p:sp>
    </p:spTree>
    <p:extLst>
      <p:ext uri="{BB962C8B-B14F-4D97-AF65-F5344CB8AC3E}">
        <p14:creationId xmlns:p14="http://schemas.microsoft.com/office/powerpoint/2010/main" val="20159248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B825924E-64E5-4A54-B5C8-2A1CA3913AD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132</a:t>
            </a:fld>
            <a:endParaRPr lang="en-US" noProof="0" dirty="0"/>
          </a:p>
        </p:txBody>
      </p:sp>
    </p:spTree>
    <p:extLst>
      <p:ext uri="{BB962C8B-B14F-4D97-AF65-F5344CB8AC3E}">
        <p14:creationId xmlns:p14="http://schemas.microsoft.com/office/powerpoint/2010/main" val="17633464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rmAutofit/>
          </a:bodyPr>
          <a:lstStyle/>
          <a:p>
            <a:r>
              <a:rPr lang="fr-FR" dirty="0"/>
              <a:t>Interfaces vs Abstract Classes</a:t>
            </a:r>
            <a:br>
              <a:rPr lang="fr-FR" dirty="0"/>
            </a:br>
            <a:r>
              <a:rPr lang="fr-FR" dirty="0"/>
              <a:t>Abstraction vs Encapsulation</a:t>
            </a:r>
          </a:p>
        </p:txBody>
      </p:sp>
      <p:sp>
        <p:nvSpPr>
          <p:cNvPr id="5" name="Title 4"/>
          <p:cNvSpPr>
            <a:spLocks noGrp="1"/>
          </p:cNvSpPr>
          <p:nvPr>
            <p:ph type="title"/>
          </p:nvPr>
        </p:nvSpPr>
        <p:spPr/>
        <p:txBody>
          <a:bodyPr>
            <a:normAutofit/>
          </a:bodyPr>
          <a:lstStyle/>
          <a:p>
            <a:r>
              <a:rPr lang="en-US" dirty="0"/>
              <a:t>Interfaces and Abstraction </a:t>
            </a:r>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a:hlinkClick r:id="rId3"/>
              </a:rPr>
              <a:t>https://softuni.bg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a:xfrm>
            <a:off x="553082" y="5336486"/>
            <a:ext cx="2980696" cy="460181"/>
          </a:xfrm>
        </p:spPr>
        <p:txBody>
          <a:bodyPr/>
          <a:lstStyle/>
          <a:p>
            <a:r>
              <a:rPr lang="en-US" dirty="0"/>
              <a:t>Technical Trainers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82" y="2561677"/>
            <a:ext cx="2553890" cy="1939740"/>
          </a:xfrm>
          <a:prstGeom prst="rect">
            <a:avLst/>
          </a:prstGeom>
        </p:spPr>
      </p:pic>
    </p:spTree>
    <p:extLst>
      <p:ext uri="{BB962C8B-B14F-4D97-AF65-F5344CB8AC3E}">
        <p14:creationId xmlns:p14="http://schemas.microsoft.com/office/powerpoint/2010/main" val="28517789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type="body" sz="quarter" idx="10"/>
          </p:nvPr>
        </p:nvSpPr>
        <p:spPr/>
        <p:txBody>
          <a:bodyPr>
            <a:normAutofit/>
          </a:bodyPr>
          <a:lstStyle/>
          <a:p>
            <a:pPr marL="514350" indent="-514350">
              <a:buFont typeface="+mj-lt"/>
              <a:buAutoNum type="arabicPeriod"/>
            </a:pPr>
            <a:r>
              <a:rPr lang="en-US" dirty="0"/>
              <a:t>Abstraction</a:t>
            </a:r>
          </a:p>
          <a:p>
            <a:pPr lvl="1"/>
            <a:r>
              <a:rPr lang="en-US" dirty="0"/>
              <a:t>Abstraction vs Encapsulation</a:t>
            </a:r>
          </a:p>
          <a:p>
            <a:pPr marL="514350" indent="-514350">
              <a:buFont typeface="+mj-lt"/>
              <a:buAutoNum type="arabicPeriod"/>
            </a:pPr>
            <a:r>
              <a:rPr lang="en-US" dirty="0"/>
              <a:t>Interfaces</a:t>
            </a:r>
          </a:p>
          <a:p>
            <a:pPr marL="1047416" lvl="1" indent="-514350"/>
            <a:r>
              <a:rPr lang="en-US" dirty="0"/>
              <a:t>Default Methods</a:t>
            </a:r>
          </a:p>
          <a:p>
            <a:pPr marL="1047416" lvl="1" indent="-514350"/>
            <a:r>
              <a:rPr lang="en-US" dirty="0"/>
              <a:t>Static Methods</a:t>
            </a:r>
          </a:p>
          <a:p>
            <a:pPr marL="514350" indent="-514350">
              <a:buFont typeface="+mj-lt"/>
              <a:buAutoNum type="arabicPeriod"/>
            </a:pPr>
            <a:r>
              <a:rPr lang="en-US" dirty="0"/>
              <a:t>Abstract Classes</a:t>
            </a:r>
          </a:p>
          <a:p>
            <a:pPr marL="514350" indent="-514350">
              <a:buFont typeface="+mj-lt"/>
              <a:buAutoNum type="arabicPeriod"/>
            </a:pPr>
            <a:r>
              <a:rPr lang="en-US" dirty="0"/>
              <a:t>Interfaces vs Abstract Classes</a:t>
            </a:r>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6" name="Picture 5" descr="A drawing of a cartoon character&#10;&#10;Description generated with high confidence">
            <a:extLst>
              <a:ext uri="{FF2B5EF4-FFF2-40B4-BE49-F238E27FC236}">
                <a16:creationId xmlns:a16="http://schemas.microsoft.com/office/drawing/2014/main" id="{8A4321C1-0DAC-40C4-A4A0-54B7CB92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4660" y="1371601"/>
            <a:ext cx="3572162" cy="4385137"/>
          </a:xfrm>
          <a:prstGeom prst="rect">
            <a:avLst/>
          </a:prstGeom>
        </p:spPr>
      </p:pic>
      <p:sp>
        <p:nvSpPr>
          <p:cNvPr id="7" name="Slide Number">
            <a:extLst>
              <a:ext uri="{FF2B5EF4-FFF2-40B4-BE49-F238E27FC236}">
                <a16:creationId xmlns:a16="http://schemas.microsoft.com/office/drawing/2014/main" id="{3ED5F60B-9678-490B-B36A-FE30825867D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134</a:t>
            </a:fld>
            <a:endParaRPr lang="en-US" noProof="0" dirty="0"/>
          </a:p>
        </p:txBody>
      </p:sp>
    </p:spTree>
    <p:extLst>
      <p:ext uri="{BB962C8B-B14F-4D97-AF65-F5344CB8AC3E}">
        <p14:creationId xmlns:p14="http://schemas.microsoft.com/office/powerpoint/2010/main" val="828516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9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393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39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hlinkClick r:id="rId2"/>
              </a:rPr>
              <a:t>sli.do</a:t>
            </a:r>
            <a:endParaRPr lang="en-US" sz="8800" b="1" u="sng" dirty="0">
              <a:solidFill>
                <a:schemeClr val="bg1"/>
              </a:solidFill>
            </a:endParaRP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063F8455-4598-40C0-AE8D-0A3B22909D5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135</a:t>
            </a:fld>
            <a:endParaRPr lang="en-US" noProof="0" dirty="0"/>
          </a:p>
        </p:txBody>
      </p:sp>
    </p:spTree>
    <p:extLst>
      <p:ext uri="{BB962C8B-B14F-4D97-AF65-F5344CB8AC3E}">
        <p14:creationId xmlns:p14="http://schemas.microsoft.com/office/powerpoint/2010/main" val="8723768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F25A37AB-C8C9-4964-97B6-3F9F5B5ABC6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81313" y="1617070"/>
            <a:ext cx="2229373" cy="2229373"/>
          </a:xfrm>
          <a:prstGeom prst="rect">
            <a:avLst/>
          </a:prstGeom>
        </p:spPr>
      </p:pic>
      <p:sp>
        <p:nvSpPr>
          <p:cNvPr id="4" name="Title 3">
            <a:extLst>
              <a:ext uri="{FF2B5EF4-FFF2-40B4-BE49-F238E27FC236}">
                <a16:creationId xmlns:a16="http://schemas.microsoft.com/office/drawing/2014/main" id="{71C6C84C-4251-4DF5-86C7-BCCC49FDBEAD}"/>
              </a:ext>
            </a:extLst>
          </p:cNvPr>
          <p:cNvSpPr>
            <a:spLocks noGrp="1"/>
          </p:cNvSpPr>
          <p:nvPr>
            <p:ph type="title" sz="quarter" idx="10"/>
          </p:nvPr>
        </p:nvSpPr>
        <p:spPr/>
        <p:txBody>
          <a:bodyPr/>
          <a:lstStyle/>
          <a:p>
            <a:r>
              <a:rPr lang="en-US"/>
              <a:t>Abstraction</a:t>
            </a:r>
          </a:p>
        </p:txBody>
      </p:sp>
    </p:spTree>
    <p:extLst>
      <p:ext uri="{BB962C8B-B14F-4D97-AF65-F5344CB8AC3E}">
        <p14:creationId xmlns:p14="http://schemas.microsoft.com/office/powerpoint/2010/main" val="42472819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5" name="Rectangle 3"/>
          <p:cNvSpPr>
            <a:spLocks noGrp="1" noChangeArrowheads="1"/>
          </p:cNvSpPr>
          <p:nvPr>
            <p:ph type="body" sz="quarter" idx="10"/>
          </p:nvPr>
        </p:nvSpPr>
        <p:spPr/>
        <p:txBody>
          <a:bodyPr>
            <a:normAutofit/>
          </a:bodyPr>
          <a:lstStyle/>
          <a:p>
            <a:pPr>
              <a:lnSpc>
                <a:spcPct val="100000"/>
              </a:lnSpc>
            </a:pPr>
            <a:r>
              <a:rPr lang="en-US" dirty="0"/>
              <a:t>Latin origin</a:t>
            </a:r>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buClr>
                <a:schemeClr val="tx1"/>
              </a:buClr>
            </a:pPr>
            <a:r>
              <a:rPr lang="en-US" b="1" dirty="0">
                <a:solidFill>
                  <a:schemeClr val="bg1"/>
                </a:solidFill>
              </a:rPr>
              <a:t>Preserving </a:t>
            </a:r>
            <a:r>
              <a:rPr lang="en-US" dirty="0"/>
              <a:t>information</a:t>
            </a:r>
            <a:r>
              <a:rPr lang="en-US" b="1" dirty="0">
                <a:solidFill>
                  <a:schemeClr val="bg1"/>
                </a:solidFill>
              </a:rPr>
              <a:t> </a:t>
            </a:r>
            <a:r>
              <a:rPr lang="en-US" dirty="0"/>
              <a:t>that is </a:t>
            </a:r>
            <a:r>
              <a:rPr lang="en-US" b="1" dirty="0">
                <a:solidFill>
                  <a:schemeClr val="bg1"/>
                </a:solidFill>
              </a:rPr>
              <a:t>relevant </a:t>
            </a:r>
            <a:r>
              <a:rPr lang="en-US" dirty="0"/>
              <a:t>in a context</a:t>
            </a:r>
          </a:p>
          <a:p>
            <a:pPr>
              <a:lnSpc>
                <a:spcPct val="100000"/>
              </a:lnSpc>
              <a:buClr>
                <a:schemeClr val="tx1"/>
              </a:buClr>
            </a:pPr>
            <a:r>
              <a:rPr lang="en-US" b="1" dirty="0">
                <a:solidFill>
                  <a:schemeClr val="bg1"/>
                </a:solidFill>
              </a:rPr>
              <a:t>Forgetting </a:t>
            </a:r>
            <a:r>
              <a:rPr lang="en-US" dirty="0"/>
              <a:t>information</a:t>
            </a:r>
            <a:r>
              <a:rPr lang="en-US" b="1" dirty="0">
                <a:solidFill>
                  <a:schemeClr val="bg1"/>
                </a:solidFill>
              </a:rPr>
              <a:t> </a:t>
            </a:r>
            <a:r>
              <a:rPr lang="en-US" dirty="0"/>
              <a:t>that is</a:t>
            </a:r>
            <a:r>
              <a:rPr lang="en-US" b="1" dirty="0"/>
              <a:t> </a:t>
            </a:r>
            <a:r>
              <a:rPr lang="en-US" b="1" dirty="0">
                <a:solidFill>
                  <a:schemeClr val="bg1"/>
                </a:solidFill>
              </a:rPr>
              <a:t>irrelevant </a:t>
            </a:r>
            <a:r>
              <a:rPr lang="en-US" dirty="0"/>
              <a:t>in that context</a:t>
            </a:r>
          </a:p>
        </p:txBody>
      </p:sp>
      <p:sp>
        <p:nvSpPr>
          <p:cNvPr id="428034" name="Rectangle 2"/>
          <p:cNvSpPr>
            <a:spLocks noGrp="1" noChangeArrowheads="1"/>
          </p:cNvSpPr>
          <p:nvPr>
            <p:ph type="title"/>
          </p:nvPr>
        </p:nvSpPr>
        <p:spPr/>
        <p:txBody>
          <a:bodyPr/>
          <a:lstStyle/>
          <a:p>
            <a:r>
              <a:rPr lang="en-US" dirty="0"/>
              <a:t>What is Abstraction?</a:t>
            </a:r>
            <a:endParaRPr lang="bg-BG" dirty="0"/>
          </a:p>
        </p:txBody>
      </p:sp>
      <p:sp>
        <p:nvSpPr>
          <p:cNvPr id="28" name="Rectangle: Rounded Corners 4"/>
          <p:cNvSpPr>
            <a:spLocks noChangeArrowheads="1"/>
          </p:cNvSpPr>
          <p:nvPr/>
        </p:nvSpPr>
        <p:spPr bwMode="auto">
          <a:xfrm>
            <a:off x="3948213" y="1934585"/>
            <a:ext cx="1965687" cy="106304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noProof="1">
                <a:solidFill>
                  <a:srgbClr val="FFFFFF"/>
                </a:solidFill>
              </a:rPr>
              <a:t>Abs</a:t>
            </a:r>
          </a:p>
          <a:p>
            <a:pPr algn="ctr"/>
            <a:r>
              <a:rPr lang="en-GB" sz="2400" b="1" noProof="1">
                <a:solidFill>
                  <a:srgbClr val="FFFFFF"/>
                </a:solidFill>
              </a:rPr>
              <a:t>(away from)</a:t>
            </a:r>
          </a:p>
        </p:txBody>
      </p:sp>
      <p:sp>
        <p:nvSpPr>
          <p:cNvPr id="29" name="Rectangle: Rounded Corners 4"/>
          <p:cNvSpPr>
            <a:spLocks noChangeArrowheads="1"/>
          </p:cNvSpPr>
          <p:nvPr/>
        </p:nvSpPr>
        <p:spPr bwMode="auto">
          <a:xfrm>
            <a:off x="7757433" y="1934585"/>
            <a:ext cx="1965687" cy="106304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noProof="1">
                <a:solidFill>
                  <a:srgbClr val="FFFFFF"/>
                </a:solidFill>
              </a:rPr>
              <a:t>Trahere</a:t>
            </a:r>
          </a:p>
          <a:p>
            <a:pPr algn="ctr"/>
            <a:r>
              <a:rPr lang="en-GB" sz="2400" b="1" noProof="1">
                <a:solidFill>
                  <a:srgbClr val="FFFFFF"/>
                </a:solidFill>
              </a:rPr>
              <a:t>(to draw)</a:t>
            </a:r>
          </a:p>
        </p:txBody>
      </p:sp>
      <p:sp>
        <p:nvSpPr>
          <p:cNvPr id="30" name="Rectangle: Rounded Corners 4"/>
          <p:cNvSpPr>
            <a:spLocks noChangeArrowheads="1"/>
          </p:cNvSpPr>
          <p:nvPr/>
        </p:nvSpPr>
        <p:spPr bwMode="auto">
          <a:xfrm>
            <a:off x="5859298" y="3155044"/>
            <a:ext cx="1943100" cy="76762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noProof="1">
                <a:solidFill>
                  <a:srgbClr val="FFFFFF"/>
                </a:solidFill>
              </a:rPr>
              <a:t>Abstraction</a:t>
            </a:r>
          </a:p>
        </p:txBody>
      </p:sp>
      <p:cxnSp>
        <p:nvCxnSpPr>
          <p:cNvPr id="31" name="Straight Arrow Connector 30"/>
          <p:cNvCxnSpPr>
            <a:cxnSpLocks/>
          </p:cNvCxnSpPr>
          <p:nvPr/>
        </p:nvCxnSpPr>
        <p:spPr>
          <a:xfrm flipH="1">
            <a:off x="6817785" y="2439983"/>
            <a:ext cx="8146" cy="721014"/>
          </a:xfrm>
          <a:prstGeom prst="straightConnector1">
            <a:avLst/>
          </a:prstGeom>
          <a:solidFill>
            <a:schemeClr val="dk2">
              <a:alpha val="80000"/>
            </a:schemeClr>
          </a:solidFill>
          <a:ln w="254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cxnSp>
      <p:cxnSp>
        <p:nvCxnSpPr>
          <p:cNvPr id="33" name="Straight Connector 32"/>
          <p:cNvCxnSpPr/>
          <p:nvPr/>
        </p:nvCxnSpPr>
        <p:spPr>
          <a:xfrm>
            <a:off x="5913900" y="2436524"/>
            <a:ext cx="1843533" cy="0"/>
          </a:xfrm>
          <a:prstGeom prst="line">
            <a:avLst/>
          </a:prstGeom>
          <a:solidFill>
            <a:schemeClr val="dk2">
              <a:alpha val="80000"/>
            </a:schemeClr>
          </a:solidFill>
          <a:ln w="254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cxnSp>
      <p:sp>
        <p:nvSpPr>
          <p:cNvPr id="10" name="Slide Number">
            <a:extLst>
              <a:ext uri="{FF2B5EF4-FFF2-40B4-BE49-F238E27FC236}">
                <a16:creationId xmlns:a16="http://schemas.microsoft.com/office/drawing/2014/main" id="{66030ABA-3F15-4F3D-AC20-DD95079FFD8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137</a:t>
            </a:fld>
            <a:endParaRPr lang="en-US" dirty="0"/>
          </a:p>
        </p:txBody>
      </p:sp>
    </p:spTree>
    <p:extLst>
      <p:ext uri="{BB962C8B-B14F-4D97-AF65-F5344CB8AC3E}">
        <p14:creationId xmlns:p14="http://schemas.microsoft.com/office/powerpoint/2010/main" val="8181692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803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8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457200" indent="-457200">
              <a:lnSpc>
                <a:spcPct val="130000"/>
              </a:lnSpc>
              <a:buClr>
                <a:srgbClr val="234465"/>
              </a:buClr>
              <a:buFont typeface="Wingdings" panose="05000000000000000000" pitchFamily="2" charset="2"/>
              <a:buChar char="§"/>
            </a:pPr>
            <a:r>
              <a:rPr lang="en-US" sz="3000" b="1" dirty="0">
                <a:solidFill>
                  <a:schemeClr val="bg1"/>
                </a:solidFill>
              </a:rPr>
              <a:t>Abstraction </a:t>
            </a:r>
            <a:r>
              <a:rPr lang="en-US" sz="3000" dirty="0"/>
              <a:t>means ignoring </a:t>
            </a:r>
            <a:r>
              <a:rPr lang="en-US" sz="3000" b="1" dirty="0">
                <a:solidFill>
                  <a:schemeClr val="bg1"/>
                </a:solidFill>
              </a:rPr>
              <a:t>irrelevant </a:t>
            </a:r>
            <a:r>
              <a:rPr lang="en-US" sz="3000" dirty="0"/>
              <a:t>features, properties, or </a:t>
            </a:r>
            <a:br>
              <a:rPr lang="en-US" sz="3000" dirty="0"/>
            </a:br>
            <a:r>
              <a:rPr lang="en-US" sz="3000" dirty="0"/>
              <a:t>functions and emphasizing the</a:t>
            </a:r>
            <a:r>
              <a:rPr lang="en-US" sz="3000" b="1" dirty="0">
                <a:solidFill>
                  <a:schemeClr val="bg1"/>
                </a:solidFill>
              </a:rPr>
              <a:t> relevant ones … </a:t>
            </a:r>
            <a:endParaRPr lang="bg-BG" sz="3000" b="1" dirty="0">
              <a:solidFill>
                <a:schemeClr val="bg1"/>
              </a:solidFill>
            </a:endParaRPr>
          </a:p>
          <a:p>
            <a:pPr marL="457200" indent="-457200">
              <a:lnSpc>
                <a:spcPct val="130000"/>
              </a:lnSpc>
              <a:buClr>
                <a:srgbClr val="234465"/>
              </a:buClr>
              <a:buFont typeface="Wingdings" panose="05000000000000000000" pitchFamily="2" charset="2"/>
              <a:buChar char="§"/>
            </a:pPr>
            <a:endParaRPr lang="bg-BG" sz="3000" b="1" dirty="0">
              <a:solidFill>
                <a:schemeClr val="bg1"/>
              </a:solidFill>
            </a:endParaRPr>
          </a:p>
          <a:p>
            <a:pPr marL="457200" indent="-457200">
              <a:lnSpc>
                <a:spcPct val="130000"/>
              </a:lnSpc>
              <a:buClr>
                <a:srgbClr val="234465"/>
              </a:buClr>
              <a:buFont typeface="Wingdings" panose="05000000000000000000" pitchFamily="2" charset="2"/>
              <a:buChar char="§"/>
            </a:pPr>
            <a:endParaRPr lang="en-US" sz="3000" b="1" dirty="0">
              <a:solidFill>
                <a:schemeClr val="bg1"/>
              </a:solidFill>
            </a:endParaRPr>
          </a:p>
          <a:p>
            <a:pPr marL="457200" indent="-457200">
              <a:lnSpc>
                <a:spcPct val="130000"/>
              </a:lnSpc>
              <a:buClr>
                <a:srgbClr val="234465"/>
              </a:buClr>
              <a:buFont typeface="Wingdings" panose="05000000000000000000" pitchFamily="2" charset="2"/>
              <a:buChar char="§"/>
            </a:pPr>
            <a:r>
              <a:rPr lang="en-US" sz="3000" b="1" dirty="0">
                <a:solidFill>
                  <a:schemeClr val="bg1"/>
                </a:solidFill>
              </a:rPr>
              <a:t>... relevant </a:t>
            </a:r>
            <a:r>
              <a:rPr lang="en-US" sz="3000" dirty="0"/>
              <a:t>to the </a:t>
            </a:r>
            <a:r>
              <a:rPr lang="en-US" sz="3000" b="1" dirty="0">
                <a:solidFill>
                  <a:schemeClr val="bg1"/>
                </a:solidFill>
              </a:rPr>
              <a:t>context </a:t>
            </a:r>
            <a:r>
              <a:rPr lang="en-US" sz="3000" dirty="0"/>
              <a:t>of the </a:t>
            </a:r>
            <a:r>
              <a:rPr lang="en-US" sz="3000" b="1" dirty="0">
                <a:solidFill>
                  <a:schemeClr val="bg1"/>
                </a:solidFill>
              </a:rPr>
              <a:t>project </a:t>
            </a:r>
            <a:r>
              <a:rPr lang="en-US" sz="3000" dirty="0"/>
              <a:t>we develop</a:t>
            </a:r>
          </a:p>
          <a:p>
            <a:pPr marL="457200" indent="-457200">
              <a:lnSpc>
                <a:spcPct val="130000"/>
              </a:lnSpc>
              <a:buClr>
                <a:srgbClr val="234465"/>
              </a:buClr>
              <a:buFont typeface="Wingdings" panose="05000000000000000000" pitchFamily="2" charset="2"/>
              <a:buChar char="§"/>
            </a:pPr>
            <a:r>
              <a:rPr lang="en-US" sz="3000" dirty="0"/>
              <a:t>Abstraction helps </a:t>
            </a:r>
            <a:r>
              <a:rPr lang="en-US" sz="3000" b="1" dirty="0">
                <a:solidFill>
                  <a:schemeClr val="bg1"/>
                </a:solidFill>
              </a:rPr>
              <a:t>managing </a:t>
            </a:r>
            <a:r>
              <a:rPr lang="en-US" sz="3000" dirty="0"/>
              <a:t>complexity</a:t>
            </a:r>
          </a:p>
          <a:p>
            <a:pPr marL="457200" indent="-457200">
              <a:lnSpc>
                <a:spcPct val="130000"/>
              </a:lnSpc>
              <a:buClr>
                <a:srgbClr val="234465"/>
              </a:buClr>
              <a:buFont typeface="Wingdings" panose="05000000000000000000" pitchFamily="2" charset="2"/>
              <a:buChar char="§"/>
            </a:pPr>
            <a:r>
              <a:rPr lang="en-US" sz="3000" dirty="0"/>
              <a:t>Abstraction lets you focus on </a:t>
            </a:r>
            <a:r>
              <a:rPr lang="en-US" sz="3000" b="1" dirty="0">
                <a:solidFill>
                  <a:schemeClr val="bg1"/>
                </a:solidFill>
              </a:rPr>
              <a:t>what the </a:t>
            </a:r>
            <a:r>
              <a:rPr lang="en-US" sz="3000" dirty="0"/>
              <a:t>object does instead of </a:t>
            </a:r>
            <a:br>
              <a:rPr lang="en-US" sz="3000" dirty="0"/>
            </a:br>
            <a:r>
              <a:rPr lang="en-US" sz="3000" b="1" dirty="0">
                <a:solidFill>
                  <a:schemeClr val="bg1"/>
                </a:solidFill>
              </a:rPr>
              <a:t>how it does it</a:t>
            </a:r>
            <a:endParaRPr lang="en-US" sz="3000" dirty="0">
              <a:solidFill>
                <a:schemeClr val="tx2">
                  <a:lumMod val="75000"/>
                </a:schemeClr>
              </a:solidFill>
            </a:endParaRPr>
          </a:p>
        </p:txBody>
      </p:sp>
      <p:sp>
        <p:nvSpPr>
          <p:cNvPr id="4" name="Title 3"/>
          <p:cNvSpPr>
            <a:spLocks noGrp="1"/>
          </p:cNvSpPr>
          <p:nvPr>
            <p:ph type="title"/>
          </p:nvPr>
        </p:nvSpPr>
        <p:spPr/>
        <p:txBody>
          <a:bodyPr/>
          <a:lstStyle/>
          <a:p>
            <a:r>
              <a:rPr lang="en-US" dirty="0"/>
              <a:t>Abstraction in OOP</a:t>
            </a:r>
          </a:p>
        </p:txBody>
      </p:sp>
      <p:grpSp>
        <p:nvGrpSpPr>
          <p:cNvPr id="8" name="Group 7">
            <a:extLst>
              <a:ext uri="{FF2B5EF4-FFF2-40B4-BE49-F238E27FC236}">
                <a16:creationId xmlns:a16="http://schemas.microsoft.com/office/drawing/2014/main" id="{175E589A-1771-431D-B488-D97C54543D2D}"/>
              </a:ext>
            </a:extLst>
          </p:cNvPr>
          <p:cNvGrpSpPr/>
          <p:nvPr/>
        </p:nvGrpSpPr>
        <p:grpSpPr>
          <a:xfrm>
            <a:off x="4079233" y="2514599"/>
            <a:ext cx="7922365" cy="2185425"/>
            <a:chOff x="4249046" y="2975113"/>
            <a:chExt cx="7922365" cy="2185425"/>
          </a:xfrm>
          <a:solidFill>
            <a:schemeClr val="tx2"/>
          </a:solidFill>
        </p:grpSpPr>
        <p:sp>
          <p:nvSpPr>
            <p:cNvPr id="9" name="Thought Bubble: Cloud 8">
              <a:extLst>
                <a:ext uri="{FF2B5EF4-FFF2-40B4-BE49-F238E27FC236}">
                  <a16:creationId xmlns:a16="http://schemas.microsoft.com/office/drawing/2014/main" id="{664925D4-E565-4699-9E7F-9E213DF67281}"/>
                </a:ext>
              </a:extLst>
            </p:cNvPr>
            <p:cNvSpPr/>
            <p:nvPr/>
          </p:nvSpPr>
          <p:spPr>
            <a:xfrm>
              <a:off x="4249046" y="2975113"/>
              <a:ext cx="5310808" cy="1378226"/>
            </a:xfrm>
            <a:prstGeom prst="cloudCallout">
              <a:avLst>
                <a:gd name="adj1" fmla="val 69260"/>
                <a:gd name="adj2" fmla="val -1940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rPr>
                <a:t>"Relevant" to what?</a:t>
              </a:r>
              <a:endParaRPr lang="bg-BG" sz="3600" b="1" dirty="0">
                <a:solidFill>
                  <a:schemeClr val="bg2"/>
                </a:solidFill>
              </a:endParaRPr>
            </a:p>
          </p:txBody>
        </p:sp>
        <p:pic>
          <p:nvPicPr>
            <p:cNvPr id="10" name="Graphic 9" descr="Man">
              <a:extLst>
                <a:ext uri="{FF2B5EF4-FFF2-40B4-BE49-F238E27FC236}">
                  <a16:creationId xmlns:a16="http://schemas.microsoft.com/office/drawing/2014/main" id="{CC449C43-FF1E-49AE-8BCE-5EC5C19AB4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0211" y="3179338"/>
              <a:ext cx="1981200" cy="1981200"/>
            </a:xfrm>
            <a:prstGeom prst="rect">
              <a:avLst/>
            </a:prstGeom>
          </p:spPr>
        </p:pic>
      </p:grpSp>
      <p:sp>
        <p:nvSpPr>
          <p:cNvPr id="11" name="Slide Number">
            <a:extLst>
              <a:ext uri="{FF2B5EF4-FFF2-40B4-BE49-F238E27FC236}">
                <a16:creationId xmlns:a16="http://schemas.microsoft.com/office/drawing/2014/main" id="{B34A2BB6-6309-43E1-8AC0-72ABB9B3EB2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138</a:t>
            </a:fld>
            <a:endParaRPr lang="en-US" dirty="0"/>
          </a:p>
        </p:txBody>
      </p:sp>
    </p:spTree>
    <p:extLst>
      <p:ext uri="{BB962C8B-B14F-4D97-AF65-F5344CB8AC3E}">
        <p14:creationId xmlns:p14="http://schemas.microsoft.com/office/powerpoint/2010/main" val="18606657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There are 2 ways to achieve abstraction in Java</a:t>
            </a:r>
          </a:p>
          <a:p>
            <a:pPr lvl="1"/>
            <a:r>
              <a:rPr lang="en-US" dirty="0"/>
              <a:t>Interfaces (</a:t>
            </a:r>
            <a:r>
              <a:rPr lang="en-US" b="1" dirty="0">
                <a:solidFill>
                  <a:schemeClr val="bg1"/>
                </a:solidFill>
              </a:rPr>
              <a:t>100% abstraction</a:t>
            </a:r>
            <a:r>
              <a:rPr lang="en-US" dirty="0"/>
              <a:t>)</a:t>
            </a:r>
          </a:p>
          <a:p>
            <a:pPr lvl="1"/>
            <a:r>
              <a:rPr lang="en-US" dirty="0"/>
              <a:t>Abstract class (</a:t>
            </a:r>
            <a:r>
              <a:rPr lang="en-US" b="1" dirty="0">
                <a:solidFill>
                  <a:schemeClr val="bg1"/>
                </a:solidFill>
              </a:rPr>
              <a:t>0% - 100% abstraction</a:t>
            </a:r>
            <a:r>
              <a:rPr lang="en-US" dirty="0"/>
              <a:t>)</a:t>
            </a:r>
            <a:endParaRPr lang="bg-BG" dirty="0"/>
          </a:p>
        </p:txBody>
      </p:sp>
      <p:sp>
        <p:nvSpPr>
          <p:cNvPr id="793602" name="Rectangle 2"/>
          <p:cNvSpPr>
            <a:spLocks noGrp="1" noChangeArrowheads="1"/>
          </p:cNvSpPr>
          <p:nvPr>
            <p:ph type="title"/>
          </p:nvPr>
        </p:nvSpPr>
        <p:spPr/>
        <p:txBody>
          <a:bodyPr/>
          <a:lstStyle/>
          <a:p>
            <a:r>
              <a:rPr lang="en-US" dirty="0"/>
              <a:t>Achieving Abstraction</a:t>
            </a:r>
          </a:p>
        </p:txBody>
      </p:sp>
      <p:sp>
        <p:nvSpPr>
          <p:cNvPr id="14" name="Rectangle 13"/>
          <p:cNvSpPr>
            <a:spLocks noChangeArrowheads="1"/>
          </p:cNvSpPr>
          <p:nvPr/>
        </p:nvSpPr>
        <p:spPr bwMode="auto">
          <a:xfrm>
            <a:off x="511297" y="3644206"/>
            <a:ext cx="11034600"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cs typeface="Consolas" pitchFamily="49" charset="0"/>
              </a:rPr>
              <a:t>public </a:t>
            </a:r>
            <a:r>
              <a:rPr lang="en-US" sz="2800" b="1" noProof="1">
                <a:solidFill>
                  <a:schemeClr val="bg1"/>
                </a:solidFill>
                <a:latin typeface="Consolas" pitchFamily="49" charset="0"/>
                <a:cs typeface="Consolas" pitchFamily="49" charset="0"/>
              </a:rPr>
              <a:t>interface</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Animal {}</a:t>
            </a:r>
          </a:p>
          <a:p>
            <a:pPr fontAlgn="base">
              <a:spcBef>
                <a:spcPts val="1200"/>
              </a:spcBef>
            </a:pPr>
            <a:r>
              <a:rPr lang="en-US" sz="2800" b="1" noProof="1">
                <a:latin typeface="Consolas" pitchFamily="49" charset="0"/>
                <a:cs typeface="Consolas" pitchFamily="49" charset="0"/>
              </a:rPr>
              <a:t>public </a:t>
            </a:r>
            <a:r>
              <a:rPr lang="en-US" sz="2800" b="1" noProof="1">
                <a:solidFill>
                  <a:schemeClr val="bg1"/>
                </a:solidFill>
                <a:latin typeface="Consolas" pitchFamily="49" charset="0"/>
                <a:cs typeface="Consolas" pitchFamily="49" charset="0"/>
              </a:rPr>
              <a:t>abstract</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class Mammal {}</a:t>
            </a:r>
          </a:p>
          <a:p>
            <a:pPr fontAlgn="base">
              <a:spcBef>
                <a:spcPts val="1200"/>
              </a:spcBef>
            </a:pPr>
            <a:r>
              <a:rPr lang="en-US" sz="2800" b="1" noProof="1">
                <a:latin typeface="Consolas" pitchFamily="49" charset="0"/>
                <a:cs typeface="Consolas" pitchFamily="49" charset="0"/>
              </a:rPr>
              <a:t>public class Person </a:t>
            </a:r>
            <a:r>
              <a:rPr lang="en-US" sz="2800" b="1" noProof="1">
                <a:solidFill>
                  <a:schemeClr val="bg1"/>
                </a:solidFill>
                <a:latin typeface="Consolas" pitchFamily="49" charset="0"/>
                <a:cs typeface="Consolas" pitchFamily="49" charset="0"/>
              </a:rPr>
              <a:t>extends</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Mammal </a:t>
            </a:r>
            <a:r>
              <a:rPr lang="en-US" sz="2800" b="1" noProof="1">
                <a:solidFill>
                  <a:schemeClr val="bg1"/>
                </a:solidFill>
                <a:latin typeface="Consolas" pitchFamily="49" charset="0"/>
                <a:cs typeface="Consolas" pitchFamily="49" charset="0"/>
              </a:rPr>
              <a:t>implements</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Animal {}</a:t>
            </a:r>
          </a:p>
        </p:txBody>
      </p:sp>
      <p:sp>
        <p:nvSpPr>
          <p:cNvPr id="6" name="Slide Number">
            <a:extLst>
              <a:ext uri="{FF2B5EF4-FFF2-40B4-BE49-F238E27FC236}">
                <a16:creationId xmlns:a16="http://schemas.microsoft.com/office/drawing/2014/main" id="{6C0B1220-FF97-43BC-AC69-0ECA888A2C2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139</a:t>
            </a:fld>
            <a:endParaRPr lang="en-US" noProof="0" dirty="0"/>
          </a:p>
        </p:txBody>
      </p:sp>
    </p:spTree>
    <p:extLst>
      <p:ext uri="{BB962C8B-B14F-4D97-AF65-F5344CB8AC3E}">
        <p14:creationId xmlns:p14="http://schemas.microsoft.com/office/powerpoint/2010/main" val="14390234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GB" sz="3200" dirty="0"/>
              <a:t>Create a Point class holding</a:t>
            </a:r>
            <a:r>
              <a:rPr lang="en-GB" sz="3200" dirty="0">
                <a:solidFill>
                  <a:schemeClr val="tx2">
                    <a:lumMod val="75000"/>
                  </a:schemeClr>
                </a:solidFill>
              </a:rPr>
              <a:t> </a:t>
            </a:r>
            <a:r>
              <a:rPr lang="en-GB" sz="3200" dirty="0"/>
              <a:t>the horizontal and vertical coordinates</a:t>
            </a:r>
          </a:p>
          <a:p>
            <a:pPr>
              <a:buClr>
                <a:schemeClr val="tx1"/>
              </a:buClr>
            </a:pPr>
            <a:r>
              <a:rPr lang="en-GB" sz="3200" dirty="0"/>
              <a:t>Create a </a:t>
            </a:r>
            <a:r>
              <a:rPr lang="en-GB" sz="3200" b="1" dirty="0">
                <a:solidFill>
                  <a:schemeClr val="bg1"/>
                </a:solidFill>
              </a:rPr>
              <a:t>Rectangle class</a:t>
            </a:r>
          </a:p>
          <a:p>
            <a:pPr lvl="1">
              <a:buClr>
                <a:schemeClr val="tx1"/>
              </a:buClr>
            </a:pPr>
            <a:r>
              <a:rPr lang="en-GB" sz="3000" dirty="0"/>
              <a:t>Holds 2 </a:t>
            </a:r>
            <a:r>
              <a:rPr lang="en-GB" sz="3000" b="1" dirty="0">
                <a:solidFill>
                  <a:schemeClr val="bg1"/>
                </a:solidFill>
              </a:rPr>
              <a:t>points</a:t>
            </a:r>
          </a:p>
          <a:p>
            <a:pPr lvl="2">
              <a:buClr>
                <a:schemeClr val="tx1"/>
              </a:buClr>
            </a:pPr>
            <a:r>
              <a:rPr lang="en-GB" sz="2800" b="1" dirty="0">
                <a:solidFill>
                  <a:schemeClr val="bg1"/>
                </a:solidFill>
              </a:rPr>
              <a:t>Bottom left </a:t>
            </a:r>
            <a:r>
              <a:rPr lang="en-GB" sz="2800" dirty="0"/>
              <a:t>and </a:t>
            </a:r>
            <a:r>
              <a:rPr lang="en-GB" sz="2800" b="1" dirty="0">
                <a:solidFill>
                  <a:schemeClr val="bg1"/>
                </a:solidFill>
              </a:rPr>
              <a:t>top right </a:t>
            </a:r>
          </a:p>
          <a:p>
            <a:pPr>
              <a:buClr>
                <a:schemeClr val="tx1"/>
              </a:buClr>
            </a:pPr>
            <a:r>
              <a:rPr lang="en-GB" sz="3200" dirty="0"/>
              <a:t>Add </a:t>
            </a:r>
            <a:r>
              <a:rPr lang="en-GB" sz="3200" b="1" dirty="0">
                <a:solidFill>
                  <a:schemeClr val="bg1"/>
                </a:solidFill>
              </a:rPr>
              <a:t>Contains</a:t>
            </a:r>
            <a:r>
              <a:rPr lang="en-GB" sz="3200" dirty="0"/>
              <a:t> method </a:t>
            </a:r>
          </a:p>
          <a:p>
            <a:pPr lvl="1">
              <a:buClr>
                <a:schemeClr val="tx1"/>
              </a:buClr>
            </a:pPr>
            <a:r>
              <a:rPr lang="en-GB" sz="3000" dirty="0"/>
              <a:t>Takes a </a:t>
            </a:r>
            <a:r>
              <a:rPr lang="en-GB" sz="3000" b="1" dirty="0">
                <a:solidFill>
                  <a:schemeClr val="bg1"/>
                </a:solidFill>
              </a:rPr>
              <a:t>Point </a:t>
            </a:r>
            <a:r>
              <a:rPr lang="en-GB" sz="3000" dirty="0"/>
              <a:t>as an argument</a:t>
            </a:r>
          </a:p>
          <a:p>
            <a:pPr lvl="1">
              <a:buClr>
                <a:schemeClr val="tx1"/>
              </a:buClr>
            </a:pPr>
            <a:r>
              <a:rPr lang="en-GB" sz="3000" b="1" dirty="0">
                <a:solidFill>
                  <a:schemeClr val="bg1"/>
                </a:solidFill>
              </a:rPr>
              <a:t>Returns </a:t>
            </a:r>
            <a:r>
              <a:rPr lang="en-GB" sz="3000" dirty="0"/>
              <a:t>it if it’s inside</a:t>
            </a:r>
            <a:r>
              <a:rPr lang="en-GB" sz="3000" b="1" dirty="0">
                <a:solidFill>
                  <a:schemeClr val="bg1"/>
                </a:solidFill>
              </a:rPr>
              <a:t> </a:t>
            </a:r>
            <a:r>
              <a:rPr lang="en-GB" sz="3000" dirty="0"/>
              <a:t>the current object of the </a:t>
            </a:r>
            <a:r>
              <a:rPr lang="en-GB" sz="3000" b="1" dirty="0">
                <a:solidFill>
                  <a:schemeClr val="bg1"/>
                </a:solidFill>
              </a:rPr>
              <a:t>Rectangle class</a:t>
            </a:r>
            <a:endParaRPr lang="en-GB" sz="3000" dirty="0"/>
          </a:p>
        </p:txBody>
      </p:sp>
      <p:sp>
        <p:nvSpPr>
          <p:cNvPr id="4" name="Title 3"/>
          <p:cNvSpPr>
            <a:spLocks noGrp="1"/>
          </p:cNvSpPr>
          <p:nvPr>
            <p:ph type="title"/>
          </p:nvPr>
        </p:nvSpPr>
        <p:spPr/>
        <p:txBody>
          <a:bodyPr>
            <a:normAutofit/>
          </a:bodyPr>
          <a:lstStyle/>
          <a:p>
            <a:r>
              <a:rPr lang="en-US" dirty="0"/>
              <a:t>Problem: </a:t>
            </a:r>
            <a:r>
              <a:rPr lang="af-ZA" dirty="0"/>
              <a:t>Point in Rectangle</a:t>
            </a:r>
            <a:endParaRPr lang="en-US" dirty="0"/>
          </a:p>
        </p:txBody>
      </p:sp>
      <p:sp>
        <p:nvSpPr>
          <p:cNvPr id="6" name="TextBox 5">
            <a:extLst>
              <a:ext uri="{FF2B5EF4-FFF2-40B4-BE49-F238E27FC236}">
                <a16:creationId xmlns:a16="http://schemas.microsoft.com/office/drawing/2014/main" id="{6499AC27-C1CB-4480-BA20-EB8DF7F653A0}"/>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3"/>
              </a:rPr>
              <a:t>https://judge.softuni.bg/Contests/1575/Working-with-Abstraction-Lab</a:t>
            </a:r>
            <a:endParaRPr lang="en-US" u="sng" dirty="0">
              <a:solidFill>
                <a:schemeClr val="bg1"/>
              </a:solidFill>
            </a:endParaRPr>
          </a:p>
        </p:txBody>
      </p:sp>
      <p:sp>
        <p:nvSpPr>
          <p:cNvPr id="7" name="Slide Number">
            <a:extLst>
              <a:ext uri="{FF2B5EF4-FFF2-40B4-BE49-F238E27FC236}">
                <a16:creationId xmlns:a16="http://schemas.microsoft.com/office/drawing/2014/main" id="{05508483-3D45-4AF4-A863-D4DC98FED22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a:t>
            </a:fld>
            <a:endParaRPr lang="en-US" noProof="0" dirty="0"/>
          </a:p>
        </p:txBody>
      </p:sp>
    </p:spTree>
    <p:extLst>
      <p:ext uri="{BB962C8B-B14F-4D97-AF65-F5344CB8AC3E}">
        <p14:creationId xmlns:p14="http://schemas.microsoft.com/office/powerpoint/2010/main" val="24779385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6572C44-9F26-47BB-B3CD-F218ED177CDD}"/>
              </a:ext>
            </a:extLst>
          </p:cNvPr>
          <p:cNvSpPr>
            <a:spLocks noGrp="1"/>
          </p:cNvSpPr>
          <p:nvPr>
            <p:ph type="body" sz="quarter" idx="11"/>
          </p:nvPr>
        </p:nvSpPr>
        <p:spPr/>
        <p:txBody>
          <a:bodyPr>
            <a:normAutofit/>
          </a:bodyPr>
          <a:lstStyle/>
          <a:p>
            <a:r>
              <a:rPr lang="en-GB" dirty="0"/>
              <a:t>Encapsulation</a:t>
            </a:r>
          </a:p>
          <a:p>
            <a:pPr lvl="1"/>
            <a:r>
              <a:rPr lang="en-GB" dirty="0"/>
              <a:t>Used to </a:t>
            </a:r>
            <a:r>
              <a:rPr lang="en-GB" b="1" dirty="0">
                <a:solidFill>
                  <a:schemeClr val="bg1"/>
                </a:solidFill>
              </a:rPr>
              <a:t>hide </a:t>
            </a:r>
            <a:r>
              <a:rPr lang="en-GB" dirty="0"/>
              <a:t>the</a:t>
            </a:r>
            <a:r>
              <a:rPr lang="en-GB" b="1" dirty="0">
                <a:solidFill>
                  <a:schemeClr val="bg1"/>
                </a:solidFill>
              </a:rPr>
              <a:t> code </a:t>
            </a:r>
            <a:br>
              <a:rPr lang="en-GB" dirty="0"/>
            </a:br>
            <a:r>
              <a:rPr lang="en-GB" dirty="0"/>
              <a:t>and </a:t>
            </a:r>
            <a:r>
              <a:rPr lang="en-GB" b="1" dirty="0">
                <a:solidFill>
                  <a:schemeClr val="bg1"/>
                </a:solidFill>
              </a:rPr>
              <a:t>data</a:t>
            </a:r>
            <a:r>
              <a:rPr lang="en-GB" dirty="0"/>
              <a:t> inside a </a:t>
            </a:r>
            <a:r>
              <a:rPr lang="en-GB" b="1" dirty="0">
                <a:solidFill>
                  <a:schemeClr val="bg1"/>
                </a:solidFill>
              </a:rPr>
              <a:t>single</a:t>
            </a:r>
            <a:r>
              <a:rPr lang="en-GB" dirty="0"/>
              <a:t> </a:t>
            </a:r>
            <a:br>
              <a:rPr lang="en-GB" dirty="0"/>
            </a:br>
            <a:r>
              <a:rPr lang="en-GB" b="1" dirty="0">
                <a:solidFill>
                  <a:schemeClr val="bg1"/>
                </a:solidFill>
              </a:rPr>
              <a:t>unit</a:t>
            </a:r>
            <a:r>
              <a:rPr lang="en-GB" dirty="0"/>
              <a:t> to</a:t>
            </a:r>
            <a:r>
              <a:rPr lang="en-GB" b="1" dirty="0">
                <a:solidFill>
                  <a:schemeClr val="bg1"/>
                </a:solidFill>
              </a:rPr>
              <a:t> protect </a:t>
            </a:r>
            <a:r>
              <a:rPr lang="en-GB" dirty="0"/>
              <a:t>the data </a:t>
            </a:r>
            <a:br>
              <a:rPr lang="en-GB" dirty="0"/>
            </a:br>
            <a:r>
              <a:rPr lang="en-GB" dirty="0"/>
              <a:t>from the outside world </a:t>
            </a:r>
          </a:p>
          <a:p>
            <a:pPr lvl="1"/>
            <a:r>
              <a:rPr lang="en-GB" dirty="0"/>
              <a:t>Achieved with </a:t>
            </a:r>
            <a:r>
              <a:rPr lang="en-GB" b="1" dirty="0">
                <a:solidFill>
                  <a:schemeClr val="bg1"/>
                </a:solidFill>
              </a:rPr>
              <a:t>access</a:t>
            </a:r>
            <a:r>
              <a:rPr lang="en-GB" dirty="0"/>
              <a:t> </a:t>
            </a:r>
            <a:br>
              <a:rPr lang="en-GB" dirty="0"/>
            </a:br>
            <a:r>
              <a:rPr lang="en-GB" b="1" dirty="0">
                <a:solidFill>
                  <a:schemeClr val="bg1"/>
                </a:solidFill>
              </a:rPr>
              <a:t>modifiers</a:t>
            </a:r>
            <a:r>
              <a:rPr lang="en-GB" dirty="0"/>
              <a:t> (private, </a:t>
            </a:r>
            <a:br>
              <a:rPr lang="en-GB" dirty="0"/>
            </a:br>
            <a:r>
              <a:rPr lang="en-GB" dirty="0"/>
              <a:t>protected, public)</a:t>
            </a:r>
          </a:p>
        </p:txBody>
      </p:sp>
      <p:sp>
        <p:nvSpPr>
          <p:cNvPr id="6" name="Text Placeholder 5">
            <a:extLst>
              <a:ext uri="{FF2B5EF4-FFF2-40B4-BE49-F238E27FC236}">
                <a16:creationId xmlns:a16="http://schemas.microsoft.com/office/drawing/2014/main" id="{35E0E432-8D34-4432-8EE0-93B011726C24}"/>
              </a:ext>
            </a:extLst>
          </p:cNvPr>
          <p:cNvSpPr>
            <a:spLocks noGrp="1"/>
          </p:cNvSpPr>
          <p:nvPr>
            <p:ph type="body" sz="quarter" idx="10"/>
          </p:nvPr>
        </p:nvSpPr>
        <p:spPr/>
        <p:txBody>
          <a:bodyPr>
            <a:normAutofit/>
          </a:bodyPr>
          <a:lstStyle/>
          <a:p>
            <a:r>
              <a:rPr lang="en-GB" dirty="0"/>
              <a:t>Abstraction</a:t>
            </a:r>
          </a:p>
          <a:p>
            <a:pPr lvl="1"/>
            <a:r>
              <a:rPr lang="en-US" dirty="0"/>
              <a:t>Process of </a:t>
            </a:r>
            <a:r>
              <a:rPr lang="en-US" b="1" dirty="0">
                <a:solidFill>
                  <a:schemeClr val="bg1"/>
                </a:solidFill>
              </a:rPr>
              <a:t>hiding </a:t>
            </a:r>
            <a:r>
              <a:rPr lang="en-US" dirty="0"/>
              <a:t>the</a:t>
            </a:r>
            <a:r>
              <a:rPr lang="en-US" b="1" dirty="0">
                <a:solidFill>
                  <a:schemeClr val="bg1"/>
                </a:solidFill>
              </a:rPr>
              <a:t> </a:t>
            </a:r>
            <a:br>
              <a:rPr lang="en-US" b="1" dirty="0">
                <a:solidFill>
                  <a:schemeClr val="bg1"/>
                </a:solidFill>
              </a:rPr>
            </a:br>
            <a:r>
              <a:rPr lang="en-US" b="1" dirty="0">
                <a:solidFill>
                  <a:schemeClr val="bg1"/>
                </a:solidFill>
              </a:rPr>
              <a:t>implementation details</a:t>
            </a:r>
            <a:r>
              <a:rPr lang="en-US" dirty="0"/>
              <a:t> </a:t>
            </a:r>
            <a:br>
              <a:rPr lang="en-US" dirty="0"/>
            </a:br>
            <a:r>
              <a:rPr lang="en-US" dirty="0"/>
              <a:t>and showing only </a:t>
            </a:r>
            <a:br>
              <a:rPr lang="en-US" dirty="0"/>
            </a:br>
            <a:r>
              <a:rPr lang="en-US" dirty="0"/>
              <a:t>functionality to the user</a:t>
            </a:r>
          </a:p>
          <a:p>
            <a:pPr lvl="1"/>
            <a:r>
              <a:rPr lang="en-US" dirty="0"/>
              <a:t>Achieved with </a:t>
            </a:r>
            <a:r>
              <a:rPr lang="en-US" b="1" dirty="0">
                <a:solidFill>
                  <a:schemeClr val="bg1"/>
                </a:solidFill>
              </a:rPr>
              <a:t>interfaces</a:t>
            </a:r>
            <a:r>
              <a:rPr lang="en-US" dirty="0"/>
              <a:t> </a:t>
            </a:r>
            <a:br>
              <a:rPr lang="bg-BG" dirty="0"/>
            </a:br>
            <a:r>
              <a:rPr lang="en-US" dirty="0"/>
              <a:t>and </a:t>
            </a:r>
            <a:r>
              <a:rPr lang="en-US" b="1" dirty="0">
                <a:solidFill>
                  <a:schemeClr val="bg1"/>
                </a:solidFill>
              </a:rPr>
              <a:t>abstract classes </a:t>
            </a:r>
          </a:p>
        </p:txBody>
      </p:sp>
      <p:sp>
        <p:nvSpPr>
          <p:cNvPr id="5" name="Title 4">
            <a:extLst>
              <a:ext uri="{FF2B5EF4-FFF2-40B4-BE49-F238E27FC236}">
                <a16:creationId xmlns:a16="http://schemas.microsoft.com/office/drawing/2014/main" id="{8A2B937E-FF41-41ED-AE91-61EA0296D6A7}"/>
              </a:ext>
            </a:extLst>
          </p:cNvPr>
          <p:cNvSpPr>
            <a:spLocks noGrp="1"/>
          </p:cNvSpPr>
          <p:nvPr>
            <p:ph type="title"/>
          </p:nvPr>
        </p:nvSpPr>
        <p:spPr/>
        <p:txBody>
          <a:bodyPr/>
          <a:lstStyle/>
          <a:p>
            <a:r>
              <a:rPr lang="en-US" dirty="0"/>
              <a:t>Abstraction vs. Encapsulation</a:t>
            </a:r>
            <a:endParaRPr lang="en-GB" dirty="0"/>
          </a:p>
        </p:txBody>
      </p:sp>
      <p:sp>
        <p:nvSpPr>
          <p:cNvPr id="8" name="Slide Number">
            <a:extLst>
              <a:ext uri="{FF2B5EF4-FFF2-40B4-BE49-F238E27FC236}">
                <a16:creationId xmlns:a16="http://schemas.microsoft.com/office/drawing/2014/main" id="{2E7E2B56-B2B0-4855-98DF-B339B68E938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140</a:t>
            </a:fld>
            <a:endParaRPr lang="en-US" dirty="0"/>
          </a:p>
        </p:txBody>
      </p:sp>
    </p:spTree>
    <p:extLst>
      <p:ext uri="{BB962C8B-B14F-4D97-AF65-F5344CB8AC3E}">
        <p14:creationId xmlns:p14="http://schemas.microsoft.com/office/powerpoint/2010/main" val="2002939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ransport, wheel&#10;&#10;Description automatically generated">
            <a:extLst>
              <a:ext uri="{FF2B5EF4-FFF2-40B4-BE49-F238E27FC236}">
                <a16:creationId xmlns:a16="http://schemas.microsoft.com/office/drawing/2014/main" id="{5B4B5DB0-97E7-431A-9BFF-E3A9ECC7C3C5}"/>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44278" y="1464638"/>
            <a:ext cx="2411624" cy="2411624"/>
          </a:xfrm>
          <a:prstGeom prst="rect">
            <a:avLst/>
          </a:prstGeom>
        </p:spPr>
      </p:pic>
      <p:sp>
        <p:nvSpPr>
          <p:cNvPr id="3" name="Title 2">
            <a:extLst>
              <a:ext uri="{FF2B5EF4-FFF2-40B4-BE49-F238E27FC236}">
                <a16:creationId xmlns:a16="http://schemas.microsoft.com/office/drawing/2014/main" id="{FC7FE577-DFFB-40A6-B335-3FBA96A57C00}"/>
              </a:ext>
            </a:extLst>
          </p:cNvPr>
          <p:cNvSpPr>
            <a:spLocks noGrp="1"/>
          </p:cNvSpPr>
          <p:nvPr>
            <p:ph type="title" sz="quarter" idx="10"/>
          </p:nvPr>
        </p:nvSpPr>
        <p:spPr/>
        <p:txBody>
          <a:bodyPr/>
          <a:lstStyle/>
          <a:p>
            <a:r>
              <a:rPr lang="en-US"/>
              <a:t>Interfaces</a:t>
            </a:r>
          </a:p>
        </p:txBody>
      </p:sp>
    </p:spTree>
    <p:extLst>
      <p:ext uri="{BB962C8B-B14F-4D97-AF65-F5344CB8AC3E}">
        <p14:creationId xmlns:p14="http://schemas.microsoft.com/office/powerpoint/2010/main" val="6306356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Internal addition by compiler</a:t>
            </a:r>
          </a:p>
        </p:txBody>
      </p:sp>
      <p:sp>
        <p:nvSpPr>
          <p:cNvPr id="793602" name="Rectangle 2"/>
          <p:cNvSpPr>
            <a:spLocks noGrp="1" noChangeArrowheads="1"/>
          </p:cNvSpPr>
          <p:nvPr>
            <p:ph type="title"/>
          </p:nvPr>
        </p:nvSpPr>
        <p:spPr/>
        <p:txBody>
          <a:bodyPr/>
          <a:lstStyle/>
          <a:p>
            <a:r>
              <a:rPr lang="en-US" dirty="0"/>
              <a:t>Interface</a:t>
            </a:r>
          </a:p>
        </p:txBody>
      </p:sp>
      <p:sp>
        <p:nvSpPr>
          <p:cNvPr id="14" name="Rectangle 13"/>
          <p:cNvSpPr>
            <a:spLocks noChangeArrowheads="1"/>
          </p:cNvSpPr>
          <p:nvPr/>
        </p:nvSpPr>
        <p:spPr bwMode="auto">
          <a:xfrm>
            <a:off x="2864579" y="1963284"/>
            <a:ext cx="6462845"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chemeClr val="bg1"/>
                </a:solidFill>
                <a:latin typeface="Consolas" pitchFamily="49" charset="0"/>
                <a:cs typeface="Consolas" pitchFamily="49" charset="0"/>
              </a:rPr>
              <a:t>public interface </a:t>
            </a:r>
            <a:r>
              <a:rPr lang="en-US" sz="2800" b="1" noProof="1">
                <a:latin typeface="Consolas" pitchFamily="49" charset="0"/>
                <a:cs typeface="Consolas" pitchFamily="49" charset="0"/>
              </a:rPr>
              <a:t>Printable {</a:t>
            </a:r>
          </a:p>
          <a:p>
            <a:pPr fontAlgn="base"/>
            <a:r>
              <a:rPr lang="en-US" sz="2800" b="1" noProof="1">
                <a:latin typeface="Consolas" pitchFamily="49" charset="0"/>
                <a:cs typeface="Consolas" pitchFamily="49" charset="0"/>
              </a:rPr>
              <a:t>  int MIN = 5;</a:t>
            </a:r>
          </a:p>
          <a:p>
            <a:pPr fontAlgn="base"/>
            <a:r>
              <a:rPr lang="en-US" sz="2800" b="1" noProof="1">
                <a:latin typeface="Consolas" pitchFamily="49" charset="0"/>
                <a:cs typeface="Consolas" pitchFamily="49" charset="0"/>
              </a:rPr>
              <a:t>  void print();</a:t>
            </a:r>
          </a:p>
          <a:p>
            <a:pPr fontAlgn="base"/>
            <a:r>
              <a:rPr lang="en-US" sz="2800" b="1" noProof="1">
                <a:latin typeface="Consolas" pitchFamily="49" charset="0"/>
                <a:cs typeface="Consolas" pitchFamily="49" charset="0"/>
              </a:rPr>
              <a:t>}</a:t>
            </a:r>
          </a:p>
        </p:txBody>
      </p:sp>
      <p:sp>
        <p:nvSpPr>
          <p:cNvPr id="6" name="Rectangle 5"/>
          <p:cNvSpPr>
            <a:spLocks noChangeArrowheads="1"/>
          </p:cNvSpPr>
          <p:nvPr/>
        </p:nvSpPr>
        <p:spPr bwMode="auto">
          <a:xfrm>
            <a:off x="2864579" y="4495800"/>
            <a:ext cx="6462845"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rPr>
              <a:t>interface</a:t>
            </a:r>
            <a:r>
              <a:rPr lang="en-US" sz="2800" b="1" noProof="1">
                <a:latin typeface="Consolas" pitchFamily="49" charset="0"/>
                <a:cs typeface="Consolas" pitchFamily="49" charset="0"/>
              </a:rPr>
              <a:t> Printable {</a:t>
            </a:r>
          </a:p>
          <a:p>
            <a:pPr fontAlgn="base"/>
            <a:r>
              <a:rPr lang="en-US" sz="2800" b="1" noProof="1">
                <a:solidFill>
                  <a:srgbClr val="FBEEDC"/>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public static final</a:t>
            </a:r>
            <a:r>
              <a:rPr lang="en-US" sz="1600" b="1" noProof="1">
                <a:solidFill>
                  <a:schemeClr val="bg1"/>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a:t>
            </a:r>
            <a:r>
              <a:rPr lang="en-US" sz="1200" b="1" noProof="1">
                <a:solidFill>
                  <a:schemeClr val="bg1"/>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MIN</a:t>
            </a:r>
            <a:r>
              <a:rPr lang="en-US" sz="1600" b="1" noProof="1">
                <a:solidFill>
                  <a:schemeClr val="bg1"/>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a:t>
            </a:r>
            <a:r>
              <a:rPr lang="en-US" sz="1600" b="1" noProof="1">
                <a:solidFill>
                  <a:schemeClr val="bg1"/>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5;</a:t>
            </a:r>
          </a:p>
          <a:p>
            <a:pPr fontAlgn="base"/>
            <a:r>
              <a:rPr lang="en-US" sz="2800" b="1" noProof="1">
                <a:solidFill>
                  <a:schemeClr val="bg1"/>
                </a:solidFill>
                <a:latin typeface="Consolas" pitchFamily="49" charset="0"/>
                <a:cs typeface="Consolas" pitchFamily="49" charset="0"/>
              </a:rPr>
              <a:t>  public abstract </a:t>
            </a:r>
            <a:r>
              <a:rPr lang="en-US" sz="2800" b="1" noProof="1">
                <a:latin typeface="Consolas" pitchFamily="49" charset="0"/>
                <a:cs typeface="Consolas" pitchFamily="49" charset="0"/>
              </a:rPr>
              <a:t>void print();</a:t>
            </a:r>
          </a:p>
          <a:p>
            <a:pPr fontAlgn="base"/>
            <a:r>
              <a:rPr lang="en-US" sz="2800" b="1" noProof="1">
                <a:latin typeface="Consolas" pitchFamily="49" charset="0"/>
                <a:cs typeface="Consolas" pitchFamily="49" charset="0"/>
              </a:rPr>
              <a:t>}</a:t>
            </a:r>
          </a:p>
        </p:txBody>
      </p:sp>
      <p:sp>
        <p:nvSpPr>
          <p:cNvPr id="5" name="Arrow: Down 4"/>
          <p:cNvSpPr/>
          <p:nvPr/>
        </p:nvSpPr>
        <p:spPr>
          <a:xfrm>
            <a:off x="4038600" y="3790665"/>
            <a:ext cx="3701908" cy="665540"/>
          </a:xfrm>
          <a:prstGeom prst="downArrow">
            <a:avLst>
              <a:gd name="adj1" fmla="val 50000"/>
              <a:gd name="adj2" fmla="val 100000"/>
            </a:avLst>
          </a:prstGeom>
          <a:solidFill>
            <a:schemeClr val="accent5">
              <a:lumMod val="40000"/>
              <a:lumOff val="60000"/>
              <a:alpha val="20000"/>
            </a:schemeClr>
          </a:solidFill>
          <a:ln w="127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04" latinLnBrk="0">
              <a:spcBef>
                <a:spcPts val="600"/>
              </a:spcBef>
              <a:spcAft>
                <a:spcPts val="600"/>
              </a:spcAft>
            </a:pPr>
            <a:r>
              <a:rPr lang="en-US" sz="2800" b="1" dirty="0">
                <a:solidFill>
                  <a:schemeClr val="tx1"/>
                </a:solidFill>
                <a:latin typeface="Consolas" pitchFamily="49" charset="0"/>
                <a:cs typeface="Consolas" pitchFamily="49" charset="0"/>
              </a:rPr>
              <a:t>compiler</a:t>
            </a:r>
            <a:endParaRPr lang="bg-BG" sz="2800" b="1" dirty="0">
              <a:solidFill>
                <a:schemeClr val="tx1"/>
              </a:solidFill>
              <a:latin typeface="Consolas" pitchFamily="49" charset="0"/>
              <a:cs typeface="Consolas" pitchFamily="49" charset="0"/>
            </a:endParaRPr>
          </a:p>
        </p:txBody>
      </p:sp>
      <p:sp>
        <p:nvSpPr>
          <p:cNvPr id="12" name="AutoShape 20"/>
          <p:cNvSpPr>
            <a:spLocks noChangeArrowheads="1"/>
          </p:cNvSpPr>
          <p:nvPr/>
        </p:nvSpPr>
        <p:spPr bwMode="auto">
          <a:xfrm>
            <a:off x="327991" y="5156182"/>
            <a:ext cx="2465928" cy="919401"/>
          </a:xfrm>
          <a:prstGeom prst="wedgeRoundRectCallout">
            <a:avLst>
              <a:gd name="adj1" fmla="val 63083"/>
              <a:gd name="adj2" fmla="val 2031"/>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en-US" sz="2400" b="1" dirty="0">
                <a:solidFill>
                  <a:schemeClr val="bg2"/>
                </a:solidFill>
              </a:rPr>
              <a:t>"public abstract" before methods</a:t>
            </a:r>
            <a:endParaRPr lang="bg-BG" sz="2400" b="1" dirty="0">
              <a:solidFill>
                <a:schemeClr val="bg2"/>
              </a:solidFill>
            </a:endParaRPr>
          </a:p>
        </p:txBody>
      </p:sp>
      <p:sp>
        <p:nvSpPr>
          <p:cNvPr id="13" name="AutoShape 20"/>
          <p:cNvSpPr>
            <a:spLocks noChangeArrowheads="1"/>
          </p:cNvSpPr>
          <p:nvPr/>
        </p:nvSpPr>
        <p:spPr bwMode="auto">
          <a:xfrm>
            <a:off x="8120179" y="3950590"/>
            <a:ext cx="2947461" cy="919401"/>
          </a:xfrm>
          <a:prstGeom prst="wedgeRoundRectCallout">
            <a:avLst>
              <a:gd name="adj1" fmla="val -64405"/>
              <a:gd name="adj2" fmla="val 49227"/>
              <a:gd name="adj3" fmla="val 16667"/>
            </a:avLst>
          </a:prstGeom>
          <a:solidFill>
            <a:schemeClr val="tx1">
              <a:alpha val="80000"/>
            </a:schemeClr>
          </a:solidFill>
          <a:ln w="9525" algn="ctr">
            <a:solidFill>
              <a:srgbClr val="F5FFE0"/>
            </a:solidFill>
            <a:miter lim="800000"/>
            <a:headEnd/>
            <a:tailEnd/>
          </a:ln>
          <a:effectLst/>
        </p:spPr>
        <p:txBody>
          <a:bodyPr wrap="square" anchor="ctr">
            <a:spAutoFit/>
          </a:bodyPr>
          <a:lstStyle/>
          <a:p>
            <a:pPr algn="ctr">
              <a:defRPr/>
            </a:pPr>
            <a:r>
              <a:rPr lang="en-US" sz="2400" b="1" dirty="0">
                <a:solidFill>
                  <a:schemeClr val="bg2"/>
                </a:solidFill>
              </a:rPr>
              <a:t>"public static final" before fields</a:t>
            </a:r>
            <a:endParaRPr lang="bg-BG" sz="2400" b="1" dirty="0">
              <a:solidFill>
                <a:schemeClr val="bg2"/>
              </a:solidFill>
            </a:endParaRPr>
          </a:p>
        </p:txBody>
      </p:sp>
      <p:sp>
        <p:nvSpPr>
          <p:cNvPr id="15" name="AutoShape 20"/>
          <p:cNvSpPr>
            <a:spLocks noChangeArrowheads="1"/>
          </p:cNvSpPr>
          <p:nvPr/>
        </p:nvSpPr>
        <p:spPr bwMode="auto">
          <a:xfrm>
            <a:off x="190402" y="2377473"/>
            <a:ext cx="2603517" cy="987504"/>
          </a:xfrm>
          <a:prstGeom prst="wedgeRoundRectCallout">
            <a:avLst>
              <a:gd name="adj1" fmla="val 56279"/>
              <a:gd name="adj2" fmla="val -43130"/>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en-US" sz="2600" b="1" dirty="0">
                <a:solidFill>
                  <a:schemeClr val="bg2"/>
                </a:solidFill>
              </a:rPr>
              <a:t>Public or default modifier </a:t>
            </a:r>
            <a:endParaRPr lang="bg-BG" sz="2600" b="1" dirty="0">
              <a:solidFill>
                <a:schemeClr val="bg2"/>
              </a:solidFill>
            </a:endParaRPr>
          </a:p>
        </p:txBody>
      </p:sp>
      <p:sp>
        <p:nvSpPr>
          <p:cNvPr id="16" name="AutoShape 20"/>
          <p:cNvSpPr>
            <a:spLocks noChangeArrowheads="1"/>
          </p:cNvSpPr>
          <p:nvPr/>
        </p:nvSpPr>
        <p:spPr bwMode="auto">
          <a:xfrm>
            <a:off x="6077610" y="1250852"/>
            <a:ext cx="1853725" cy="578882"/>
          </a:xfrm>
          <a:prstGeom prst="wedgeRoundRectCallout">
            <a:avLst>
              <a:gd name="adj1" fmla="val -48021"/>
              <a:gd name="adj2" fmla="val 94471"/>
              <a:gd name="adj3" fmla="val 16667"/>
            </a:avLst>
          </a:prstGeom>
          <a:solidFill>
            <a:schemeClr val="tx1">
              <a:alpha val="80000"/>
            </a:schemeClr>
          </a:solidFill>
          <a:ln w="9525" algn="ctr">
            <a:solidFill>
              <a:srgbClr val="F5FFE0"/>
            </a:solidFill>
            <a:miter lim="800000"/>
            <a:headEnd/>
            <a:tailEnd/>
          </a:ln>
          <a:effectLst/>
        </p:spPr>
        <p:txBody>
          <a:bodyPr anchor="ctr">
            <a:spAutoFit/>
          </a:bodyPr>
          <a:lstStyle/>
          <a:p>
            <a:pPr algn="ctr">
              <a:defRPr/>
            </a:pPr>
            <a:r>
              <a:rPr lang="en-US" sz="2800" b="1" dirty="0">
                <a:solidFill>
                  <a:schemeClr val="bg2"/>
                </a:solidFill>
              </a:rPr>
              <a:t>Keyword</a:t>
            </a:r>
            <a:r>
              <a:rPr lang="en-US" sz="2800" b="1" dirty="0">
                <a:effectLst>
                  <a:outerShdw blurRad="38100" dist="38100" dir="2700000" algn="tl">
                    <a:srgbClr val="000000">
                      <a:alpha val="43137"/>
                    </a:srgbClr>
                  </a:outerShdw>
                </a:effectLst>
              </a:rPr>
              <a:t> </a:t>
            </a:r>
            <a:endParaRPr lang="bg-BG" sz="2800" b="1" dirty="0">
              <a:effectLst>
                <a:outerShdw blurRad="38100" dist="38100" dir="2700000" algn="tl">
                  <a:srgbClr val="000000">
                    <a:alpha val="43137"/>
                  </a:srgbClr>
                </a:outerShdw>
              </a:effectLst>
            </a:endParaRPr>
          </a:p>
        </p:txBody>
      </p:sp>
      <p:sp>
        <p:nvSpPr>
          <p:cNvPr id="17" name="AutoShape 20"/>
          <p:cNvSpPr>
            <a:spLocks noChangeArrowheads="1"/>
          </p:cNvSpPr>
          <p:nvPr/>
        </p:nvSpPr>
        <p:spPr bwMode="auto">
          <a:xfrm>
            <a:off x="7201204" y="2546368"/>
            <a:ext cx="1460262" cy="578882"/>
          </a:xfrm>
          <a:prstGeom prst="wedgeRoundRectCallout">
            <a:avLst>
              <a:gd name="adj1" fmla="val -38208"/>
              <a:gd name="adj2" fmla="val -69600"/>
              <a:gd name="adj3" fmla="val 16667"/>
            </a:avLst>
          </a:prstGeom>
          <a:solidFill>
            <a:schemeClr val="tx1">
              <a:alpha val="80000"/>
            </a:schemeClr>
          </a:solidFill>
          <a:ln w="9525" algn="ctr">
            <a:solidFill>
              <a:srgbClr val="F5FFE0"/>
            </a:solidFill>
            <a:miter lim="800000"/>
            <a:headEnd/>
            <a:tailEnd/>
          </a:ln>
          <a:effectLst/>
        </p:spPr>
        <p:txBody>
          <a:bodyPr anchor="ctr">
            <a:spAutoFit/>
          </a:bodyPr>
          <a:lstStyle/>
          <a:p>
            <a:pPr algn="ctr">
              <a:defRPr/>
            </a:pPr>
            <a:r>
              <a:rPr lang="en-US" sz="2800" b="1" dirty="0">
                <a:solidFill>
                  <a:schemeClr val="bg2"/>
                </a:solidFill>
              </a:rPr>
              <a:t>Name</a:t>
            </a:r>
            <a:r>
              <a:rPr lang="en-US" sz="2800" b="1" dirty="0">
                <a:effectLst>
                  <a:outerShdw blurRad="38100" dist="38100" dir="2700000" algn="tl">
                    <a:srgbClr val="000000">
                      <a:alpha val="43137"/>
                    </a:srgbClr>
                  </a:outerShdw>
                </a:effectLst>
              </a:rPr>
              <a:t> </a:t>
            </a:r>
            <a:endParaRPr lang="bg-BG" sz="2800" b="1" dirty="0">
              <a:effectLst>
                <a:outerShdw blurRad="38100" dist="38100" dir="2700000" algn="tl">
                  <a:srgbClr val="000000">
                    <a:alpha val="43137"/>
                  </a:srgbClr>
                </a:outerShdw>
              </a:effectLst>
            </a:endParaRPr>
          </a:p>
        </p:txBody>
      </p:sp>
      <p:sp>
        <p:nvSpPr>
          <p:cNvPr id="18" name="Slide Number">
            <a:extLst>
              <a:ext uri="{FF2B5EF4-FFF2-40B4-BE49-F238E27FC236}">
                <a16:creationId xmlns:a16="http://schemas.microsoft.com/office/drawing/2014/main" id="{3E31AD67-6D02-4F64-B676-64704F1A7D5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142</a:t>
            </a:fld>
            <a:endParaRPr lang="en-US" noProof="0" dirty="0"/>
          </a:p>
        </p:txBody>
      </p:sp>
    </p:spTree>
    <p:extLst>
      <p:ext uri="{BB962C8B-B14F-4D97-AF65-F5344CB8AC3E}">
        <p14:creationId xmlns:p14="http://schemas.microsoft.com/office/powerpoint/2010/main" val="1529174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5" grpId="0" animBg="1"/>
      <p:bldP spid="16" grpId="0" animBg="1"/>
      <p:bldP spid="1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243614" y="1151125"/>
            <a:ext cx="11804822" cy="5570355"/>
          </a:xfrm>
        </p:spPr>
        <p:txBody>
          <a:bodyPr>
            <a:normAutofit/>
          </a:bodyPr>
          <a:lstStyle/>
          <a:p>
            <a:r>
              <a:rPr lang="en-US" sz="3400" dirty="0"/>
              <a:t>Relationship between classes and interfaces</a:t>
            </a:r>
            <a:endParaRPr lang="bg-BG" sz="3400" dirty="0"/>
          </a:p>
          <a:p>
            <a:endParaRPr lang="bg-BG" sz="3400" dirty="0"/>
          </a:p>
          <a:p>
            <a:endParaRPr lang="bg-BG" sz="3400" dirty="0"/>
          </a:p>
          <a:p>
            <a:endParaRPr lang="en-US" sz="3400" dirty="0"/>
          </a:p>
          <a:p>
            <a:r>
              <a:rPr lang="en-US" sz="3400" dirty="0"/>
              <a:t>Multiple inheritance</a:t>
            </a:r>
          </a:p>
        </p:txBody>
      </p:sp>
      <p:sp>
        <p:nvSpPr>
          <p:cNvPr id="793602" name="Rectangle 2"/>
          <p:cNvSpPr>
            <a:spLocks noGrp="1" noChangeArrowheads="1"/>
          </p:cNvSpPr>
          <p:nvPr>
            <p:ph type="title"/>
          </p:nvPr>
        </p:nvSpPr>
        <p:spPr/>
        <p:txBody>
          <a:bodyPr/>
          <a:lstStyle/>
          <a:p>
            <a:r>
              <a:rPr lang="en-US">
                <a:latin typeface="Consolas" panose="020B0609020204030204" pitchFamily="49" charset="0"/>
              </a:rPr>
              <a:t>Implements vs Extends</a:t>
            </a:r>
            <a:endParaRPr lang="en-US" dirty="0">
              <a:latin typeface="Consolas" panose="020B0609020204030204" pitchFamily="49" charset="0"/>
            </a:endParaRPr>
          </a:p>
        </p:txBody>
      </p:sp>
      <p:sp>
        <p:nvSpPr>
          <p:cNvPr id="23" name="Text Box 18"/>
          <p:cNvSpPr txBox="1">
            <a:spLocks noChangeArrowheads="1"/>
          </p:cNvSpPr>
          <p:nvPr/>
        </p:nvSpPr>
        <p:spPr bwMode="auto">
          <a:xfrm>
            <a:off x="4951366" y="2004283"/>
            <a:ext cx="2146218" cy="427473"/>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2" name="TextBox 1"/>
          <p:cNvSpPr txBox="1"/>
          <p:nvPr/>
        </p:nvSpPr>
        <p:spPr>
          <a:xfrm>
            <a:off x="5555691" y="2494267"/>
            <a:ext cx="1955856" cy="523220"/>
          </a:xfrm>
          <a:prstGeom prst="rect">
            <a:avLst/>
          </a:prstGeom>
          <a:noFill/>
        </p:spPr>
        <p:txBody>
          <a:bodyPr wrap="none" rtlCol="0">
            <a:spAutoFit/>
          </a:bodyPr>
          <a:lstStyle/>
          <a:p>
            <a:r>
              <a:rPr lang="en-US" sz="2800" b="1" dirty="0">
                <a:solidFill>
                  <a:schemeClr val="bg1"/>
                </a:solidFill>
              </a:rPr>
              <a:t>implements</a:t>
            </a:r>
            <a:endParaRPr lang="bg-BG" sz="2800" b="1" dirty="0">
              <a:solidFill>
                <a:schemeClr val="bg1"/>
              </a:solidFill>
            </a:endParaRPr>
          </a:p>
        </p:txBody>
      </p:sp>
      <p:sp>
        <p:nvSpPr>
          <p:cNvPr id="26" name="TextBox 25"/>
          <p:cNvSpPr txBox="1"/>
          <p:nvPr/>
        </p:nvSpPr>
        <p:spPr>
          <a:xfrm>
            <a:off x="1795216" y="2484087"/>
            <a:ext cx="1354473" cy="523220"/>
          </a:xfrm>
          <a:prstGeom prst="rect">
            <a:avLst/>
          </a:prstGeom>
          <a:noFill/>
        </p:spPr>
        <p:txBody>
          <a:bodyPr wrap="none" rtlCol="0">
            <a:spAutoFit/>
          </a:bodyPr>
          <a:lstStyle/>
          <a:p>
            <a:r>
              <a:rPr lang="en-US" sz="2800" b="1" dirty="0">
                <a:solidFill>
                  <a:schemeClr val="bg1"/>
                </a:solidFill>
              </a:rPr>
              <a:t>extends</a:t>
            </a:r>
            <a:endParaRPr lang="bg-BG" sz="2800" b="1" dirty="0">
              <a:solidFill>
                <a:schemeClr val="bg1"/>
              </a:solidFill>
            </a:endParaRPr>
          </a:p>
        </p:txBody>
      </p:sp>
      <p:sp>
        <p:nvSpPr>
          <p:cNvPr id="28" name="TextBox 27"/>
          <p:cNvSpPr txBox="1"/>
          <p:nvPr/>
        </p:nvSpPr>
        <p:spPr>
          <a:xfrm>
            <a:off x="9218567" y="2488810"/>
            <a:ext cx="1354473" cy="523220"/>
          </a:xfrm>
          <a:prstGeom prst="rect">
            <a:avLst/>
          </a:prstGeom>
          <a:noFill/>
        </p:spPr>
        <p:txBody>
          <a:bodyPr wrap="none" rtlCol="0">
            <a:spAutoFit/>
          </a:bodyPr>
          <a:lstStyle/>
          <a:p>
            <a:r>
              <a:rPr lang="en-US" sz="2800" b="1" dirty="0">
                <a:solidFill>
                  <a:schemeClr val="bg1"/>
                </a:solidFill>
              </a:rPr>
              <a:t>extends</a:t>
            </a:r>
            <a:endParaRPr lang="bg-BG" sz="2800" b="1" dirty="0">
              <a:solidFill>
                <a:schemeClr val="bg1"/>
              </a:solidFill>
            </a:endParaRPr>
          </a:p>
        </p:txBody>
      </p:sp>
      <p:cxnSp>
        <p:nvCxnSpPr>
          <p:cNvPr id="29" name="Straight Arrow Connector 28"/>
          <p:cNvCxnSpPr>
            <a:cxnSpLocks/>
          </p:cNvCxnSpPr>
          <p:nvPr/>
        </p:nvCxnSpPr>
        <p:spPr>
          <a:xfrm flipV="1">
            <a:off x="1522367" y="2449548"/>
            <a:ext cx="1" cy="6950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 Box 18"/>
          <p:cNvSpPr txBox="1">
            <a:spLocks noChangeArrowheads="1"/>
          </p:cNvSpPr>
          <p:nvPr/>
        </p:nvSpPr>
        <p:spPr bwMode="auto">
          <a:xfrm>
            <a:off x="8619694" y="3145348"/>
            <a:ext cx="2146218" cy="439968"/>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33" name="Text Box 18"/>
          <p:cNvSpPr txBox="1">
            <a:spLocks noChangeArrowheads="1"/>
          </p:cNvSpPr>
          <p:nvPr/>
        </p:nvSpPr>
        <p:spPr bwMode="auto">
          <a:xfrm>
            <a:off x="8619694" y="2008493"/>
            <a:ext cx="2146218" cy="423263"/>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34" name="Text Box 18"/>
          <p:cNvSpPr txBox="1">
            <a:spLocks noChangeArrowheads="1"/>
          </p:cNvSpPr>
          <p:nvPr/>
        </p:nvSpPr>
        <p:spPr bwMode="auto">
          <a:xfrm>
            <a:off x="4951366" y="3162368"/>
            <a:ext cx="2146218" cy="422949"/>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Class</a:t>
            </a:r>
          </a:p>
        </p:txBody>
      </p:sp>
      <p:sp>
        <p:nvSpPr>
          <p:cNvPr id="35" name="Text Box 18"/>
          <p:cNvSpPr txBox="1">
            <a:spLocks noChangeArrowheads="1"/>
          </p:cNvSpPr>
          <p:nvPr/>
        </p:nvSpPr>
        <p:spPr bwMode="auto">
          <a:xfrm>
            <a:off x="1277901" y="3162368"/>
            <a:ext cx="2146218" cy="422949"/>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Class</a:t>
            </a:r>
          </a:p>
        </p:txBody>
      </p:sp>
      <p:sp>
        <p:nvSpPr>
          <p:cNvPr id="36" name="Text Box 18"/>
          <p:cNvSpPr txBox="1">
            <a:spLocks noChangeArrowheads="1"/>
          </p:cNvSpPr>
          <p:nvPr/>
        </p:nvSpPr>
        <p:spPr bwMode="auto">
          <a:xfrm>
            <a:off x="1289614" y="2004283"/>
            <a:ext cx="2146218" cy="427473"/>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Class</a:t>
            </a:r>
          </a:p>
        </p:txBody>
      </p:sp>
      <p:sp>
        <p:nvSpPr>
          <p:cNvPr id="39" name="Text Box 18"/>
          <p:cNvSpPr txBox="1">
            <a:spLocks noChangeArrowheads="1"/>
          </p:cNvSpPr>
          <p:nvPr/>
        </p:nvSpPr>
        <p:spPr bwMode="auto">
          <a:xfrm>
            <a:off x="2232451" y="5916767"/>
            <a:ext cx="2146218" cy="457200"/>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Class</a:t>
            </a:r>
          </a:p>
        </p:txBody>
      </p:sp>
      <p:sp>
        <p:nvSpPr>
          <p:cNvPr id="42" name="Text Box 18"/>
          <p:cNvSpPr txBox="1">
            <a:spLocks noChangeArrowheads="1"/>
          </p:cNvSpPr>
          <p:nvPr/>
        </p:nvSpPr>
        <p:spPr bwMode="auto">
          <a:xfrm>
            <a:off x="3451651" y="4724700"/>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43" name="Text Box 18"/>
          <p:cNvSpPr txBox="1">
            <a:spLocks noChangeArrowheads="1"/>
          </p:cNvSpPr>
          <p:nvPr/>
        </p:nvSpPr>
        <p:spPr bwMode="auto">
          <a:xfrm>
            <a:off x="854542" y="4726312"/>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44" name="Text Box 18"/>
          <p:cNvSpPr txBox="1">
            <a:spLocks noChangeArrowheads="1"/>
          </p:cNvSpPr>
          <p:nvPr/>
        </p:nvSpPr>
        <p:spPr bwMode="auto">
          <a:xfrm>
            <a:off x="6473476" y="4724700"/>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45" name="Text Box 18"/>
          <p:cNvSpPr txBox="1">
            <a:spLocks noChangeArrowheads="1"/>
          </p:cNvSpPr>
          <p:nvPr/>
        </p:nvSpPr>
        <p:spPr bwMode="auto">
          <a:xfrm>
            <a:off x="9090451" y="4724700"/>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46" name="Text Box 18"/>
          <p:cNvSpPr txBox="1">
            <a:spLocks noChangeArrowheads="1"/>
          </p:cNvSpPr>
          <p:nvPr/>
        </p:nvSpPr>
        <p:spPr bwMode="auto">
          <a:xfrm>
            <a:off x="7759782" y="5898201"/>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cxnSp>
        <p:nvCxnSpPr>
          <p:cNvPr id="47" name="Straight Arrow Connector 46"/>
          <p:cNvCxnSpPr>
            <a:cxnSpLocks/>
          </p:cNvCxnSpPr>
          <p:nvPr/>
        </p:nvCxnSpPr>
        <p:spPr>
          <a:xfrm flipV="1">
            <a:off x="9012099" y="2434465"/>
            <a:ext cx="1" cy="6950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flipV="1">
            <a:off x="5332367" y="2447015"/>
            <a:ext cx="1" cy="6950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endCxn id="43" idx="2"/>
          </p:cNvCxnSpPr>
          <p:nvPr/>
        </p:nvCxnSpPr>
        <p:spPr>
          <a:xfrm flipH="1" flipV="1">
            <a:off x="1927651" y="5202078"/>
            <a:ext cx="1355944" cy="71468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39" idx="0"/>
            <a:endCxn id="42" idx="2"/>
          </p:cNvCxnSpPr>
          <p:nvPr/>
        </p:nvCxnSpPr>
        <p:spPr>
          <a:xfrm flipV="1">
            <a:off x="3305560" y="5200467"/>
            <a:ext cx="1219200" cy="71630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a:stCxn id="46" idx="0"/>
            <a:endCxn id="45" idx="2"/>
          </p:cNvCxnSpPr>
          <p:nvPr/>
        </p:nvCxnSpPr>
        <p:spPr>
          <a:xfrm flipV="1">
            <a:off x="8832892" y="5200467"/>
            <a:ext cx="1330669" cy="697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46" idx="0"/>
          </p:cNvCxnSpPr>
          <p:nvPr/>
        </p:nvCxnSpPr>
        <p:spPr>
          <a:xfrm flipH="1" flipV="1">
            <a:off x="7489197" y="5181545"/>
            <a:ext cx="1343694" cy="716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852452" y="5278263"/>
            <a:ext cx="1354473" cy="523220"/>
          </a:xfrm>
          <a:prstGeom prst="rect">
            <a:avLst/>
          </a:prstGeom>
          <a:noFill/>
        </p:spPr>
        <p:txBody>
          <a:bodyPr wrap="none" rtlCol="0">
            <a:spAutoFit/>
          </a:bodyPr>
          <a:lstStyle/>
          <a:p>
            <a:r>
              <a:rPr lang="en-US" sz="2800" b="1" dirty="0">
                <a:solidFill>
                  <a:schemeClr val="bg1"/>
                </a:solidFill>
              </a:rPr>
              <a:t>extends</a:t>
            </a:r>
            <a:endParaRPr lang="bg-BG" sz="2800" b="1" dirty="0">
              <a:solidFill>
                <a:schemeClr val="bg1"/>
              </a:solidFill>
            </a:endParaRPr>
          </a:p>
        </p:txBody>
      </p:sp>
      <p:sp>
        <p:nvSpPr>
          <p:cNvPr id="60" name="TextBox 59"/>
          <p:cNvSpPr txBox="1"/>
          <p:nvPr/>
        </p:nvSpPr>
        <p:spPr>
          <a:xfrm>
            <a:off x="4280673" y="5297006"/>
            <a:ext cx="1955856" cy="523220"/>
          </a:xfrm>
          <a:prstGeom prst="rect">
            <a:avLst/>
          </a:prstGeom>
          <a:noFill/>
        </p:spPr>
        <p:txBody>
          <a:bodyPr wrap="none" rtlCol="0">
            <a:spAutoFit/>
          </a:bodyPr>
          <a:lstStyle/>
          <a:p>
            <a:r>
              <a:rPr lang="en-US" sz="2800" b="1" dirty="0">
                <a:solidFill>
                  <a:schemeClr val="bg1"/>
                </a:solidFill>
              </a:rPr>
              <a:t>implements</a:t>
            </a:r>
            <a:endParaRPr lang="bg-BG" sz="2800" b="1" dirty="0">
              <a:solidFill>
                <a:schemeClr val="bg1"/>
              </a:solidFill>
            </a:endParaRPr>
          </a:p>
        </p:txBody>
      </p:sp>
      <p:sp>
        <p:nvSpPr>
          <p:cNvPr id="30" name="Slide Number">
            <a:extLst>
              <a:ext uri="{FF2B5EF4-FFF2-40B4-BE49-F238E27FC236}">
                <a16:creationId xmlns:a16="http://schemas.microsoft.com/office/drawing/2014/main" id="{7C2A62A4-08D3-4E75-B90E-F5D924742D2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143</a:t>
            </a:fld>
            <a:endParaRPr lang="en-US" noProof="0" dirty="0"/>
          </a:p>
        </p:txBody>
      </p:sp>
    </p:spTree>
    <p:extLst>
      <p:ext uri="{BB962C8B-B14F-4D97-AF65-F5344CB8AC3E}">
        <p14:creationId xmlns:p14="http://schemas.microsoft.com/office/powerpoint/2010/main" val="16414858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6" grpId="0"/>
      <p:bldP spid="28" grpId="0"/>
      <p:bldP spid="32" grpId="0" animBg="1"/>
      <p:bldP spid="33" grpId="0" animBg="1"/>
      <p:bldP spid="34" grpId="0" animBg="1"/>
      <p:bldP spid="35" grpId="0" animBg="1"/>
      <p:bldP spid="36" grpId="0" animBg="1"/>
      <p:bldP spid="39" grpId="0" animBg="1"/>
      <p:bldP spid="42" grpId="0" animBg="1"/>
      <p:bldP spid="43" grpId="0" animBg="1"/>
      <p:bldP spid="44" grpId="0" animBg="1"/>
      <p:bldP spid="45" grpId="0" animBg="1"/>
      <p:bldP spid="46" grpId="0" animBg="1"/>
      <p:bldP spid="59" grpId="0"/>
      <p:bldP spid="60"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Implementation of </a:t>
            </a:r>
            <a:r>
              <a:rPr lang="en-US" b="1" dirty="0">
                <a:solidFill>
                  <a:schemeClr val="bg1"/>
                </a:solidFill>
                <a:latin typeface="Consolas" panose="020B0609020204030204" pitchFamily="49" charset="0"/>
              </a:rPr>
              <a:t>print()</a:t>
            </a:r>
            <a:r>
              <a:rPr lang="en-US" dirty="0"/>
              <a:t> is provided in class </a:t>
            </a:r>
            <a:r>
              <a:rPr lang="en-US" b="1" dirty="0">
                <a:solidFill>
                  <a:schemeClr val="bg1"/>
                </a:solidFill>
                <a:latin typeface="Consolas" panose="020B0609020204030204" pitchFamily="49" charset="0"/>
              </a:rPr>
              <a:t>Document</a:t>
            </a:r>
          </a:p>
        </p:txBody>
      </p:sp>
      <p:sp>
        <p:nvSpPr>
          <p:cNvPr id="793602" name="Rectangle 2"/>
          <p:cNvSpPr>
            <a:spLocks noGrp="1" noChangeArrowheads="1"/>
          </p:cNvSpPr>
          <p:nvPr>
            <p:ph type="title"/>
          </p:nvPr>
        </p:nvSpPr>
        <p:spPr/>
        <p:txBody>
          <a:bodyPr/>
          <a:lstStyle/>
          <a:p>
            <a:r>
              <a:rPr lang="en-US" dirty="0"/>
              <a:t>Interface Example</a:t>
            </a:r>
          </a:p>
        </p:txBody>
      </p:sp>
      <p:sp>
        <p:nvSpPr>
          <p:cNvPr id="14" name="Rectangle 13"/>
          <p:cNvSpPr>
            <a:spLocks noChangeArrowheads="1"/>
          </p:cNvSpPr>
          <p:nvPr/>
        </p:nvSpPr>
        <p:spPr bwMode="auto">
          <a:xfrm>
            <a:off x="626443" y="2029048"/>
            <a:ext cx="5345772" cy="12926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solidFill>
                  <a:schemeClr val="bg1"/>
                </a:solidFill>
                <a:latin typeface="Consolas" pitchFamily="49" charset="0"/>
                <a:cs typeface="Consolas" pitchFamily="49" charset="0"/>
              </a:rPr>
              <a:t>public interface </a:t>
            </a:r>
            <a:r>
              <a:rPr lang="en-US" sz="2600" b="1" noProof="1">
                <a:latin typeface="Consolas" pitchFamily="49" charset="0"/>
                <a:cs typeface="Consolas" pitchFamily="49" charset="0"/>
              </a:rPr>
              <a:t>Printable {</a:t>
            </a:r>
          </a:p>
          <a:p>
            <a:pPr fontAlgn="base"/>
            <a:r>
              <a:rPr lang="en-US" sz="2600" b="1" noProof="1">
                <a:latin typeface="Consolas" pitchFamily="49" charset="0"/>
                <a:cs typeface="Consolas" pitchFamily="49" charset="0"/>
              </a:rPr>
              <a:t>  void print();</a:t>
            </a:r>
          </a:p>
          <a:p>
            <a:pPr fontAlgn="base"/>
            <a:r>
              <a:rPr lang="en-US" sz="2600" b="1" noProof="1">
                <a:latin typeface="Consolas" pitchFamily="49" charset="0"/>
                <a:cs typeface="Consolas" pitchFamily="49" charset="0"/>
              </a:rPr>
              <a:t>}</a:t>
            </a:r>
          </a:p>
        </p:txBody>
      </p:sp>
      <p:sp>
        <p:nvSpPr>
          <p:cNvPr id="18" name="Rectangle 17"/>
          <p:cNvSpPr>
            <a:spLocks noChangeArrowheads="1"/>
          </p:cNvSpPr>
          <p:nvPr/>
        </p:nvSpPr>
        <p:spPr bwMode="auto">
          <a:xfrm>
            <a:off x="626443" y="3534431"/>
            <a:ext cx="9501531"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400" b="1" noProof="1">
                <a:latin typeface="Consolas" pitchFamily="49" charset="0"/>
              </a:rPr>
              <a:t>class Document implements Printable {  </a:t>
            </a:r>
          </a:p>
          <a:p>
            <a:pPr fontAlgn="base"/>
            <a:r>
              <a:rPr lang="en-US" sz="2400" b="1" noProof="1">
                <a:latin typeface="Consolas" pitchFamily="49" charset="0"/>
              </a:rPr>
              <a:t>  public void</a:t>
            </a:r>
            <a:r>
              <a:rPr lang="en-US" sz="2400" b="1" noProof="1">
                <a:solidFill>
                  <a:srgbClr val="FBEEDC"/>
                </a:solidFill>
                <a:latin typeface="Consolas" pitchFamily="49" charset="0"/>
              </a:rPr>
              <a:t> </a:t>
            </a:r>
            <a:r>
              <a:rPr lang="en-US" sz="2400" b="1" noProof="1">
                <a:solidFill>
                  <a:schemeClr val="bg1"/>
                </a:solidFill>
                <a:latin typeface="Consolas" pitchFamily="49" charset="0"/>
              </a:rPr>
              <a:t>print() </a:t>
            </a:r>
            <a:r>
              <a:rPr lang="en-US" sz="2400" b="1" noProof="1">
                <a:latin typeface="Consolas" pitchFamily="49" charset="0"/>
              </a:rPr>
              <a:t>{ System.out.println("Hello"); }</a:t>
            </a:r>
          </a:p>
          <a:p>
            <a:pPr fontAlgn="base"/>
            <a:r>
              <a:rPr lang="en-US" sz="2400" b="1" noProof="1">
                <a:latin typeface="Consolas" pitchFamily="49" charset="0"/>
              </a:rPr>
              <a:t>  public static void main(String args[]) {</a:t>
            </a:r>
            <a:endParaRPr lang="en-US" sz="2400" b="1" noProof="1">
              <a:solidFill>
                <a:srgbClr val="FBEEDC"/>
              </a:solidFill>
              <a:latin typeface="Consolas" pitchFamily="49" charset="0"/>
            </a:endParaRPr>
          </a:p>
          <a:p>
            <a:pPr fontAlgn="base"/>
            <a:r>
              <a:rPr lang="en-US" sz="2400" b="1" noProof="1">
                <a:solidFill>
                  <a:schemeClr val="bg1"/>
                </a:solidFill>
                <a:latin typeface="Consolas" pitchFamily="49" charset="0"/>
              </a:rPr>
              <a:t>    Printable</a:t>
            </a:r>
            <a:r>
              <a:rPr lang="en-US" sz="2400" b="1" noProof="1">
                <a:solidFill>
                  <a:srgbClr val="FBEEDC"/>
                </a:solidFill>
                <a:latin typeface="Consolas" pitchFamily="49" charset="0"/>
              </a:rPr>
              <a:t> </a:t>
            </a:r>
            <a:r>
              <a:rPr lang="en-US" sz="2400" b="1" noProof="1">
                <a:latin typeface="Consolas" pitchFamily="49" charset="0"/>
              </a:rPr>
              <a:t>doc = new Document();  </a:t>
            </a:r>
          </a:p>
          <a:p>
            <a:pPr fontAlgn="base"/>
            <a:r>
              <a:rPr lang="en-US" sz="2400" b="1" noProof="1">
                <a:latin typeface="Consolas" pitchFamily="49" charset="0"/>
              </a:rPr>
              <a:t>    doc</a:t>
            </a:r>
            <a:r>
              <a:rPr lang="en-US" sz="2400" b="1" noProof="1">
                <a:solidFill>
                  <a:schemeClr val="bg1"/>
                </a:solidFill>
                <a:latin typeface="Consolas" pitchFamily="49" charset="0"/>
              </a:rPr>
              <a:t>.print();  </a:t>
            </a:r>
            <a:r>
              <a:rPr lang="en-US" sz="2400" b="1" i="1" noProof="1">
                <a:solidFill>
                  <a:schemeClr val="accent2"/>
                </a:solidFill>
                <a:latin typeface="Consolas" pitchFamily="49" charset="0"/>
              </a:rPr>
              <a:t>// Hello</a:t>
            </a:r>
          </a:p>
          <a:p>
            <a:pPr fontAlgn="base"/>
            <a:r>
              <a:rPr lang="en-US" sz="2400" b="1" noProof="1">
                <a:solidFill>
                  <a:schemeClr val="bg1"/>
                </a:solidFill>
                <a:latin typeface="Consolas" pitchFamily="49" charset="0"/>
              </a:rPr>
              <a:t>  </a:t>
            </a:r>
            <a:r>
              <a:rPr lang="en-US" sz="2400" b="1" noProof="1">
                <a:latin typeface="Consolas" pitchFamily="49" charset="0"/>
              </a:rPr>
              <a:t>}</a:t>
            </a:r>
          </a:p>
          <a:p>
            <a:pPr fontAlgn="base"/>
            <a:r>
              <a:rPr lang="en-US" sz="2400" b="1" noProof="1">
                <a:latin typeface="Consolas" pitchFamily="49" charset="0"/>
              </a:rPr>
              <a:t>} </a:t>
            </a:r>
          </a:p>
        </p:txBody>
      </p:sp>
      <p:sp>
        <p:nvSpPr>
          <p:cNvPr id="19" name="AutoShape 20"/>
          <p:cNvSpPr>
            <a:spLocks noChangeArrowheads="1"/>
          </p:cNvSpPr>
          <p:nvPr/>
        </p:nvSpPr>
        <p:spPr bwMode="auto">
          <a:xfrm>
            <a:off x="6297006" y="5117045"/>
            <a:ext cx="2460061" cy="544830"/>
          </a:xfrm>
          <a:prstGeom prst="wedgeRoundRectCallout">
            <a:avLst>
              <a:gd name="adj1" fmla="val -57719"/>
              <a:gd name="adj2" fmla="val -41199"/>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en-US" sz="2600" b="1" dirty="0">
                <a:solidFill>
                  <a:schemeClr val="bg2"/>
                </a:solidFill>
              </a:rPr>
              <a:t>Polymorphism</a:t>
            </a:r>
            <a:endParaRPr lang="bg-BG" sz="2600" b="1" dirty="0">
              <a:solidFill>
                <a:schemeClr val="bg2"/>
              </a:solidFill>
            </a:endParaRPr>
          </a:p>
        </p:txBody>
      </p:sp>
      <p:sp>
        <p:nvSpPr>
          <p:cNvPr id="8" name="Slide Number">
            <a:extLst>
              <a:ext uri="{FF2B5EF4-FFF2-40B4-BE49-F238E27FC236}">
                <a16:creationId xmlns:a16="http://schemas.microsoft.com/office/drawing/2014/main" id="{CE6E134D-7C96-4949-9290-D00CA826FF6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144</a:t>
            </a:fld>
            <a:endParaRPr lang="en-US" noProof="0" dirty="0"/>
          </a:p>
        </p:txBody>
      </p:sp>
    </p:spTree>
    <p:extLst>
      <p:ext uri="{BB962C8B-B14F-4D97-AF65-F5344CB8AC3E}">
        <p14:creationId xmlns:p14="http://schemas.microsoft.com/office/powerpoint/2010/main" val="28864341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Problem: Car Shop</a:t>
            </a:r>
          </a:p>
        </p:txBody>
      </p:sp>
      <p:grpSp>
        <p:nvGrpSpPr>
          <p:cNvPr id="2" name="Group 1"/>
          <p:cNvGrpSpPr/>
          <p:nvPr/>
        </p:nvGrpSpPr>
        <p:grpSpPr>
          <a:xfrm>
            <a:off x="5851658" y="1600201"/>
            <a:ext cx="5716343" cy="1710211"/>
            <a:chOff x="5180012" y="1828800"/>
            <a:chExt cx="5716343" cy="1710211"/>
          </a:xfrm>
        </p:grpSpPr>
        <p:grpSp>
          <p:nvGrpSpPr>
            <p:cNvPr id="8" name="Group 7"/>
            <p:cNvGrpSpPr/>
            <p:nvPr/>
          </p:nvGrpSpPr>
          <p:grpSpPr>
            <a:xfrm>
              <a:off x="5180012" y="1828800"/>
              <a:ext cx="5715000" cy="1136939"/>
              <a:chOff x="-306388" y="2077297"/>
              <a:chExt cx="3131324" cy="1136939"/>
            </a:xfrm>
          </p:grpSpPr>
          <p:sp>
            <p:nvSpPr>
              <p:cNvPr id="9" name="Rectangle 3"/>
              <p:cNvSpPr>
                <a:spLocks noChangeArrowheads="1"/>
              </p:cNvSpPr>
              <p:nvPr/>
            </p:nvSpPr>
            <p:spPr bwMode="auto">
              <a:xfrm>
                <a:off x="-306388" y="2077297"/>
                <a:ext cx="3131324"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Seat</a:t>
                </a:r>
                <a:endParaRPr lang="en-US" b="1" noProof="1">
                  <a:solidFill>
                    <a:schemeClr val="tx2">
                      <a:lumMod val="75000"/>
                    </a:schemeClr>
                  </a:solidFill>
                  <a:latin typeface="Consolas" panose="020B0609020204030204" pitchFamily="49" charset="0"/>
                </a:endParaRPr>
              </a:p>
            </p:txBody>
          </p:sp>
          <p:sp>
            <p:nvSpPr>
              <p:cNvPr id="10" name="Rectangle 4"/>
              <p:cNvSpPr>
                <a:spLocks noChangeArrowheads="1"/>
              </p:cNvSpPr>
              <p:nvPr/>
            </p:nvSpPr>
            <p:spPr bwMode="auto">
              <a:xfrm>
                <a:off x="-306388" y="2650569"/>
                <a:ext cx="3131324" cy="56366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-countryProduced: String</a:t>
                </a:r>
                <a:endParaRPr lang="en-US" sz="2000" b="1" noProof="1">
                  <a:latin typeface="Consolas" panose="020B0609020204030204" pitchFamily="49" charset="0"/>
                </a:endParaRPr>
              </a:p>
            </p:txBody>
          </p:sp>
        </p:grpSp>
        <p:sp>
          <p:nvSpPr>
            <p:cNvPr id="12" name="Rectangle 4"/>
            <p:cNvSpPr>
              <a:spLocks noChangeArrowheads="1"/>
            </p:cNvSpPr>
            <p:nvPr/>
          </p:nvSpPr>
          <p:spPr bwMode="auto">
            <a:xfrm>
              <a:off x="5181355" y="2975344"/>
              <a:ext cx="5715000" cy="56366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+toString(): String</a:t>
              </a:r>
              <a:endParaRPr lang="en-US" sz="2000" b="1" noProof="1">
                <a:latin typeface="Consolas" panose="020B0609020204030204" pitchFamily="49" charset="0"/>
              </a:endParaRPr>
            </a:p>
          </p:txBody>
        </p:sp>
      </p:grpSp>
      <p:grpSp>
        <p:nvGrpSpPr>
          <p:cNvPr id="13" name="Group 12"/>
          <p:cNvGrpSpPr/>
          <p:nvPr/>
        </p:nvGrpSpPr>
        <p:grpSpPr>
          <a:xfrm>
            <a:off x="190405" y="2819400"/>
            <a:ext cx="5233772" cy="2863484"/>
            <a:chOff x="5180012" y="1333423"/>
            <a:chExt cx="4608598" cy="2863484"/>
          </a:xfrm>
        </p:grpSpPr>
        <p:grpSp>
          <p:nvGrpSpPr>
            <p:cNvPr id="15" name="Group 14"/>
            <p:cNvGrpSpPr/>
            <p:nvPr/>
          </p:nvGrpSpPr>
          <p:grpSpPr>
            <a:xfrm>
              <a:off x="5180012" y="1333423"/>
              <a:ext cx="4608598" cy="1514716"/>
              <a:chOff x="-306388" y="1581920"/>
              <a:chExt cx="2525112" cy="1514716"/>
            </a:xfrm>
          </p:grpSpPr>
          <p:sp>
            <p:nvSpPr>
              <p:cNvPr id="17" name="Rectangle 3"/>
              <p:cNvSpPr>
                <a:spLocks noChangeArrowheads="1"/>
              </p:cNvSpPr>
              <p:nvPr/>
            </p:nvSpPr>
            <p:spPr bwMode="auto">
              <a:xfrm>
                <a:off x="-306388" y="1581920"/>
                <a:ext cx="2525112" cy="87814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&lt;&lt;interface&gt;&gt;</a:t>
                </a:r>
              </a:p>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&lt;&lt;Car&gt;&gt;</a:t>
                </a:r>
              </a:p>
            </p:txBody>
          </p:sp>
          <p:sp>
            <p:nvSpPr>
              <p:cNvPr id="20" name="Rectangle 4"/>
              <p:cNvSpPr>
                <a:spLocks noChangeArrowheads="1"/>
              </p:cNvSpPr>
              <p:nvPr/>
            </p:nvSpPr>
            <p:spPr bwMode="auto">
              <a:xfrm>
                <a:off x="-306388" y="2460070"/>
                <a:ext cx="2525112" cy="636566"/>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+TIRES: Integer</a:t>
                </a:r>
                <a:endParaRPr lang="en-US" sz="2000" b="1" noProof="1">
                  <a:latin typeface="Consolas" panose="020B0609020204030204" pitchFamily="49" charset="0"/>
                </a:endParaRPr>
              </a:p>
            </p:txBody>
          </p:sp>
        </p:grpSp>
        <p:sp>
          <p:nvSpPr>
            <p:cNvPr id="16" name="Rectangle 4"/>
            <p:cNvSpPr>
              <a:spLocks noChangeArrowheads="1"/>
            </p:cNvSpPr>
            <p:nvPr/>
          </p:nvSpPr>
          <p:spPr bwMode="auto">
            <a:xfrm>
              <a:off x="5184286" y="2857423"/>
              <a:ext cx="4604324" cy="1339484"/>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+getModel(): String</a:t>
              </a:r>
            </a:p>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+getColor(): String</a:t>
              </a:r>
            </a:p>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+getHorsePower(): Integer</a:t>
              </a:r>
            </a:p>
          </p:txBody>
        </p:sp>
      </p:grpSp>
      <p:sp>
        <p:nvSpPr>
          <p:cNvPr id="21" name="TextBox 20"/>
          <p:cNvSpPr txBox="1"/>
          <p:nvPr/>
        </p:nvSpPr>
        <p:spPr>
          <a:xfrm>
            <a:off x="1776890" y="1568351"/>
            <a:ext cx="2297745" cy="646331"/>
          </a:xfrm>
          <a:prstGeom prst="rect">
            <a:avLst/>
          </a:prstGeom>
          <a:noFill/>
        </p:spPr>
        <p:txBody>
          <a:bodyPr wrap="none" rtlCol="0">
            <a:spAutoFit/>
          </a:bodyPr>
          <a:lstStyle/>
          <a:p>
            <a:r>
              <a:rPr lang="en-US" sz="3600" dirty="0"/>
              <a:t>Serializable</a:t>
            </a:r>
            <a:endParaRPr lang="bg-BG" sz="2800" dirty="0"/>
          </a:p>
        </p:txBody>
      </p:sp>
      <p:cxnSp>
        <p:nvCxnSpPr>
          <p:cNvPr id="6" name="Straight Connector 5"/>
          <p:cNvCxnSpPr>
            <a:cxnSpLocks/>
            <a:endCxn id="9" idx="1"/>
          </p:cNvCxnSpPr>
          <p:nvPr/>
        </p:nvCxnSpPr>
        <p:spPr>
          <a:xfrm flipV="1">
            <a:off x="4114801" y="1891518"/>
            <a:ext cx="1736857" cy="137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2" idx="2"/>
          </p:cNvCxnSpPr>
          <p:nvPr/>
        </p:nvCxnSpPr>
        <p:spPr>
          <a:xfrm flipH="1">
            <a:off x="8709158" y="3310411"/>
            <a:ext cx="1343" cy="70542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endCxn id="20" idx="3"/>
          </p:cNvCxnSpPr>
          <p:nvPr/>
        </p:nvCxnSpPr>
        <p:spPr>
          <a:xfrm flipH="1" flipV="1">
            <a:off x="5424177" y="4015833"/>
            <a:ext cx="3284980" cy="1819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88E31C5-988F-4310-8B38-DC164A3AFBCC}"/>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3"/>
              </a:rPr>
              <a:t>https://judge.softuni.bg/Contests/1581/Interfaces-and-Abstraction-Lab</a:t>
            </a:r>
            <a:endParaRPr lang="en-US" u="sng" dirty="0">
              <a:solidFill>
                <a:schemeClr val="bg1"/>
              </a:solidFill>
            </a:endParaRPr>
          </a:p>
        </p:txBody>
      </p:sp>
      <p:pic>
        <p:nvPicPr>
          <p:cNvPr id="7" name="Picture 6" descr="A picture containing wheel&#10;&#10;Description automatically generated">
            <a:extLst>
              <a:ext uri="{FF2B5EF4-FFF2-40B4-BE49-F238E27FC236}">
                <a16:creationId xmlns:a16="http://schemas.microsoft.com/office/drawing/2014/main" id="{62B3D494-BF7C-46E3-BF09-D55306C12F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6297" y="3536634"/>
            <a:ext cx="2953015" cy="2953015"/>
          </a:xfrm>
          <a:prstGeom prst="rect">
            <a:avLst/>
          </a:prstGeom>
        </p:spPr>
      </p:pic>
      <p:sp>
        <p:nvSpPr>
          <p:cNvPr id="23" name="Slide Number">
            <a:extLst>
              <a:ext uri="{FF2B5EF4-FFF2-40B4-BE49-F238E27FC236}">
                <a16:creationId xmlns:a16="http://schemas.microsoft.com/office/drawing/2014/main" id="{1AC8294A-1F11-422E-8C2E-69848C80C8D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145</a:t>
            </a:fld>
            <a:endParaRPr lang="en-US" noProof="0" dirty="0"/>
          </a:p>
        </p:txBody>
      </p:sp>
    </p:spTree>
    <p:extLst>
      <p:ext uri="{BB962C8B-B14F-4D97-AF65-F5344CB8AC3E}">
        <p14:creationId xmlns:p14="http://schemas.microsoft.com/office/powerpoint/2010/main" val="108664330"/>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190404" y="0"/>
            <a:ext cx="9577597" cy="1110780"/>
          </a:xfrm>
        </p:spPr>
        <p:txBody>
          <a:bodyPr/>
          <a:lstStyle/>
          <a:p>
            <a:r>
              <a:rPr lang="en-US" dirty="0"/>
              <a:t>Solution: Car Shop (1)</a:t>
            </a:r>
          </a:p>
        </p:txBody>
      </p:sp>
      <p:sp>
        <p:nvSpPr>
          <p:cNvPr id="18" name="Rectangle 17"/>
          <p:cNvSpPr>
            <a:spLocks noChangeArrowheads="1"/>
          </p:cNvSpPr>
          <p:nvPr/>
        </p:nvSpPr>
        <p:spPr bwMode="auto">
          <a:xfrm>
            <a:off x="608047" y="1623994"/>
            <a:ext cx="5791199" cy="403187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 </a:t>
            </a:r>
            <a:r>
              <a:rPr lang="en-US" sz="2800" b="1" noProof="1">
                <a:solidFill>
                  <a:schemeClr val="bg1"/>
                </a:solidFill>
                <a:latin typeface="Consolas" pitchFamily="49" charset="0"/>
              </a:rPr>
              <a:t>interface</a:t>
            </a:r>
            <a:r>
              <a:rPr lang="en-US" sz="2800" b="1" noProof="1">
                <a:latin typeface="Consolas" pitchFamily="49" charset="0"/>
              </a:rPr>
              <a:t> Car {</a:t>
            </a:r>
          </a:p>
          <a:p>
            <a:pPr fontAlgn="base">
              <a:spcBef>
                <a:spcPts val="1200"/>
              </a:spcBef>
            </a:pPr>
            <a:r>
              <a:rPr lang="en-US" sz="2800" b="1" noProof="1">
                <a:latin typeface="Consolas" pitchFamily="49" charset="0"/>
              </a:rPr>
              <a:t>   int TIRES = 4;</a:t>
            </a:r>
          </a:p>
          <a:p>
            <a:pPr fontAlgn="base">
              <a:spcBef>
                <a:spcPts val="1200"/>
              </a:spcBef>
            </a:pPr>
            <a:r>
              <a:rPr lang="en-US" sz="2800" b="1" noProof="1">
                <a:latin typeface="Consolas" pitchFamily="49" charset="0"/>
              </a:rPr>
              <a:t>   String getModel();</a:t>
            </a:r>
          </a:p>
          <a:p>
            <a:pPr fontAlgn="base">
              <a:spcBef>
                <a:spcPts val="1200"/>
              </a:spcBef>
            </a:pPr>
            <a:r>
              <a:rPr lang="en-US" sz="2800" b="1" noProof="1">
                <a:latin typeface="Consolas" pitchFamily="49" charset="0"/>
              </a:rPr>
              <a:t>   String getColor();</a:t>
            </a:r>
          </a:p>
          <a:p>
            <a:pPr fontAlgn="base">
              <a:spcBef>
                <a:spcPts val="1200"/>
              </a:spcBef>
            </a:pPr>
            <a:r>
              <a:rPr lang="en-US" sz="2800" b="1" noProof="1">
                <a:latin typeface="Consolas" pitchFamily="49" charset="0"/>
              </a:rPr>
              <a:t>   Integer getHorsePower();</a:t>
            </a:r>
          </a:p>
          <a:p>
            <a:pPr fontAlgn="base">
              <a:spcBef>
                <a:spcPts val="1200"/>
              </a:spcBef>
            </a:pPr>
            <a:r>
              <a:rPr lang="en-US" sz="2800" b="1" noProof="1">
                <a:latin typeface="Consolas" pitchFamily="49" charset="0"/>
              </a:rPr>
              <a:t>   String countryProduced();</a:t>
            </a:r>
          </a:p>
          <a:p>
            <a:pPr fontAlgn="base">
              <a:spcBef>
                <a:spcPts val="1200"/>
              </a:spcBef>
            </a:pPr>
            <a:r>
              <a:rPr lang="en-US" sz="2800" b="1" noProof="1">
                <a:latin typeface="Consolas" pitchFamily="49" charset="0"/>
              </a:rPr>
              <a:t>}</a:t>
            </a:r>
          </a:p>
        </p:txBody>
      </p:sp>
      <p:sp>
        <p:nvSpPr>
          <p:cNvPr id="5" name="Slide Number">
            <a:extLst>
              <a:ext uri="{FF2B5EF4-FFF2-40B4-BE49-F238E27FC236}">
                <a16:creationId xmlns:a16="http://schemas.microsoft.com/office/drawing/2014/main" id="{BEC2584E-2105-406B-AB90-F78EE091A5F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146</a:t>
            </a:fld>
            <a:endParaRPr lang="en-US" noProof="0" dirty="0"/>
          </a:p>
        </p:txBody>
      </p:sp>
    </p:spTree>
    <p:extLst>
      <p:ext uri="{BB962C8B-B14F-4D97-AF65-F5344CB8AC3E}">
        <p14:creationId xmlns:p14="http://schemas.microsoft.com/office/powerpoint/2010/main" val="2522047948"/>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Car Shop (2)</a:t>
            </a:r>
          </a:p>
        </p:txBody>
      </p:sp>
      <p:sp>
        <p:nvSpPr>
          <p:cNvPr id="18" name="Rectangle 17"/>
          <p:cNvSpPr>
            <a:spLocks noChangeArrowheads="1"/>
          </p:cNvSpPr>
          <p:nvPr/>
        </p:nvSpPr>
        <p:spPr bwMode="auto">
          <a:xfrm>
            <a:off x="465581" y="1809000"/>
            <a:ext cx="11287449" cy="430887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600" b="1" noProof="1">
                <a:latin typeface="Consolas" pitchFamily="49" charset="0"/>
              </a:rPr>
              <a:t>public class Seat </a:t>
            </a:r>
            <a:r>
              <a:rPr lang="en-US" sz="2600" b="1" noProof="1">
                <a:solidFill>
                  <a:schemeClr val="bg1"/>
                </a:solidFill>
                <a:latin typeface="Consolas" pitchFamily="49" charset="0"/>
              </a:rPr>
              <a:t>implements Car, Serializable </a:t>
            </a:r>
            <a:r>
              <a:rPr lang="en-US" sz="2600" b="1" noProof="1">
                <a:latin typeface="Consolas" pitchFamily="49" charset="0"/>
              </a:rPr>
              <a:t>{</a:t>
            </a:r>
          </a:p>
          <a:p>
            <a:pPr fontAlgn="base">
              <a:spcBef>
                <a:spcPts val="600"/>
              </a:spcBef>
            </a:pPr>
            <a:r>
              <a:rPr lang="en-US" sz="2600" b="1" noProof="1">
                <a:solidFill>
                  <a:srgbClr val="FBEEDC"/>
                </a:solidFill>
                <a:latin typeface="Consolas" pitchFamily="49" charset="0"/>
              </a:rPr>
              <a:t>  </a:t>
            </a:r>
            <a:r>
              <a:rPr lang="en-US" sz="2600" b="1" noProof="1">
                <a:solidFill>
                  <a:schemeClr val="accent2"/>
                </a:solidFill>
                <a:latin typeface="Consolas" pitchFamily="49" charset="0"/>
              </a:rPr>
              <a:t>// TODO: </a:t>
            </a:r>
            <a:r>
              <a:rPr lang="en-US" sz="2600" b="1" i="1" noProof="1">
                <a:solidFill>
                  <a:schemeClr val="accent2"/>
                </a:solidFill>
                <a:latin typeface="Consolas" pitchFamily="49" charset="0"/>
              </a:rPr>
              <a:t>Add fields, constructor and private methods</a:t>
            </a:r>
          </a:p>
          <a:p>
            <a:pPr fontAlgn="base">
              <a:spcBef>
                <a:spcPts val="600"/>
              </a:spcBef>
            </a:pPr>
            <a:r>
              <a:rPr lang="en-US" sz="2600" b="1" noProof="1">
                <a:solidFill>
                  <a:srgbClr val="FBEEDC"/>
                </a:solidFill>
                <a:latin typeface="Consolas" pitchFamily="49" charset="0"/>
              </a:rPr>
              <a:t>  </a:t>
            </a:r>
            <a:r>
              <a:rPr lang="en-US" sz="2600" b="1" noProof="1">
                <a:solidFill>
                  <a:schemeClr val="bg1"/>
                </a:solidFill>
                <a:latin typeface="Consolas" pitchFamily="49" charset="0"/>
              </a:rPr>
              <a:t>@Override</a:t>
            </a:r>
          </a:p>
          <a:p>
            <a:pPr fontAlgn="base">
              <a:spcBef>
                <a:spcPts val="600"/>
              </a:spcBef>
            </a:pPr>
            <a:r>
              <a:rPr lang="en-US" sz="2600" b="1" noProof="1">
                <a:solidFill>
                  <a:srgbClr val="FBEEDC"/>
                </a:solidFill>
                <a:latin typeface="Consolas" pitchFamily="49" charset="0"/>
              </a:rPr>
              <a:t>  </a:t>
            </a:r>
            <a:r>
              <a:rPr lang="en-US" sz="2600" b="1" noProof="1">
                <a:latin typeface="Consolas" pitchFamily="49" charset="0"/>
              </a:rPr>
              <a:t>public String getModel() { return this.model; }</a:t>
            </a:r>
          </a:p>
          <a:p>
            <a:pPr fontAlgn="base">
              <a:spcBef>
                <a:spcPts val="600"/>
              </a:spcBef>
            </a:pPr>
            <a:r>
              <a:rPr lang="en-US" sz="2600" b="1" noProof="1">
                <a:solidFill>
                  <a:srgbClr val="FBEEDC"/>
                </a:solidFill>
                <a:latin typeface="Consolas" pitchFamily="49" charset="0"/>
              </a:rPr>
              <a:t>  </a:t>
            </a:r>
            <a:r>
              <a:rPr lang="en-US" sz="2600" b="1" noProof="1">
                <a:solidFill>
                  <a:schemeClr val="bg1"/>
                </a:solidFill>
                <a:latin typeface="Consolas" pitchFamily="49" charset="0"/>
              </a:rPr>
              <a:t>@Override</a:t>
            </a:r>
          </a:p>
          <a:p>
            <a:pPr fontAlgn="base">
              <a:spcBef>
                <a:spcPts val="600"/>
              </a:spcBef>
            </a:pPr>
            <a:r>
              <a:rPr lang="en-US" sz="2600" b="1" noProof="1">
                <a:solidFill>
                  <a:srgbClr val="FBEEDC"/>
                </a:solidFill>
                <a:latin typeface="Consolas" pitchFamily="49" charset="0"/>
              </a:rPr>
              <a:t>  </a:t>
            </a:r>
            <a:r>
              <a:rPr lang="en-US" sz="2600" b="1" noProof="1">
                <a:latin typeface="Consolas" pitchFamily="49" charset="0"/>
              </a:rPr>
              <a:t>public String getColor() { return this.color; }</a:t>
            </a:r>
          </a:p>
          <a:p>
            <a:pPr fontAlgn="base">
              <a:spcBef>
                <a:spcPts val="600"/>
              </a:spcBef>
            </a:pPr>
            <a:r>
              <a:rPr lang="en-US" sz="2600" b="1" noProof="1">
                <a:solidFill>
                  <a:srgbClr val="FBEEDC"/>
                </a:solidFill>
                <a:latin typeface="Consolas" pitchFamily="49" charset="0"/>
              </a:rPr>
              <a:t>  </a:t>
            </a:r>
            <a:r>
              <a:rPr lang="en-US" sz="2600" b="1" noProof="1">
                <a:solidFill>
                  <a:schemeClr val="bg1"/>
                </a:solidFill>
                <a:latin typeface="Consolas" pitchFamily="49" charset="0"/>
              </a:rPr>
              <a:t>@Override</a:t>
            </a:r>
          </a:p>
          <a:p>
            <a:pPr fontAlgn="base">
              <a:spcBef>
                <a:spcPts val="600"/>
              </a:spcBef>
            </a:pPr>
            <a:r>
              <a:rPr lang="en-US" sz="2600" b="1" noProof="1">
                <a:solidFill>
                  <a:srgbClr val="FBEEDC"/>
                </a:solidFill>
                <a:latin typeface="Consolas" pitchFamily="49" charset="0"/>
              </a:rPr>
              <a:t>  </a:t>
            </a:r>
            <a:r>
              <a:rPr lang="en-US" sz="2600" b="1" noProof="1">
                <a:latin typeface="Consolas" pitchFamily="49" charset="0"/>
              </a:rPr>
              <a:t>public Integer getHorsePower() { return this.horsePower; } </a:t>
            </a:r>
          </a:p>
          <a:p>
            <a:pPr fontAlgn="base">
              <a:spcBef>
                <a:spcPts val="600"/>
              </a:spcBef>
            </a:pPr>
            <a:r>
              <a:rPr lang="en-US" sz="2600" b="1" noProof="1">
                <a:latin typeface="Consolas" pitchFamily="49" charset="0"/>
              </a:rPr>
              <a:t>} </a:t>
            </a:r>
          </a:p>
        </p:txBody>
      </p:sp>
      <p:sp>
        <p:nvSpPr>
          <p:cNvPr id="5" name="Slide Number">
            <a:extLst>
              <a:ext uri="{FF2B5EF4-FFF2-40B4-BE49-F238E27FC236}">
                <a16:creationId xmlns:a16="http://schemas.microsoft.com/office/drawing/2014/main" id="{1C5AFF6A-A6AF-4269-91FE-B0975AE622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147</a:t>
            </a:fld>
            <a:endParaRPr lang="en-US" noProof="0" dirty="0"/>
          </a:p>
        </p:txBody>
      </p:sp>
    </p:spTree>
    <p:extLst>
      <p:ext uri="{BB962C8B-B14F-4D97-AF65-F5344CB8AC3E}">
        <p14:creationId xmlns:p14="http://schemas.microsoft.com/office/powerpoint/2010/main" val="2799855507"/>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Interface can </a:t>
            </a:r>
            <a:r>
              <a:rPr lang="en-US" b="1" dirty="0">
                <a:solidFill>
                  <a:schemeClr val="bg1"/>
                </a:solidFill>
              </a:rPr>
              <a:t>extend another interface</a:t>
            </a:r>
          </a:p>
        </p:txBody>
      </p:sp>
      <p:sp>
        <p:nvSpPr>
          <p:cNvPr id="793602" name="Rectangle 2"/>
          <p:cNvSpPr>
            <a:spLocks noGrp="1" noChangeArrowheads="1"/>
          </p:cNvSpPr>
          <p:nvPr>
            <p:ph type="title"/>
          </p:nvPr>
        </p:nvSpPr>
        <p:spPr/>
        <p:txBody>
          <a:bodyPr/>
          <a:lstStyle/>
          <a:p>
            <a:r>
              <a:rPr lang="en-US" dirty="0"/>
              <a:t>Extend Interface</a:t>
            </a:r>
          </a:p>
        </p:txBody>
      </p:sp>
      <p:sp>
        <p:nvSpPr>
          <p:cNvPr id="8" name="Rectangle 7"/>
          <p:cNvSpPr>
            <a:spLocks noChangeArrowheads="1"/>
          </p:cNvSpPr>
          <p:nvPr/>
        </p:nvSpPr>
        <p:spPr bwMode="auto">
          <a:xfrm>
            <a:off x="618473" y="1884031"/>
            <a:ext cx="9077979"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latin typeface="Consolas" pitchFamily="49" charset="0"/>
                <a:cs typeface="Consolas" pitchFamily="49" charset="0"/>
              </a:rPr>
              <a:t> Showable  {</a:t>
            </a:r>
          </a:p>
          <a:p>
            <a:pPr fontAlgn="base">
              <a:spcBef>
                <a:spcPts val="1200"/>
              </a:spcBef>
            </a:pPr>
            <a:r>
              <a:rPr lang="en-US" sz="2800" b="1" noProof="1">
                <a:latin typeface="Consolas" pitchFamily="49" charset="0"/>
                <a:cs typeface="Consolas" pitchFamily="49" charset="0"/>
              </a:rPr>
              <a:t>  void show();</a:t>
            </a:r>
          </a:p>
          <a:p>
            <a:pPr fontAlgn="base">
              <a:spcBef>
                <a:spcPts val="1200"/>
              </a:spcBef>
            </a:pPr>
            <a:r>
              <a:rPr lang="en-US" sz="2800" b="1" noProof="1">
                <a:latin typeface="Consolas" pitchFamily="49" charset="0"/>
                <a:cs typeface="Consolas" pitchFamily="49" charset="0"/>
              </a:rPr>
              <a:t>}</a:t>
            </a:r>
          </a:p>
        </p:txBody>
      </p:sp>
      <p:sp>
        <p:nvSpPr>
          <p:cNvPr id="2" name="Up Arrow 1"/>
          <p:cNvSpPr/>
          <p:nvPr/>
        </p:nvSpPr>
        <p:spPr>
          <a:xfrm>
            <a:off x="4933795" y="3823886"/>
            <a:ext cx="447333" cy="66536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Rectangle 8"/>
          <p:cNvSpPr>
            <a:spLocks noChangeArrowheads="1"/>
          </p:cNvSpPr>
          <p:nvPr/>
        </p:nvSpPr>
        <p:spPr bwMode="auto">
          <a:xfrm>
            <a:off x="618473" y="4736336"/>
            <a:ext cx="9077979"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a:t>
            </a:r>
            <a:r>
              <a:rPr lang="en-US" sz="2800" b="1" noProof="1">
                <a:solidFill>
                  <a:schemeClr val="tx2">
                    <a:lumMod val="75000"/>
                  </a:schemeClr>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Printable</a:t>
            </a:r>
            <a:r>
              <a:rPr lang="en-US" sz="2800" b="1" noProof="1">
                <a:solidFill>
                  <a:srgbClr val="FBEEDC"/>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extends</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Showable {</a:t>
            </a:r>
          </a:p>
          <a:p>
            <a:pPr fontAlgn="base">
              <a:spcBef>
                <a:spcPts val="1200"/>
              </a:spcBef>
            </a:pPr>
            <a:r>
              <a:rPr lang="en-US" sz="2800" b="1" noProof="1">
                <a:latin typeface="Consolas" pitchFamily="49" charset="0"/>
                <a:cs typeface="Consolas" pitchFamily="49" charset="0"/>
              </a:rPr>
              <a:t>  void print();</a:t>
            </a:r>
          </a:p>
          <a:p>
            <a:pPr fontAlgn="base">
              <a:spcBef>
                <a:spcPts val="1200"/>
              </a:spcBef>
            </a:pPr>
            <a:r>
              <a:rPr lang="en-US" sz="2800" b="1" noProof="1">
                <a:latin typeface="Consolas" pitchFamily="49" charset="0"/>
                <a:cs typeface="Consolas" pitchFamily="49" charset="0"/>
              </a:rPr>
              <a:t>}</a:t>
            </a:r>
          </a:p>
        </p:txBody>
      </p:sp>
      <p:sp>
        <p:nvSpPr>
          <p:cNvPr id="10" name="Slide Number">
            <a:extLst>
              <a:ext uri="{FF2B5EF4-FFF2-40B4-BE49-F238E27FC236}">
                <a16:creationId xmlns:a16="http://schemas.microsoft.com/office/drawing/2014/main" id="{77EC21A7-A173-42A1-B809-D6C0C43ECD1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148</a:t>
            </a:fld>
            <a:endParaRPr lang="en-US" noProof="0" dirty="0"/>
          </a:p>
        </p:txBody>
      </p:sp>
    </p:spTree>
    <p:extLst>
      <p:ext uri="{BB962C8B-B14F-4D97-AF65-F5344CB8AC3E}">
        <p14:creationId xmlns:p14="http://schemas.microsoft.com/office/powerpoint/2010/main" val="2878930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Class which implements </a:t>
            </a:r>
            <a:r>
              <a:rPr lang="en-US" b="1" dirty="0">
                <a:solidFill>
                  <a:schemeClr val="bg1"/>
                </a:solidFill>
              </a:rPr>
              <a:t>child </a:t>
            </a:r>
            <a:r>
              <a:rPr lang="en-US" dirty="0"/>
              <a:t>interface</a:t>
            </a:r>
            <a:r>
              <a:rPr lang="en-US" b="1" dirty="0">
                <a:solidFill>
                  <a:schemeClr val="bg1"/>
                </a:solidFill>
              </a:rPr>
              <a:t> must </a:t>
            </a:r>
            <a:r>
              <a:rPr lang="en-US" dirty="0"/>
              <a:t>provide                 implementation for </a:t>
            </a:r>
            <a:r>
              <a:rPr lang="en-US" b="1" dirty="0">
                <a:solidFill>
                  <a:schemeClr val="bg1"/>
                </a:solidFill>
              </a:rPr>
              <a:t>parent </a:t>
            </a:r>
            <a:r>
              <a:rPr lang="en-US" dirty="0"/>
              <a:t>interface</a:t>
            </a:r>
            <a:r>
              <a:rPr lang="en-US" b="1" dirty="0">
                <a:solidFill>
                  <a:schemeClr val="bg1"/>
                </a:solidFill>
              </a:rPr>
              <a:t> </a:t>
            </a:r>
            <a:r>
              <a:rPr lang="en-US" dirty="0"/>
              <a:t>too</a:t>
            </a:r>
          </a:p>
        </p:txBody>
      </p:sp>
      <p:sp>
        <p:nvSpPr>
          <p:cNvPr id="793602" name="Rectangle 2"/>
          <p:cNvSpPr>
            <a:spLocks noGrp="1" noChangeArrowheads="1"/>
          </p:cNvSpPr>
          <p:nvPr>
            <p:ph type="title"/>
          </p:nvPr>
        </p:nvSpPr>
        <p:spPr/>
        <p:txBody>
          <a:bodyPr/>
          <a:lstStyle/>
          <a:p>
            <a:r>
              <a:rPr lang="en-US"/>
              <a:t>Extend Interface</a:t>
            </a:r>
            <a:endParaRPr lang="en-US" dirty="0"/>
          </a:p>
        </p:txBody>
      </p:sp>
      <p:sp>
        <p:nvSpPr>
          <p:cNvPr id="18" name="Rectangle 17"/>
          <p:cNvSpPr>
            <a:spLocks noChangeArrowheads="1"/>
          </p:cNvSpPr>
          <p:nvPr/>
        </p:nvSpPr>
        <p:spPr bwMode="auto">
          <a:xfrm>
            <a:off x="613841" y="2529997"/>
            <a:ext cx="7172802" cy="380104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800" b="1" noProof="1">
                <a:latin typeface="Consolas" pitchFamily="49" charset="0"/>
              </a:rPr>
              <a:t>class Circle </a:t>
            </a:r>
            <a:r>
              <a:rPr lang="en-US" sz="2800" b="1" noProof="1">
                <a:solidFill>
                  <a:schemeClr val="bg1"/>
                </a:solidFill>
                <a:latin typeface="Consolas" pitchFamily="49" charset="0"/>
              </a:rPr>
              <a:t>implements Printable</a:t>
            </a:r>
          </a:p>
          <a:p>
            <a:pPr fontAlgn="base">
              <a:spcBef>
                <a:spcPts val="600"/>
              </a:spcBef>
            </a:pPr>
            <a:r>
              <a:rPr lang="en-US" sz="2800" b="1" noProof="1">
                <a:latin typeface="Consolas" pitchFamily="49" charset="0"/>
              </a:rPr>
              <a:t>public void </a:t>
            </a:r>
            <a:r>
              <a:rPr lang="en-US" sz="2800" b="1" noProof="1">
                <a:solidFill>
                  <a:schemeClr val="bg1"/>
                </a:solidFill>
                <a:latin typeface="Consolas" pitchFamily="49" charset="0"/>
              </a:rPr>
              <a:t>print() </a:t>
            </a:r>
            <a:r>
              <a:rPr lang="en-US" sz="2800" b="1" noProof="1">
                <a:latin typeface="Consolas" pitchFamily="49" charset="0"/>
              </a:rPr>
              <a:t>{</a:t>
            </a:r>
          </a:p>
          <a:p>
            <a:pPr fontAlgn="base">
              <a:spcBef>
                <a:spcPts val="600"/>
              </a:spcBef>
            </a:pPr>
            <a:r>
              <a:rPr lang="en-US" sz="2800" b="1" noProof="1">
                <a:latin typeface="Consolas" pitchFamily="49" charset="0"/>
              </a:rPr>
              <a:t>  System.out.println("Hello");</a:t>
            </a:r>
          </a:p>
          <a:p>
            <a:pPr fontAlgn="base">
              <a:spcBef>
                <a:spcPts val="600"/>
              </a:spcBef>
              <a:spcAft>
                <a:spcPts val="1800"/>
              </a:spcAft>
            </a:pPr>
            <a:r>
              <a:rPr lang="en-US" sz="2800" b="1" noProof="1">
                <a:latin typeface="Consolas" pitchFamily="49" charset="0"/>
              </a:rPr>
              <a:t>}</a:t>
            </a:r>
            <a:endParaRPr lang="en-US" sz="2800" b="1" noProof="1">
              <a:solidFill>
                <a:srgbClr val="FBEEDC"/>
              </a:solidFill>
              <a:latin typeface="Consolas" pitchFamily="49" charset="0"/>
            </a:endParaRPr>
          </a:p>
          <a:p>
            <a:pPr fontAlgn="base">
              <a:spcBef>
                <a:spcPts val="600"/>
              </a:spcBef>
            </a:pPr>
            <a:r>
              <a:rPr lang="en-US" sz="2800" b="1" noProof="1">
                <a:latin typeface="Consolas" pitchFamily="49" charset="0"/>
              </a:rPr>
              <a:t>public void </a:t>
            </a:r>
            <a:r>
              <a:rPr lang="en-US" sz="2800" b="1" noProof="1">
                <a:solidFill>
                  <a:schemeClr val="bg1"/>
                </a:solidFill>
                <a:latin typeface="Consolas" pitchFamily="49" charset="0"/>
              </a:rPr>
              <a:t>show() </a:t>
            </a:r>
            <a:r>
              <a:rPr lang="en-US" sz="2800" b="1" noProof="1">
                <a:latin typeface="Consolas" pitchFamily="49" charset="0"/>
              </a:rPr>
              <a:t>{</a:t>
            </a:r>
          </a:p>
          <a:p>
            <a:pPr fontAlgn="base">
              <a:spcBef>
                <a:spcPts val="600"/>
              </a:spcBef>
            </a:pPr>
            <a:r>
              <a:rPr lang="en-US" sz="2800" b="1" noProof="1">
                <a:latin typeface="Consolas" pitchFamily="49" charset="0"/>
              </a:rPr>
              <a:t>  System.out.println("Welcome");</a:t>
            </a:r>
          </a:p>
          <a:p>
            <a:pPr fontAlgn="base">
              <a:spcBef>
                <a:spcPts val="600"/>
              </a:spcBef>
            </a:pPr>
            <a:r>
              <a:rPr lang="en-US" sz="2800" b="1" noProof="1">
                <a:latin typeface="Consolas" pitchFamily="49" charset="0"/>
              </a:rPr>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934" t="4779" r="6192" b="6052"/>
          <a:stretch/>
        </p:blipFill>
        <p:spPr>
          <a:xfrm>
            <a:off x="9501809" y="1860834"/>
            <a:ext cx="1958008" cy="3801041"/>
          </a:xfrm>
          <a:prstGeom prst="rect">
            <a:avLst/>
          </a:prstGeom>
        </p:spPr>
      </p:pic>
      <p:sp>
        <p:nvSpPr>
          <p:cNvPr id="7" name="Slide Number">
            <a:extLst>
              <a:ext uri="{FF2B5EF4-FFF2-40B4-BE49-F238E27FC236}">
                <a16:creationId xmlns:a16="http://schemas.microsoft.com/office/drawing/2014/main" id="{9D23F44D-507F-476F-AAFD-DC573EAFCDD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149</a:t>
            </a:fld>
            <a:endParaRPr lang="en-US" noProof="0" dirty="0"/>
          </a:p>
        </p:txBody>
      </p:sp>
    </p:spTree>
    <p:extLst>
      <p:ext uri="{BB962C8B-B14F-4D97-AF65-F5344CB8AC3E}">
        <p14:creationId xmlns:p14="http://schemas.microsoft.com/office/powerpoint/2010/main" val="3938357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Point in </a:t>
            </a:r>
            <a:r>
              <a:rPr lang="af-ZA" dirty="0"/>
              <a:t>Rectangle</a:t>
            </a:r>
            <a:endParaRPr lang="en-US" dirty="0"/>
          </a:p>
        </p:txBody>
      </p:sp>
      <p:sp>
        <p:nvSpPr>
          <p:cNvPr id="6" name="Rectangle 5">
            <a:extLst>
              <a:ext uri="{FF2B5EF4-FFF2-40B4-BE49-F238E27FC236}">
                <a16:creationId xmlns:a16="http://schemas.microsoft.com/office/drawing/2014/main" id="{B9CA94C0-3D3A-484E-AACB-F6A43B84D83D}"/>
              </a:ext>
            </a:extLst>
          </p:cNvPr>
          <p:cNvSpPr>
            <a:spLocks noChangeArrowheads="1"/>
          </p:cNvSpPr>
          <p:nvPr/>
        </p:nvSpPr>
        <p:spPr bwMode="auto">
          <a:xfrm>
            <a:off x="1525993" y="1220524"/>
            <a:ext cx="6433017" cy="491307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af-ZA" sz="2200" b="1" noProof="1">
                <a:solidFill>
                  <a:schemeClr val="bg1"/>
                </a:solidFill>
                <a:latin typeface="Consolas" pitchFamily="49" charset="0"/>
                <a:cs typeface="Consolas" pitchFamily="49" charset="0"/>
              </a:rPr>
              <a:t>public class Point </a:t>
            </a:r>
            <a:r>
              <a:rPr lang="af-ZA" sz="2200" b="1" noProof="1">
                <a:latin typeface="Consolas" pitchFamily="49" charset="0"/>
                <a:cs typeface="Consolas" pitchFamily="49" charset="0"/>
              </a:rPr>
              <a:t>{</a:t>
            </a:r>
          </a:p>
          <a:p>
            <a:pPr eaLnBrk="0" hangingPunct="0">
              <a:lnSpc>
                <a:spcPct val="110000"/>
              </a:lnSpc>
              <a:buClr>
                <a:schemeClr val="accent5">
                  <a:lumMod val="40000"/>
                  <a:lumOff val="60000"/>
                </a:schemeClr>
              </a:buClr>
              <a:buSzPct val="70000"/>
            </a:pPr>
            <a:r>
              <a:rPr lang="af-ZA" sz="2200" b="1" noProof="1">
                <a:latin typeface="Consolas" pitchFamily="49" charset="0"/>
                <a:cs typeface="Consolas" pitchFamily="49" charset="0"/>
              </a:rPr>
              <a:t>  private int x;</a:t>
            </a:r>
          </a:p>
          <a:p>
            <a:pPr eaLnBrk="0" hangingPunct="0">
              <a:lnSpc>
                <a:spcPct val="110000"/>
              </a:lnSpc>
              <a:buClr>
                <a:schemeClr val="accent5">
                  <a:lumMod val="40000"/>
                  <a:lumOff val="60000"/>
                </a:schemeClr>
              </a:buClr>
              <a:buSzPct val="70000"/>
            </a:pPr>
            <a:r>
              <a:rPr lang="af-ZA" sz="2200" b="1" noProof="1">
                <a:latin typeface="Consolas" pitchFamily="49" charset="0"/>
                <a:cs typeface="Consolas" pitchFamily="49" charset="0"/>
              </a:rPr>
              <a:t>  private int y;</a:t>
            </a:r>
          </a:p>
          <a:p>
            <a:pPr eaLnBrk="0" hangingPunct="0">
              <a:lnSpc>
                <a:spcPct val="110000"/>
              </a:lnSpc>
              <a:buClr>
                <a:schemeClr val="accent5">
                  <a:lumMod val="40000"/>
                  <a:lumOff val="60000"/>
                </a:schemeClr>
              </a:buClr>
              <a:buSzPct val="70000"/>
            </a:pPr>
            <a:r>
              <a:rPr lang="af-ZA" sz="2200" b="1" noProof="1">
                <a:latin typeface="Consolas" pitchFamily="49" charset="0"/>
                <a:cs typeface="Consolas" pitchFamily="49" charset="0"/>
              </a:rPr>
              <a:t>  </a:t>
            </a:r>
            <a:r>
              <a:rPr lang="af-ZA" sz="2200" b="1" noProof="1">
                <a:solidFill>
                  <a:schemeClr val="accent2"/>
                </a:solidFill>
                <a:latin typeface="Consolas" pitchFamily="49" charset="0"/>
                <a:cs typeface="Consolas" pitchFamily="49" charset="0"/>
              </a:rPr>
              <a:t>//TODO: </a:t>
            </a:r>
            <a:r>
              <a:rPr lang="af-ZA" sz="2200" b="1" i="1" noProof="1">
                <a:solidFill>
                  <a:schemeClr val="accent2"/>
                </a:solidFill>
                <a:latin typeface="Consolas" pitchFamily="49" charset="0"/>
                <a:cs typeface="Consolas" pitchFamily="49" charset="0"/>
              </a:rPr>
              <a:t>Add getters and setters</a:t>
            </a:r>
          </a:p>
          <a:p>
            <a:pPr eaLnBrk="0" hangingPunct="0">
              <a:lnSpc>
                <a:spcPct val="110000"/>
              </a:lnSpc>
              <a:buClr>
                <a:schemeClr val="accent5">
                  <a:lumMod val="40000"/>
                  <a:lumOff val="60000"/>
                </a:schemeClr>
              </a:buClr>
              <a:buSzPct val="70000"/>
            </a:pPr>
            <a:r>
              <a:rPr lang="af-ZA" sz="2200" b="1" noProof="1">
                <a:latin typeface="Consolas" pitchFamily="49" charset="0"/>
                <a:cs typeface="Consolas" pitchFamily="49" charset="0"/>
              </a:rPr>
              <a:t>}	</a:t>
            </a:r>
            <a:endParaRPr lang="af-ZA" sz="2200" b="1" noProof="1">
              <a:solidFill>
                <a:schemeClr val="bg1"/>
              </a:solidFill>
              <a:latin typeface="Consolas" pitchFamily="49" charset="0"/>
              <a:cs typeface="Consolas" pitchFamily="49" charset="0"/>
            </a:endParaRPr>
          </a:p>
          <a:p>
            <a:pPr eaLnBrk="0" hangingPunct="0">
              <a:lnSpc>
                <a:spcPct val="110000"/>
              </a:lnSpc>
              <a:buClr>
                <a:schemeClr val="accent5">
                  <a:lumMod val="40000"/>
                  <a:lumOff val="60000"/>
                </a:schemeClr>
              </a:buClr>
              <a:buSzPct val="70000"/>
            </a:pPr>
            <a:r>
              <a:rPr lang="af-ZA" sz="2200" b="1" noProof="1">
                <a:solidFill>
                  <a:schemeClr val="bg1"/>
                </a:solidFill>
                <a:latin typeface="Consolas" pitchFamily="49" charset="0"/>
                <a:cs typeface="Consolas" pitchFamily="49" charset="0"/>
              </a:rPr>
              <a:t>public class Rectangle </a:t>
            </a:r>
            <a:r>
              <a:rPr lang="af-ZA" sz="2200" b="1" noProof="1">
                <a:latin typeface="Consolas" pitchFamily="49" charset="0"/>
                <a:cs typeface="Consolas" pitchFamily="49" charset="0"/>
              </a:rPr>
              <a:t>{</a:t>
            </a:r>
          </a:p>
          <a:p>
            <a:pPr eaLnBrk="0" hangingPunct="0">
              <a:lnSpc>
                <a:spcPct val="110000"/>
              </a:lnSpc>
              <a:buClr>
                <a:schemeClr val="accent5">
                  <a:lumMod val="40000"/>
                  <a:lumOff val="60000"/>
                </a:schemeClr>
              </a:buClr>
              <a:buSzPct val="70000"/>
            </a:pPr>
            <a:r>
              <a:rPr lang="en-US" sz="2200" b="1" noProof="1">
                <a:latin typeface="Consolas" pitchFamily="49" charset="0"/>
                <a:cs typeface="Consolas" pitchFamily="49" charset="0"/>
              </a:rPr>
              <a:t>  private Point bottomLeft;</a:t>
            </a:r>
          </a:p>
          <a:p>
            <a:pPr eaLnBrk="0" hangingPunct="0">
              <a:lnSpc>
                <a:spcPct val="110000"/>
              </a:lnSpc>
              <a:buClr>
                <a:schemeClr val="accent5">
                  <a:lumMod val="40000"/>
                  <a:lumOff val="60000"/>
                </a:schemeClr>
              </a:buClr>
              <a:buSzPct val="70000"/>
            </a:pPr>
            <a:r>
              <a:rPr lang="en-US" sz="2200" b="1" noProof="1">
                <a:latin typeface="Consolas" pitchFamily="49" charset="0"/>
                <a:cs typeface="Consolas" pitchFamily="49" charset="0"/>
              </a:rPr>
              <a:t>  private Point topRight;</a:t>
            </a:r>
            <a:endParaRPr lang="bg-BG" sz="2200" b="1" noProof="1">
              <a:latin typeface="Consolas" panose="020B0609020204030204" pitchFamily="49" charset="0"/>
              <a:cs typeface="Consolas" pitchFamily="49" charset="0"/>
            </a:endParaRPr>
          </a:p>
          <a:p>
            <a:pPr eaLnBrk="0" hangingPunct="0">
              <a:lnSpc>
                <a:spcPct val="110000"/>
              </a:lnSpc>
              <a:buClr>
                <a:schemeClr val="accent5">
                  <a:lumMod val="40000"/>
                  <a:lumOff val="60000"/>
                </a:schemeClr>
              </a:buClr>
              <a:buSzPct val="70000"/>
            </a:pPr>
            <a:r>
              <a:rPr lang="bg-BG" sz="2200" b="1" noProof="1">
                <a:latin typeface="Consolas" panose="020B0609020204030204" pitchFamily="49" charset="0"/>
                <a:cs typeface="Consolas" pitchFamily="49" charset="0"/>
              </a:rPr>
              <a:t>  </a:t>
            </a:r>
            <a:r>
              <a:rPr lang="af-ZA" sz="2200" b="1" noProof="1">
                <a:solidFill>
                  <a:schemeClr val="accent2"/>
                </a:solidFill>
                <a:latin typeface="Consolas" panose="020B0609020204030204" pitchFamily="49" charset="0"/>
                <a:cs typeface="Consolas" pitchFamily="49" charset="0"/>
              </a:rPr>
              <a:t>//TODO: </a:t>
            </a:r>
            <a:r>
              <a:rPr lang="af-ZA" sz="2200" b="1" i="1" noProof="1">
                <a:solidFill>
                  <a:schemeClr val="accent2"/>
                </a:solidFill>
                <a:latin typeface="Consolas" pitchFamily="49" charset="0"/>
                <a:cs typeface="Consolas" pitchFamily="49" charset="0"/>
              </a:rPr>
              <a:t>getters and setters</a:t>
            </a:r>
          </a:p>
          <a:p>
            <a:pPr eaLnBrk="0" hangingPunct="0">
              <a:lnSpc>
                <a:spcPct val="110000"/>
              </a:lnSpc>
              <a:buClr>
                <a:schemeClr val="accent5">
                  <a:lumMod val="40000"/>
                  <a:lumOff val="60000"/>
                </a:schemeClr>
              </a:buClr>
              <a:buSzPct val="70000"/>
            </a:pPr>
            <a:r>
              <a:rPr lang="af-ZA" sz="2200" b="1" noProof="1">
                <a:latin typeface="Consolas" pitchFamily="49" charset="0"/>
                <a:cs typeface="Consolas" pitchFamily="49" charset="0"/>
              </a:rPr>
              <a:t>  public boolean contains(Point point) {</a:t>
            </a:r>
          </a:p>
          <a:p>
            <a:pPr eaLnBrk="0" hangingPunct="0">
              <a:lnSpc>
                <a:spcPct val="110000"/>
              </a:lnSpc>
              <a:buClr>
                <a:schemeClr val="accent5">
                  <a:lumMod val="40000"/>
                  <a:lumOff val="60000"/>
                </a:schemeClr>
              </a:buClr>
              <a:buSzPct val="70000"/>
            </a:pPr>
            <a:r>
              <a:rPr lang="af-ZA" sz="2200" b="1" noProof="1">
                <a:latin typeface="Consolas" pitchFamily="49" charset="0"/>
                <a:cs typeface="Consolas" pitchFamily="49" charset="0"/>
              </a:rPr>
              <a:t>    </a:t>
            </a:r>
            <a:r>
              <a:rPr lang="af-ZA" sz="2200" b="1" noProof="1">
                <a:solidFill>
                  <a:schemeClr val="accent2"/>
                </a:solidFill>
                <a:latin typeface="Consolas" pitchFamily="49" charset="0"/>
                <a:cs typeface="Consolas" pitchFamily="49" charset="0"/>
              </a:rPr>
              <a:t>//TODO: </a:t>
            </a:r>
            <a:r>
              <a:rPr lang="af-ZA" sz="2200" b="1" i="1" noProof="1">
                <a:solidFill>
                  <a:schemeClr val="accent2"/>
                </a:solidFill>
                <a:latin typeface="Consolas" pitchFamily="49" charset="0"/>
                <a:cs typeface="Consolas" pitchFamily="49" charset="0"/>
              </a:rPr>
              <a:t>Implement</a:t>
            </a:r>
          </a:p>
          <a:p>
            <a:pPr eaLnBrk="0" hangingPunct="0">
              <a:lnSpc>
                <a:spcPct val="110000"/>
              </a:lnSpc>
              <a:buClr>
                <a:schemeClr val="accent5">
                  <a:lumMod val="40000"/>
                  <a:lumOff val="60000"/>
                </a:schemeClr>
              </a:buClr>
              <a:buSzPct val="70000"/>
            </a:pPr>
            <a:r>
              <a:rPr lang="af-ZA" sz="2200" b="1" i="1" noProof="1">
                <a:solidFill>
                  <a:schemeClr val="accent2"/>
                </a:solidFill>
                <a:latin typeface="Consolas" pitchFamily="49" charset="0"/>
                <a:cs typeface="Consolas" pitchFamily="49" charset="0"/>
              </a:rPr>
              <a:t>  </a:t>
            </a:r>
            <a:r>
              <a:rPr lang="af-ZA" sz="2200" b="1" noProof="1">
                <a:latin typeface="Consolas" pitchFamily="49" charset="0"/>
                <a:cs typeface="Consolas" pitchFamily="49" charset="0"/>
              </a:rPr>
              <a:t>}</a:t>
            </a:r>
          </a:p>
          <a:p>
            <a:pPr eaLnBrk="0" hangingPunct="0">
              <a:lnSpc>
                <a:spcPct val="110000"/>
              </a:lnSpc>
              <a:buClr>
                <a:schemeClr val="accent5">
                  <a:lumMod val="40000"/>
                  <a:lumOff val="60000"/>
                </a:schemeClr>
              </a:buClr>
              <a:buSzPct val="70000"/>
            </a:pPr>
            <a:r>
              <a:rPr lang="af-ZA" sz="2200" b="1" noProof="1">
                <a:latin typeface="Consolas" pitchFamily="49" charset="0"/>
                <a:cs typeface="Consolas" pitchFamily="49" charset="0"/>
              </a:rPr>
              <a:t>}</a:t>
            </a:r>
            <a:endParaRPr lang="en-US" sz="2200" b="1" noProof="1">
              <a:latin typeface="Consolas" pitchFamily="49" charset="0"/>
              <a:cs typeface="Consolas" pitchFamily="49" charset="0"/>
            </a:endParaRPr>
          </a:p>
        </p:txBody>
      </p:sp>
      <p:sp>
        <p:nvSpPr>
          <p:cNvPr id="8" name="TextBox 7">
            <a:extLst>
              <a:ext uri="{FF2B5EF4-FFF2-40B4-BE49-F238E27FC236}">
                <a16:creationId xmlns:a16="http://schemas.microsoft.com/office/drawing/2014/main" id="{14D8187E-9E56-434C-865B-6E0A32314DBE}"/>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2"/>
              </a:rPr>
              <a:t>https://judge.softuni.bg/Contests/1575/Working-with-Abstraction-Lab</a:t>
            </a:r>
            <a:endParaRPr lang="en-US" u="sng" dirty="0">
              <a:solidFill>
                <a:schemeClr val="bg1"/>
              </a:solidFill>
            </a:endParaRPr>
          </a:p>
        </p:txBody>
      </p:sp>
      <p:sp>
        <p:nvSpPr>
          <p:cNvPr id="7" name="Slide Number">
            <a:extLst>
              <a:ext uri="{FF2B5EF4-FFF2-40B4-BE49-F238E27FC236}">
                <a16:creationId xmlns:a16="http://schemas.microsoft.com/office/drawing/2014/main" id="{5D442F4B-F02A-4538-AF16-40A9DC646C0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a:t>
            </a:fld>
            <a:endParaRPr lang="en-US" noProof="0" dirty="0"/>
          </a:p>
        </p:txBody>
      </p:sp>
    </p:spTree>
    <p:extLst>
      <p:ext uri="{BB962C8B-B14F-4D97-AF65-F5344CB8AC3E}">
        <p14:creationId xmlns:p14="http://schemas.microsoft.com/office/powerpoint/2010/main" val="23462337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0402" y="1196124"/>
            <a:ext cx="11818096" cy="5488859"/>
          </a:xfrm>
        </p:spPr>
        <p:txBody>
          <a:bodyPr/>
          <a:lstStyle/>
          <a:p>
            <a:r>
              <a:rPr lang="en-US" dirty="0"/>
              <a:t>Refactor your first problem code</a:t>
            </a:r>
          </a:p>
          <a:p>
            <a:pPr lvl="1"/>
            <a:r>
              <a:rPr lang="en-US" dirty="0"/>
              <a:t>Add for rentable cars</a:t>
            </a:r>
          </a:p>
          <a:p>
            <a:pPr lvl="1"/>
            <a:r>
              <a:rPr lang="en-US" dirty="0"/>
              <a:t>Add class </a:t>
            </a:r>
            <a:r>
              <a:rPr lang="en-US" b="1" noProof="1">
                <a:solidFill>
                  <a:schemeClr val="bg1"/>
                </a:solidFill>
              </a:rPr>
              <a:t>C</a:t>
            </a:r>
            <a:r>
              <a:rPr lang="en-US" b="1" dirty="0">
                <a:solidFill>
                  <a:schemeClr val="bg1"/>
                </a:solidFill>
              </a:rPr>
              <a:t>interface</a:t>
            </a:r>
            <a:r>
              <a:rPr lang="en-US" dirty="0"/>
              <a:t> for sellable cars</a:t>
            </a:r>
          </a:p>
          <a:p>
            <a:pPr lvl="1"/>
            <a:r>
              <a:rPr lang="en-US" dirty="0"/>
              <a:t>Add </a:t>
            </a:r>
            <a:r>
              <a:rPr lang="en-US" b="1" dirty="0">
                <a:solidFill>
                  <a:schemeClr val="bg1"/>
                </a:solidFill>
              </a:rPr>
              <a:t>interface</a:t>
            </a:r>
            <a:r>
              <a:rPr lang="en-US" dirty="0"/>
              <a:t> </a:t>
            </a:r>
            <a:r>
              <a:rPr lang="en-US" b="1" noProof="1">
                <a:solidFill>
                  <a:schemeClr val="bg1"/>
                </a:solidFill>
              </a:rPr>
              <a:t>arImpl</a:t>
            </a:r>
          </a:p>
          <a:p>
            <a:pPr lvl="1"/>
            <a:r>
              <a:rPr lang="en-US" dirty="0"/>
              <a:t>Add class Audi, which </a:t>
            </a:r>
            <a:r>
              <a:rPr lang="en-US" b="1" dirty="0">
                <a:solidFill>
                  <a:schemeClr val="bg1"/>
                </a:solidFill>
              </a:rPr>
              <a:t>extends</a:t>
            </a:r>
            <a:r>
              <a:rPr lang="en-US" dirty="0"/>
              <a:t> </a:t>
            </a:r>
            <a:r>
              <a:rPr lang="en-US" b="1" noProof="1">
                <a:solidFill>
                  <a:schemeClr val="bg1"/>
                </a:solidFill>
              </a:rPr>
              <a:t>CarImpl</a:t>
            </a:r>
            <a:r>
              <a:rPr lang="en-US" noProof="1"/>
              <a:t> and </a:t>
            </a:r>
            <a:r>
              <a:rPr lang="en-US" b="1" noProof="1">
                <a:solidFill>
                  <a:schemeClr val="bg1"/>
                </a:solidFill>
              </a:rPr>
              <a:t>implements</a:t>
            </a:r>
            <a:r>
              <a:rPr lang="en-US" noProof="1">
                <a:solidFill>
                  <a:schemeClr val="tx2">
                    <a:lumMod val="75000"/>
                  </a:schemeClr>
                </a:solidFill>
              </a:rPr>
              <a:t> </a:t>
            </a:r>
            <a:r>
              <a:rPr lang="en-US" noProof="1"/>
              <a:t>rentable</a:t>
            </a:r>
          </a:p>
          <a:p>
            <a:pPr lvl="1"/>
            <a:r>
              <a:rPr lang="en-US" noProof="1"/>
              <a:t>Refactor class Seat to </a:t>
            </a:r>
            <a:r>
              <a:rPr lang="en-US" b="1" noProof="1">
                <a:solidFill>
                  <a:schemeClr val="bg1"/>
                </a:solidFill>
              </a:rPr>
              <a:t>extends</a:t>
            </a:r>
            <a:r>
              <a:rPr lang="en-US" noProof="1"/>
              <a:t> </a:t>
            </a:r>
            <a:r>
              <a:rPr lang="en-US" b="1" noProof="1">
                <a:solidFill>
                  <a:schemeClr val="bg1"/>
                </a:solidFill>
              </a:rPr>
              <a:t>CarIm</a:t>
            </a:r>
            <a:r>
              <a:rPr lang="en-US" b="1" dirty="0">
                <a:solidFill>
                  <a:schemeClr val="bg1"/>
                </a:solidFill>
              </a:rPr>
              <a:t>pl</a:t>
            </a:r>
            <a:r>
              <a:rPr lang="en-US" dirty="0"/>
              <a:t> and </a:t>
            </a:r>
            <a:r>
              <a:rPr lang="en-US" b="1" dirty="0">
                <a:solidFill>
                  <a:schemeClr val="bg1"/>
                </a:solidFill>
              </a:rPr>
              <a:t>implements</a:t>
            </a:r>
            <a:r>
              <a:rPr lang="en-US" dirty="0">
                <a:solidFill>
                  <a:schemeClr val="tx2">
                    <a:lumMod val="75000"/>
                  </a:schemeClr>
                </a:solidFill>
              </a:rPr>
              <a:t> </a:t>
            </a:r>
            <a:r>
              <a:rPr lang="en-US" dirty="0"/>
              <a:t>rentable</a:t>
            </a:r>
          </a:p>
        </p:txBody>
      </p:sp>
      <p:sp>
        <p:nvSpPr>
          <p:cNvPr id="793602" name="Rectangle 2"/>
          <p:cNvSpPr>
            <a:spLocks noGrp="1" noChangeArrowheads="1"/>
          </p:cNvSpPr>
          <p:nvPr>
            <p:ph type="title"/>
          </p:nvPr>
        </p:nvSpPr>
        <p:spPr/>
        <p:txBody>
          <a:bodyPr/>
          <a:lstStyle/>
          <a:p>
            <a:r>
              <a:rPr lang="en-US" dirty="0"/>
              <a:t>Problem: Car Shop Extended</a:t>
            </a:r>
          </a:p>
        </p:txBody>
      </p:sp>
      <p:sp>
        <p:nvSpPr>
          <p:cNvPr id="5" name="Slide Number">
            <a:extLst>
              <a:ext uri="{FF2B5EF4-FFF2-40B4-BE49-F238E27FC236}">
                <a16:creationId xmlns:a16="http://schemas.microsoft.com/office/drawing/2014/main" id="{78095ACE-22AD-43AF-BFF7-7039D5A81C1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150</a:t>
            </a:fld>
            <a:endParaRPr lang="en-US" noProof="0" dirty="0"/>
          </a:p>
        </p:txBody>
      </p:sp>
    </p:spTree>
    <p:extLst>
      <p:ext uri="{BB962C8B-B14F-4D97-AF65-F5344CB8AC3E}">
        <p14:creationId xmlns:p14="http://schemas.microsoft.com/office/powerpoint/2010/main" val="1580745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Car Shop Extended (1)</a:t>
            </a:r>
          </a:p>
        </p:txBody>
      </p:sp>
      <p:sp>
        <p:nvSpPr>
          <p:cNvPr id="18" name="Rectangle 17"/>
          <p:cNvSpPr>
            <a:spLocks noChangeArrowheads="1"/>
          </p:cNvSpPr>
          <p:nvPr/>
        </p:nvSpPr>
        <p:spPr bwMode="auto">
          <a:xfrm>
            <a:off x="615658" y="1608577"/>
            <a:ext cx="8310626"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 </a:t>
            </a:r>
            <a:r>
              <a:rPr lang="en-US" sz="2800" b="1" noProof="1">
                <a:solidFill>
                  <a:schemeClr val="bg1"/>
                </a:solidFill>
                <a:latin typeface="Consolas" pitchFamily="49" charset="0"/>
              </a:rPr>
              <a:t>interface</a:t>
            </a:r>
            <a:r>
              <a:rPr lang="en-US" sz="2800" b="1" noProof="1">
                <a:latin typeface="Consolas" pitchFamily="49" charset="0"/>
              </a:rPr>
              <a:t> Sellable </a:t>
            </a:r>
            <a:r>
              <a:rPr lang="en-US" sz="2800" b="1" noProof="1">
                <a:solidFill>
                  <a:schemeClr val="bg1"/>
                </a:solidFill>
                <a:latin typeface="Consolas" pitchFamily="49" charset="0"/>
              </a:rPr>
              <a:t>extends</a:t>
            </a:r>
            <a:r>
              <a:rPr lang="en-US" sz="2800" b="1" noProof="1">
                <a:latin typeface="Consolas" pitchFamily="49" charset="0"/>
              </a:rPr>
              <a:t> Car {</a:t>
            </a:r>
          </a:p>
          <a:p>
            <a:pPr fontAlgn="base">
              <a:spcBef>
                <a:spcPts val="1200"/>
              </a:spcBef>
            </a:pPr>
            <a:r>
              <a:rPr lang="en-US" sz="2800" b="1" noProof="1">
                <a:latin typeface="Consolas" pitchFamily="49" charset="0"/>
              </a:rPr>
              <a:t>  Double getPrice();</a:t>
            </a:r>
          </a:p>
          <a:p>
            <a:pPr fontAlgn="base">
              <a:spcBef>
                <a:spcPts val="1200"/>
              </a:spcBef>
            </a:pPr>
            <a:r>
              <a:rPr lang="en-US" sz="2800" b="1" noProof="1">
                <a:latin typeface="Consolas" pitchFamily="49" charset="0"/>
              </a:rPr>
              <a:t>}</a:t>
            </a:r>
          </a:p>
        </p:txBody>
      </p:sp>
      <p:sp>
        <p:nvSpPr>
          <p:cNvPr id="7" name="Rectangle 6"/>
          <p:cNvSpPr>
            <a:spLocks noChangeArrowheads="1"/>
          </p:cNvSpPr>
          <p:nvPr/>
        </p:nvSpPr>
        <p:spPr bwMode="auto">
          <a:xfrm>
            <a:off x="615658" y="3756083"/>
            <a:ext cx="8310627" cy="22775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 </a:t>
            </a:r>
            <a:r>
              <a:rPr lang="en-US" sz="2800" b="1" noProof="1">
                <a:solidFill>
                  <a:schemeClr val="bg1"/>
                </a:solidFill>
                <a:latin typeface="Consolas" pitchFamily="49" charset="0"/>
              </a:rPr>
              <a:t>interface</a:t>
            </a:r>
            <a:r>
              <a:rPr lang="en-US" sz="2800" b="1" noProof="1">
                <a:latin typeface="Consolas" pitchFamily="49" charset="0"/>
              </a:rPr>
              <a:t> Rentable </a:t>
            </a:r>
            <a:r>
              <a:rPr lang="en-US" sz="2800" b="1" noProof="1">
                <a:solidFill>
                  <a:schemeClr val="bg1"/>
                </a:solidFill>
                <a:latin typeface="Consolas" pitchFamily="49" charset="0"/>
              </a:rPr>
              <a:t>extends</a:t>
            </a:r>
            <a:r>
              <a:rPr lang="en-US" sz="2800" b="1" noProof="1">
                <a:latin typeface="Consolas" pitchFamily="49" charset="0"/>
              </a:rPr>
              <a:t> Car {</a:t>
            </a:r>
          </a:p>
          <a:p>
            <a:pPr fontAlgn="base">
              <a:spcBef>
                <a:spcPts val="1200"/>
              </a:spcBef>
            </a:pPr>
            <a:r>
              <a:rPr lang="en-US" sz="2800" b="1" noProof="1">
                <a:latin typeface="Consolas" pitchFamily="49" charset="0"/>
              </a:rPr>
              <a:t>  Integer getMinRentDay();</a:t>
            </a:r>
          </a:p>
          <a:p>
            <a:pPr fontAlgn="base">
              <a:spcBef>
                <a:spcPts val="1200"/>
              </a:spcBef>
            </a:pPr>
            <a:r>
              <a:rPr lang="en-US" sz="2800" b="1" noProof="1">
                <a:latin typeface="Consolas" pitchFamily="49" charset="0"/>
              </a:rPr>
              <a:t>  Double getPricePerDay();</a:t>
            </a:r>
          </a:p>
          <a:p>
            <a:pPr fontAlgn="base">
              <a:spcBef>
                <a:spcPts val="1200"/>
              </a:spcBef>
            </a:pPr>
            <a:r>
              <a:rPr lang="en-US" sz="2800" b="1" noProof="1">
                <a:latin typeface="Consolas" pitchFamily="49" charset="0"/>
              </a:rPr>
              <a:t>}</a:t>
            </a:r>
          </a:p>
        </p:txBody>
      </p:sp>
      <p:sp>
        <p:nvSpPr>
          <p:cNvPr id="6" name="Slide Number">
            <a:extLst>
              <a:ext uri="{FF2B5EF4-FFF2-40B4-BE49-F238E27FC236}">
                <a16:creationId xmlns:a16="http://schemas.microsoft.com/office/drawing/2014/main" id="{61E4D597-2345-4651-AC8A-DAD26DCF992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151</a:t>
            </a:fld>
            <a:endParaRPr lang="en-US" noProof="0" dirty="0"/>
          </a:p>
        </p:txBody>
      </p:sp>
    </p:spTree>
    <p:extLst>
      <p:ext uri="{BB962C8B-B14F-4D97-AF65-F5344CB8AC3E}">
        <p14:creationId xmlns:p14="http://schemas.microsoft.com/office/powerpoint/2010/main" val="8162425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Car Shop Extended (2)</a:t>
            </a:r>
          </a:p>
        </p:txBody>
      </p:sp>
      <p:sp>
        <p:nvSpPr>
          <p:cNvPr id="18" name="Rectangle 17"/>
          <p:cNvSpPr>
            <a:spLocks noChangeArrowheads="1"/>
          </p:cNvSpPr>
          <p:nvPr/>
        </p:nvSpPr>
        <p:spPr bwMode="auto">
          <a:xfrm>
            <a:off x="610394" y="1600200"/>
            <a:ext cx="10971211" cy="403187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 class Audi </a:t>
            </a:r>
            <a:r>
              <a:rPr lang="en-US" sz="2800" b="1" noProof="1">
                <a:solidFill>
                  <a:schemeClr val="bg1"/>
                </a:solidFill>
                <a:latin typeface="Consolas" pitchFamily="49" charset="0"/>
              </a:rPr>
              <a:t>extends CarImpl implements Rentable </a:t>
            </a:r>
            <a:r>
              <a:rPr lang="en-US" sz="2800" b="1" noProof="1">
                <a:latin typeface="Consolas" pitchFamily="49" charset="0"/>
              </a:rPr>
              <a:t>{</a:t>
            </a:r>
          </a:p>
          <a:p>
            <a:pPr fontAlgn="base">
              <a:spcBef>
                <a:spcPts val="1200"/>
              </a:spcBef>
            </a:pPr>
            <a:r>
              <a:rPr lang="en-US" sz="2800" b="1" noProof="1">
                <a:latin typeface="Consolas" pitchFamily="49" charset="0"/>
              </a:rPr>
              <a:t>  public Integer </a:t>
            </a:r>
            <a:r>
              <a:rPr lang="en-US" sz="2800" b="1" noProof="1">
                <a:solidFill>
                  <a:schemeClr val="bg1"/>
                </a:solidFill>
                <a:latin typeface="Consolas" pitchFamily="49" charset="0"/>
              </a:rPr>
              <a:t>getMinRentDay() </a:t>
            </a:r>
            <a:r>
              <a:rPr lang="en-US" sz="2800" b="1" noProof="1">
                <a:latin typeface="Consolas" pitchFamily="49" charset="0"/>
              </a:rPr>
              <a:t>{ </a:t>
            </a:r>
          </a:p>
          <a:p>
            <a:pPr fontAlgn="base">
              <a:spcBef>
                <a:spcPts val="1200"/>
              </a:spcBef>
            </a:pPr>
            <a:r>
              <a:rPr lang="en-US" sz="2800" b="1" noProof="1">
                <a:latin typeface="Consolas" pitchFamily="49" charset="0"/>
              </a:rPr>
              <a:t>    return this.minDaysForRent; }</a:t>
            </a:r>
          </a:p>
          <a:p>
            <a:pPr fontAlgn="base">
              <a:spcBef>
                <a:spcPts val="1200"/>
              </a:spcBef>
            </a:pPr>
            <a:r>
              <a:rPr lang="en-US" sz="2800" b="1" noProof="1">
                <a:solidFill>
                  <a:srgbClr val="FBEEDC"/>
                </a:solidFill>
                <a:latin typeface="Consolas" pitchFamily="49" charset="0"/>
              </a:rPr>
              <a:t>  </a:t>
            </a:r>
            <a:r>
              <a:rPr lang="en-US" sz="2800" b="1" noProof="1">
                <a:latin typeface="Consolas" pitchFamily="49" charset="0"/>
              </a:rPr>
              <a:t>public Double </a:t>
            </a:r>
            <a:r>
              <a:rPr lang="en-US" sz="2800" b="1" noProof="1">
                <a:solidFill>
                  <a:schemeClr val="bg1"/>
                </a:solidFill>
                <a:latin typeface="Consolas" pitchFamily="49" charset="0"/>
              </a:rPr>
              <a:t>getPricePerDay()</a:t>
            </a:r>
            <a:r>
              <a:rPr lang="en-US" sz="2800" b="1" noProof="1">
                <a:solidFill>
                  <a:schemeClr val="tx2">
                    <a:lumMod val="75000"/>
                  </a:schemeClr>
                </a:solidFill>
                <a:latin typeface="Consolas" pitchFamily="49" charset="0"/>
              </a:rPr>
              <a:t> </a:t>
            </a:r>
            <a:r>
              <a:rPr lang="en-US" sz="2800" b="1" noProof="1">
                <a:latin typeface="Consolas" pitchFamily="49" charset="0"/>
              </a:rPr>
              <a:t>{ </a:t>
            </a:r>
          </a:p>
          <a:p>
            <a:pPr fontAlgn="base">
              <a:spcBef>
                <a:spcPts val="1200"/>
              </a:spcBef>
            </a:pPr>
            <a:r>
              <a:rPr lang="en-US" sz="2800" b="1" noProof="1">
                <a:latin typeface="Consolas" pitchFamily="49" charset="0"/>
              </a:rPr>
              <a:t>    return this.pricePerDay; }</a:t>
            </a:r>
          </a:p>
          <a:p>
            <a:pPr fontAlgn="base">
              <a:spcBef>
                <a:spcPts val="1200"/>
              </a:spcBef>
            </a:pPr>
            <a:r>
              <a:rPr lang="en-US" sz="2800" b="1" noProof="1">
                <a:solidFill>
                  <a:schemeClr val="accent2"/>
                </a:solidFill>
                <a:latin typeface="Consolas" pitchFamily="49" charset="0"/>
              </a:rPr>
              <a:t>  // TODO: </a:t>
            </a:r>
            <a:r>
              <a:rPr lang="en-US" sz="2800" b="1" i="1" noProof="1">
                <a:solidFill>
                  <a:schemeClr val="accent2"/>
                </a:solidFill>
                <a:latin typeface="Consolas" pitchFamily="49" charset="0"/>
              </a:rPr>
              <a:t>Add</a:t>
            </a:r>
            <a:r>
              <a:rPr lang="bg-BG" sz="2800" b="1" i="1" noProof="1">
                <a:solidFill>
                  <a:schemeClr val="accent2"/>
                </a:solidFill>
                <a:latin typeface="Consolas" pitchFamily="49" charset="0"/>
              </a:rPr>
              <a:t> </a:t>
            </a:r>
            <a:r>
              <a:rPr lang="en-US" sz="2800" b="1" i="1" noProof="1">
                <a:solidFill>
                  <a:schemeClr val="accent2"/>
                </a:solidFill>
                <a:latin typeface="Consolas" pitchFamily="49" charset="0"/>
              </a:rPr>
              <a:t>fields, toString() and Constructor</a:t>
            </a:r>
          </a:p>
          <a:p>
            <a:pPr fontAlgn="base">
              <a:spcBef>
                <a:spcPts val="1200"/>
              </a:spcBef>
            </a:pPr>
            <a:r>
              <a:rPr lang="en-US" sz="2800" b="1" noProof="1">
                <a:latin typeface="Consolas" pitchFamily="49" charset="0"/>
              </a:rPr>
              <a:t>}</a:t>
            </a:r>
          </a:p>
        </p:txBody>
      </p:sp>
      <p:sp>
        <p:nvSpPr>
          <p:cNvPr id="5" name="Slide Number">
            <a:extLst>
              <a:ext uri="{FF2B5EF4-FFF2-40B4-BE49-F238E27FC236}">
                <a16:creationId xmlns:a16="http://schemas.microsoft.com/office/drawing/2014/main" id="{582EE0E8-1691-49F6-8FFD-CB71A54B10C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152</a:t>
            </a:fld>
            <a:endParaRPr lang="en-US" noProof="0" dirty="0"/>
          </a:p>
        </p:txBody>
      </p:sp>
    </p:spTree>
    <p:extLst>
      <p:ext uri="{BB962C8B-B14F-4D97-AF65-F5344CB8AC3E}">
        <p14:creationId xmlns:p14="http://schemas.microsoft.com/office/powerpoint/2010/main" val="3364537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normAutofit/>
          </a:bodyPr>
          <a:lstStyle/>
          <a:p>
            <a:r>
              <a:rPr lang="en-US" sz="3400" dirty="0"/>
              <a:t>Since Java 8 we can have </a:t>
            </a:r>
            <a:r>
              <a:rPr lang="en-US" sz="3400" b="1" dirty="0">
                <a:solidFill>
                  <a:schemeClr val="bg1"/>
                </a:solidFill>
              </a:rPr>
              <a:t>method body</a:t>
            </a:r>
            <a:r>
              <a:rPr lang="en-US" sz="3400" dirty="0">
                <a:solidFill>
                  <a:schemeClr val="bg1"/>
                </a:solidFill>
              </a:rPr>
              <a:t> </a:t>
            </a:r>
            <a:r>
              <a:rPr lang="en-US" sz="3400" dirty="0"/>
              <a:t>in the </a:t>
            </a:r>
            <a:r>
              <a:rPr lang="en-US" sz="3400" b="1" dirty="0">
                <a:solidFill>
                  <a:schemeClr val="bg1"/>
                </a:solidFill>
              </a:rPr>
              <a:t>interface</a:t>
            </a:r>
          </a:p>
          <a:p>
            <a:endParaRPr lang="en-US" sz="3400" dirty="0"/>
          </a:p>
          <a:p>
            <a:endParaRPr lang="en-US" sz="3400" dirty="0"/>
          </a:p>
          <a:p>
            <a:endParaRPr lang="en-US" sz="3400" dirty="0"/>
          </a:p>
          <a:p>
            <a:endParaRPr lang="en-US" sz="3400" dirty="0"/>
          </a:p>
          <a:p>
            <a:endParaRPr lang="en-US" sz="3400" dirty="0"/>
          </a:p>
          <a:p>
            <a:endParaRPr lang="en-US" sz="3400" dirty="0"/>
          </a:p>
          <a:p>
            <a:r>
              <a:rPr lang="en-US" sz="3400" dirty="0"/>
              <a:t>If you need to </a:t>
            </a:r>
            <a:r>
              <a:rPr lang="en-US" sz="3400" b="1" dirty="0">
                <a:solidFill>
                  <a:schemeClr val="bg1"/>
                </a:solidFill>
              </a:rPr>
              <a:t>override</a:t>
            </a:r>
            <a:r>
              <a:rPr lang="en-US" sz="3400" dirty="0"/>
              <a:t> default method think about your </a:t>
            </a:r>
            <a:r>
              <a:rPr lang="en-US" sz="3400" b="1" dirty="0">
                <a:solidFill>
                  <a:schemeClr val="bg1"/>
                </a:solidFill>
              </a:rPr>
              <a:t>design</a:t>
            </a:r>
          </a:p>
        </p:txBody>
      </p:sp>
      <p:sp>
        <p:nvSpPr>
          <p:cNvPr id="793602" name="Rectangle 2"/>
          <p:cNvSpPr>
            <a:spLocks noGrp="1" noChangeArrowheads="1"/>
          </p:cNvSpPr>
          <p:nvPr>
            <p:ph type="title"/>
          </p:nvPr>
        </p:nvSpPr>
        <p:spPr/>
        <p:txBody>
          <a:bodyPr/>
          <a:lstStyle/>
          <a:p>
            <a:r>
              <a:rPr lang="en-US" dirty="0"/>
              <a:t>Default Method</a:t>
            </a:r>
          </a:p>
        </p:txBody>
      </p:sp>
      <p:sp>
        <p:nvSpPr>
          <p:cNvPr id="8" name="Rectangle 7"/>
          <p:cNvSpPr>
            <a:spLocks noChangeArrowheads="1"/>
          </p:cNvSpPr>
          <p:nvPr/>
        </p:nvSpPr>
        <p:spPr bwMode="auto">
          <a:xfrm>
            <a:off x="651000" y="1989000"/>
            <a:ext cx="8588829" cy="34470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latin typeface="Consolas" pitchFamily="49" charset="0"/>
                <a:cs typeface="Consolas" pitchFamily="49" charset="0"/>
              </a:rPr>
              <a:t> Drawable {</a:t>
            </a:r>
          </a:p>
          <a:p>
            <a:pPr fontAlgn="base">
              <a:spcBef>
                <a:spcPts val="1200"/>
              </a:spcBef>
            </a:pPr>
            <a:r>
              <a:rPr lang="en-US" sz="2800" b="1" noProof="1">
                <a:latin typeface="Consolas" pitchFamily="49" charset="0"/>
                <a:cs typeface="Consolas" pitchFamily="49" charset="0"/>
              </a:rPr>
              <a:t>  void draw();</a:t>
            </a:r>
          </a:p>
          <a:p>
            <a:pPr fontAlgn="base">
              <a:spcBef>
                <a:spcPts val="1200"/>
              </a:spcBef>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default</a:t>
            </a:r>
            <a:r>
              <a:rPr lang="en-US" sz="2800" b="1" noProof="1">
                <a:latin typeface="Consolas" pitchFamily="49" charset="0"/>
                <a:cs typeface="Consolas" pitchFamily="49" charset="0"/>
              </a:rPr>
              <a:t> void msg() {</a:t>
            </a:r>
          </a:p>
          <a:p>
            <a:pPr fontAlgn="base">
              <a:spcBef>
                <a:spcPts val="1200"/>
              </a:spcBef>
            </a:pPr>
            <a:r>
              <a:rPr lang="en-US" sz="2800" b="1" noProof="1">
                <a:latin typeface="Consolas" pitchFamily="49" charset="0"/>
                <a:cs typeface="Consolas" pitchFamily="49" charset="0"/>
              </a:rPr>
              <a:t>    System.out.println("default method:");</a:t>
            </a:r>
          </a:p>
          <a:p>
            <a:pPr fontAlgn="base">
              <a:spcBef>
                <a:spcPts val="1200"/>
              </a:spcBef>
            </a:pPr>
            <a:r>
              <a:rPr lang="en-US" sz="2800" b="1" noProof="1">
                <a:latin typeface="Consolas" pitchFamily="49" charset="0"/>
                <a:cs typeface="Consolas" pitchFamily="49" charset="0"/>
              </a:rPr>
              <a:t>  }</a:t>
            </a:r>
          </a:p>
          <a:p>
            <a:pPr fontAlgn="base">
              <a:spcBef>
                <a:spcPts val="1200"/>
              </a:spcBef>
            </a:pPr>
            <a:r>
              <a:rPr lang="en-US" sz="2800" b="1"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94394F76-6907-4999-9847-B64F176F426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153</a:t>
            </a:fld>
            <a:endParaRPr lang="en-US" noProof="0" dirty="0"/>
          </a:p>
        </p:txBody>
      </p:sp>
    </p:spTree>
    <p:extLst>
      <p:ext uri="{BB962C8B-B14F-4D97-AF65-F5344CB8AC3E}">
        <p14:creationId xmlns:p14="http://schemas.microsoft.com/office/powerpoint/2010/main" val="1615012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Implementation is </a:t>
            </a:r>
            <a:r>
              <a:rPr lang="en-US" b="1" dirty="0">
                <a:solidFill>
                  <a:schemeClr val="bg1"/>
                </a:solidFill>
              </a:rPr>
              <a:t>not needed </a:t>
            </a:r>
            <a:r>
              <a:rPr lang="en-US" dirty="0"/>
              <a:t>for </a:t>
            </a:r>
            <a:r>
              <a:rPr lang="en-US" b="1" dirty="0">
                <a:solidFill>
                  <a:schemeClr val="bg1"/>
                </a:solidFill>
              </a:rPr>
              <a:t>default methods </a:t>
            </a:r>
          </a:p>
        </p:txBody>
      </p:sp>
      <p:sp>
        <p:nvSpPr>
          <p:cNvPr id="793602" name="Rectangle 2"/>
          <p:cNvSpPr>
            <a:spLocks noGrp="1" noChangeArrowheads="1"/>
          </p:cNvSpPr>
          <p:nvPr>
            <p:ph type="title"/>
          </p:nvPr>
        </p:nvSpPr>
        <p:spPr/>
        <p:txBody>
          <a:bodyPr/>
          <a:lstStyle/>
          <a:p>
            <a:r>
              <a:rPr lang="en-US" dirty="0"/>
              <a:t>Default </a:t>
            </a:r>
            <a:r>
              <a:rPr lang="en-US"/>
              <a:t>Method </a:t>
            </a:r>
            <a:endParaRPr lang="en-US" dirty="0"/>
          </a:p>
        </p:txBody>
      </p:sp>
      <p:sp>
        <p:nvSpPr>
          <p:cNvPr id="6" name="Rectangle 5"/>
          <p:cNvSpPr>
            <a:spLocks noChangeArrowheads="1"/>
          </p:cNvSpPr>
          <p:nvPr/>
        </p:nvSpPr>
        <p:spPr bwMode="auto">
          <a:xfrm>
            <a:off x="684212" y="2057400"/>
            <a:ext cx="8993188" cy="37240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class TestInterfaceDefault {  </a:t>
            </a:r>
          </a:p>
          <a:p>
            <a:pPr fontAlgn="base">
              <a:spcBef>
                <a:spcPts val="1200"/>
              </a:spcBef>
            </a:pPr>
            <a:r>
              <a:rPr lang="en-US" sz="2800" b="1" noProof="1">
                <a:latin typeface="Consolas" pitchFamily="49" charset="0"/>
              </a:rPr>
              <a:t>  public static void main(String args[]) {  </a:t>
            </a:r>
          </a:p>
          <a:p>
            <a:pPr fontAlgn="base">
              <a:spcBef>
                <a:spcPts val="1200"/>
              </a:spcBef>
            </a:pPr>
            <a:r>
              <a:rPr lang="en-US" sz="2800" b="1" noProof="1">
                <a:latin typeface="Consolas" pitchFamily="49" charset="0"/>
              </a:rPr>
              <a:t>    Drawable d = new Rectangle(); </a:t>
            </a:r>
          </a:p>
          <a:p>
            <a:pPr fontAlgn="base">
              <a:spcBef>
                <a:spcPts val="1200"/>
              </a:spcBef>
            </a:pPr>
            <a:r>
              <a:rPr lang="en-US" sz="2800" b="1" noProof="1">
                <a:latin typeface="Consolas" pitchFamily="49" charset="0"/>
              </a:rPr>
              <a:t>    d.draw();  </a:t>
            </a:r>
            <a:r>
              <a:rPr lang="en-US" sz="2800" b="1" i="1" noProof="1">
                <a:solidFill>
                  <a:schemeClr val="accent2"/>
                </a:solidFill>
                <a:latin typeface="Consolas" pitchFamily="49" charset="0"/>
              </a:rPr>
              <a:t>// drawing rectangle</a:t>
            </a:r>
          </a:p>
          <a:p>
            <a:pPr fontAlgn="base">
              <a:spcBef>
                <a:spcPts val="1200"/>
              </a:spcBef>
            </a:pPr>
            <a:r>
              <a:rPr lang="en-US" sz="2800" b="1" noProof="1">
                <a:solidFill>
                  <a:schemeClr val="bg1"/>
                </a:solidFill>
                <a:latin typeface="Consolas" pitchFamily="49" charset="0"/>
              </a:rPr>
              <a:t>    </a:t>
            </a:r>
            <a:r>
              <a:rPr lang="en-US" sz="2800" b="1" noProof="1">
                <a:latin typeface="Consolas" pitchFamily="49" charset="0"/>
              </a:rPr>
              <a:t>d.msg();   </a:t>
            </a:r>
            <a:r>
              <a:rPr lang="en-US" sz="2800" b="1" i="1" noProof="1">
                <a:solidFill>
                  <a:schemeClr val="accent2"/>
                </a:solidFill>
                <a:latin typeface="Consolas" pitchFamily="49" charset="0"/>
              </a:rPr>
              <a:t>// default method</a:t>
            </a:r>
          </a:p>
          <a:p>
            <a:pPr fontAlgn="base">
              <a:spcBef>
                <a:spcPts val="1200"/>
              </a:spcBef>
            </a:pPr>
            <a:r>
              <a:rPr lang="en-US" b="1" noProof="1">
                <a:solidFill>
                  <a:srgbClr val="FBEEDC"/>
                </a:solidFill>
                <a:latin typeface="Consolas" pitchFamily="49" charset="0"/>
              </a:rPr>
              <a:t> </a:t>
            </a:r>
            <a:r>
              <a:rPr lang="en-US" b="1" noProof="1">
                <a:latin typeface="Consolas" pitchFamily="49" charset="0"/>
              </a:rPr>
              <a:t> } </a:t>
            </a:r>
          </a:p>
          <a:p>
            <a:pPr fontAlgn="base">
              <a:spcBef>
                <a:spcPts val="1200"/>
              </a:spcBef>
            </a:pPr>
            <a:r>
              <a:rPr lang="en-US" b="1" noProof="1">
                <a:latin typeface="Consolas" pitchFamily="49" charset="0"/>
              </a:rPr>
              <a:t>} </a:t>
            </a:r>
            <a:endParaRPr lang="en-US" b="1" noProof="1">
              <a:latin typeface="Consolas" pitchFamily="49" charset="0"/>
              <a:cs typeface="Consolas" pitchFamily="49" charset="0"/>
            </a:endParaRPr>
          </a:p>
        </p:txBody>
      </p:sp>
      <p:sp>
        <p:nvSpPr>
          <p:cNvPr id="7" name="Slide Number">
            <a:extLst>
              <a:ext uri="{FF2B5EF4-FFF2-40B4-BE49-F238E27FC236}">
                <a16:creationId xmlns:a16="http://schemas.microsoft.com/office/drawing/2014/main" id="{32799BB5-D861-4800-BB28-F638FBB52D1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154</a:t>
            </a:fld>
            <a:endParaRPr lang="en-US" noProof="0" dirty="0"/>
          </a:p>
        </p:txBody>
      </p:sp>
    </p:spTree>
    <p:extLst>
      <p:ext uri="{BB962C8B-B14F-4D97-AF65-F5344CB8AC3E}">
        <p14:creationId xmlns:p14="http://schemas.microsoft.com/office/powerpoint/2010/main" val="1459914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6766" y="1135686"/>
            <a:ext cx="11804822" cy="5570355"/>
          </a:xfrm>
        </p:spPr>
        <p:txBody>
          <a:bodyPr/>
          <a:lstStyle/>
          <a:p>
            <a:r>
              <a:rPr lang="en-US" dirty="0"/>
              <a:t>Since Java 11, we can have </a:t>
            </a:r>
            <a:r>
              <a:rPr lang="en-US" b="1" dirty="0">
                <a:solidFill>
                  <a:schemeClr val="bg1"/>
                </a:solidFill>
              </a:rPr>
              <a:t>static method</a:t>
            </a:r>
            <a:r>
              <a:rPr lang="en-US" dirty="0">
                <a:solidFill>
                  <a:schemeClr val="bg1"/>
                </a:solidFill>
              </a:rPr>
              <a:t> </a:t>
            </a:r>
            <a:r>
              <a:rPr lang="en-US" dirty="0"/>
              <a:t>in </a:t>
            </a:r>
            <a:r>
              <a:rPr lang="en-US" b="1" dirty="0">
                <a:solidFill>
                  <a:schemeClr val="bg1"/>
                </a:solidFill>
              </a:rPr>
              <a:t>interface</a:t>
            </a:r>
          </a:p>
        </p:txBody>
      </p:sp>
      <p:sp>
        <p:nvSpPr>
          <p:cNvPr id="793602" name="Rectangle 2"/>
          <p:cNvSpPr>
            <a:spLocks noGrp="1" noChangeArrowheads="1"/>
          </p:cNvSpPr>
          <p:nvPr>
            <p:ph type="title"/>
          </p:nvPr>
        </p:nvSpPr>
        <p:spPr/>
        <p:txBody>
          <a:bodyPr/>
          <a:lstStyle/>
          <a:p>
            <a:r>
              <a:rPr lang="en-US" dirty="0"/>
              <a:t>Static Method</a:t>
            </a:r>
          </a:p>
        </p:txBody>
      </p:sp>
      <p:sp>
        <p:nvSpPr>
          <p:cNvPr id="8" name="Rectangle 7"/>
          <p:cNvSpPr>
            <a:spLocks noChangeArrowheads="1"/>
          </p:cNvSpPr>
          <p:nvPr/>
        </p:nvSpPr>
        <p:spPr bwMode="auto">
          <a:xfrm>
            <a:off x="650302" y="1810489"/>
            <a:ext cx="9622971" cy="22775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latin typeface="Consolas" pitchFamily="49" charset="0"/>
                <a:cs typeface="Consolas" pitchFamily="49" charset="0"/>
              </a:rPr>
              <a:t> Drawable {</a:t>
            </a:r>
          </a:p>
          <a:p>
            <a:pPr fontAlgn="base">
              <a:spcBef>
                <a:spcPts val="1200"/>
              </a:spcBef>
            </a:pPr>
            <a:r>
              <a:rPr lang="en-US" sz="2800" b="1" noProof="1">
                <a:latin typeface="Consolas" pitchFamily="49" charset="0"/>
                <a:cs typeface="Consolas" pitchFamily="49" charset="0"/>
              </a:rPr>
              <a:t>  void draw();</a:t>
            </a:r>
          </a:p>
          <a:p>
            <a:pPr fontAlgn="base">
              <a:spcBef>
                <a:spcPts val="1200"/>
              </a:spcBef>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static</a:t>
            </a:r>
            <a:r>
              <a:rPr lang="en-US" sz="2800" b="1" noProof="1">
                <a:latin typeface="Consolas" pitchFamily="49" charset="0"/>
                <a:cs typeface="Consolas" pitchFamily="49" charset="0"/>
              </a:rPr>
              <a:t> int cube(int x) { return x*x*x; }</a:t>
            </a:r>
          </a:p>
          <a:p>
            <a:pPr fontAlgn="base">
              <a:spcBef>
                <a:spcPts val="1200"/>
              </a:spcBef>
            </a:pPr>
            <a:r>
              <a:rPr lang="en-US" sz="2800" b="1" noProof="1">
                <a:latin typeface="Consolas" pitchFamily="49" charset="0"/>
                <a:cs typeface="Consolas" pitchFamily="49" charset="0"/>
              </a:rPr>
              <a:t>}</a:t>
            </a:r>
          </a:p>
        </p:txBody>
      </p:sp>
      <p:sp>
        <p:nvSpPr>
          <p:cNvPr id="6" name="Rectangle 5"/>
          <p:cNvSpPr>
            <a:spLocks noChangeArrowheads="1"/>
          </p:cNvSpPr>
          <p:nvPr/>
        </p:nvSpPr>
        <p:spPr bwMode="auto">
          <a:xfrm>
            <a:off x="650302" y="4274071"/>
            <a:ext cx="9622971" cy="22775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 static void main(String args[]) {  </a:t>
            </a:r>
          </a:p>
          <a:p>
            <a:pPr fontAlgn="base">
              <a:spcBef>
                <a:spcPts val="1200"/>
              </a:spcBef>
            </a:pPr>
            <a:r>
              <a:rPr lang="en-US" sz="2800" b="1" noProof="1">
                <a:latin typeface="Consolas" pitchFamily="49" charset="0"/>
              </a:rPr>
              <a:t>  Drawable d = new Rectangle();  </a:t>
            </a:r>
          </a:p>
          <a:p>
            <a:pPr fontAlgn="base">
              <a:spcBef>
                <a:spcPts val="1200"/>
              </a:spcBef>
            </a:pPr>
            <a:r>
              <a:rPr lang="en-US" sz="2800" b="1" noProof="1">
                <a:latin typeface="Consolas" pitchFamily="49" charset="0"/>
              </a:rPr>
              <a:t>  d.draw();  </a:t>
            </a:r>
          </a:p>
          <a:p>
            <a:pPr fontAlgn="base">
              <a:spcBef>
                <a:spcPts val="1200"/>
              </a:spcBef>
            </a:pPr>
            <a:r>
              <a:rPr lang="en-US" sz="2800" b="1" noProof="1">
                <a:latin typeface="Consolas" pitchFamily="49" charset="0"/>
              </a:rPr>
              <a:t>  System.out.println(</a:t>
            </a:r>
            <a:r>
              <a:rPr lang="en-US" sz="2800" b="1" noProof="1">
                <a:solidFill>
                  <a:schemeClr val="bg1"/>
                </a:solidFill>
                <a:latin typeface="Consolas" pitchFamily="49" charset="0"/>
              </a:rPr>
              <a:t>Drawable.cube(3)</a:t>
            </a:r>
            <a:r>
              <a:rPr lang="en-US" sz="2800" b="1" noProof="1">
                <a:latin typeface="Consolas" pitchFamily="49" charset="0"/>
              </a:rPr>
              <a:t>); }  </a:t>
            </a:r>
            <a:r>
              <a:rPr lang="en-US" sz="2800" b="1" i="1" noProof="1">
                <a:solidFill>
                  <a:schemeClr val="accent2"/>
                </a:solidFill>
                <a:latin typeface="Consolas" pitchFamily="49" charset="0"/>
              </a:rPr>
              <a:t>// 27</a:t>
            </a:r>
            <a:endParaRPr lang="en-US" sz="2800" b="1" i="1" noProof="1">
              <a:solidFill>
                <a:schemeClr val="accent2"/>
              </a:solidFill>
              <a:latin typeface="Consolas" pitchFamily="49" charset="0"/>
              <a:cs typeface="Consolas" pitchFamily="49" charset="0"/>
            </a:endParaRPr>
          </a:p>
        </p:txBody>
      </p:sp>
      <p:sp>
        <p:nvSpPr>
          <p:cNvPr id="7" name="Slide Number">
            <a:extLst>
              <a:ext uri="{FF2B5EF4-FFF2-40B4-BE49-F238E27FC236}">
                <a16:creationId xmlns:a16="http://schemas.microsoft.com/office/drawing/2014/main" id="{3CFBC9A3-8AB3-4AA6-95A8-58F9D0EED2A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155</a:t>
            </a:fld>
            <a:endParaRPr lang="en-US" noProof="0" dirty="0"/>
          </a:p>
        </p:txBody>
      </p:sp>
    </p:spTree>
    <p:extLst>
      <p:ext uri="{BB962C8B-B14F-4D97-AF65-F5344CB8AC3E}">
        <p14:creationId xmlns:p14="http://schemas.microsoft.com/office/powerpoint/2010/main" val="1084639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Design a project, which has</a:t>
            </a:r>
          </a:p>
          <a:p>
            <a:pPr lvl="1">
              <a:spcBef>
                <a:spcPts val="0"/>
              </a:spcBef>
              <a:buClr>
                <a:schemeClr val="tx1"/>
              </a:buClr>
            </a:pPr>
            <a:r>
              <a:rPr lang="en-US" b="1" dirty="0">
                <a:solidFill>
                  <a:schemeClr val="bg1"/>
                </a:solidFill>
              </a:rPr>
              <a:t>Interface</a:t>
            </a:r>
            <a:r>
              <a:rPr lang="en-US" dirty="0"/>
              <a:t> for Person</a:t>
            </a:r>
          </a:p>
          <a:p>
            <a:pPr lvl="1">
              <a:spcBef>
                <a:spcPts val="0"/>
              </a:spcBef>
            </a:pPr>
            <a:r>
              <a:rPr lang="en-US" dirty="0"/>
              <a:t>3 implementations </a:t>
            </a:r>
            <a:br>
              <a:rPr lang="en-US" dirty="0"/>
            </a:br>
            <a:r>
              <a:rPr lang="en-US" dirty="0"/>
              <a:t>for different nationalities</a:t>
            </a:r>
          </a:p>
          <a:p>
            <a:pPr lvl="1">
              <a:spcBef>
                <a:spcPts val="0"/>
              </a:spcBef>
            </a:pPr>
            <a:r>
              <a:rPr lang="en-US" dirty="0"/>
              <a:t>Override where needed</a:t>
            </a:r>
          </a:p>
        </p:txBody>
      </p:sp>
      <p:sp>
        <p:nvSpPr>
          <p:cNvPr id="793602" name="Rectangle 2"/>
          <p:cNvSpPr>
            <a:spLocks noGrp="1" noChangeArrowheads="1"/>
          </p:cNvSpPr>
          <p:nvPr>
            <p:ph type="title"/>
          </p:nvPr>
        </p:nvSpPr>
        <p:spPr/>
        <p:txBody>
          <a:bodyPr/>
          <a:lstStyle/>
          <a:p>
            <a:r>
              <a:rPr lang="en-US" dirty="0"/>
              <a:t>Problem: Say Hello </a:t>
            </a:r>
          </a:p>
        </p:txBody>
      </p:sp>
      <p:grpSp>
        <p:nvGrpSpPr>
          <p:cNvPr id="8" name="Group 7"/>
          <p:cNvGrpSpPr/>
          <p:nvPr/>
        </p:nvGrpSpPr>
        <p:grpSpPr>
          <a:xfrm>
            <a:off x="4724400" y="4123616"/>
            <a:ext cx="2895600" cy="1560486"/>
            <a:chOff x="-306388" y="1714897"/>
            <a:chExt cx="1970922" cy="720386"/>
          </a:xfrm>
        </p:grpSpPr>
        <p:sp>
          <p:nvSpPr>
            <p:cNvPr id="9" name="Rectangle 3"/>
            <p:cNvSpPr>
              <a:spLocks noChangeArrowheads="1"/>
            </p:cNvSpPr>
            <p:nvPr/>
          </p:nvSpPr>
          <p:spPr bwMode="auto">
            <a:xfrm>
              <a:off x="-306388" y="1714897"/>
              <a:ext cx="1970922" cy="720386"/>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&lt;&lt;Person&gt;&gt;</a:t>
              </a:r>
            </a:p>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European</a:t>
              </a:r>
              <a:endParaRPr lang="en-US" b="1" noProof="1">
                <a:solidFill>
                  <a:schemeClr val="tx2">
                    <a:lumMod val="75000"/>
                  </a:schemeClr>
                </a:solidFill>
                <a:latin typeface="Consolas" panose="020B0609020204030204" pitchFamily="49" charset="0"/>
              </a:endParaRPr>
            </a:p>
          </p:txBody>
        </p:sp>
        <p:sp>
          <p:nvSpPr>
            <p:cNvPr id="10" name="Rectangle 4"/>
            <p:cNvSpPr>
              <a:spLocks noChangeArrowheads="1"/>
            </p:cNvSpPr>
            <p:nvPr/>
          </p:nvSpPr>
          <p:spPr bwMode="auto">
            <a:xfrm>
              <a:off x="-306388" y="2167103"/>
              <a:ext cx="1970922" cy="26818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-name: String</a:t>
              </a:r>
            </a:p>
            <a:p>
              <a:pPr eaLnBrk="0" hangingPunct="0">
                <a:lnSpc>
                  <a:spcPts val="3000"/>
                </a:lnSpc>
                <a:buClr>
                  <a:schemeClr val="accent5">
                    <a:lumMod val="40000"/>
                    <a:lumOff val="60000"/>
                  </a:schemeClr>
                </a:buClr>
                <a:buSzPct val="70000"/>
              </a:pPr>
              <a:endParaRPr lang="en-US" sz="2000" b="1" noProof="1">
                <a:latin typeface="Consolas" panose="020B0609020204030204" pitchFamily="49" charset="0"/>
              </a:endParaRPr>
            </a:p>
          </p:txBody>
        </p:sp>
      </p:grpSp>
      <p:grpSp>
        <p:nvGrpSpPr>
          <p:cNvPr id="35" name="Group 34"/>
          <p:cNvGrpSpPr/>
          <p:nvPr/>
        </p:nvGrpSpPr>
        <p:grpSpPr>
          <a:xfrm>
            <a:off x="6553200" y="1642523"/>
            <a:ext cx="3886200" cy="1844940"/>
            <a:chOff x="5226904" y="1479121"/>
            <a:chExt cx="3886200" cy="1844940"/>
          </a:xfrm>
        </p:grpSpPr>
        <p:sp>
          <p:nvSpPr>
            <p:cNvPr id="38" name="Rectangle 3"/>
            <p:cNvSpPr>
              <a:spLocks noChangeArrowheads="1"/>
            </p:cNvSpPr>
            <p:nvPr/>
          </p:nvSpPr>
          <p:spPr bwMode="auto">
            <a:xfrm>
              <a:off x="5226904" y="1479121"/>
              <a:ext cx="3886200" cy="9450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&lt;&lt;interface&gt;&gt;</a:t>
              </a:r>
            </a:p>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&lt;&lt;Person&gt;&gt;</a:t>
              </a:r>
              <a:endParaRPr lang="en-US" b="1" noProof="1">
                <a:solidFill>
                  <a:schemeClr val="tx2">
                    <a:lumMod val="75000"/>
                  </a:schemeClr>
                </a:solidFill>
                <a:latin typeface="Consolas" panose="020B0609020204030204" pitchFamily="49" charset="0"/>
              </a:endParaRPr>
            </a:p>
          </p:txBody>
        </p:sp>
        <p:sp>
          <p:nvSpPr>
            <p:cNvPr id="37" name="Rectangle 4"/>
            <p:cNvSpPr>
              <a:spLocks noChangeArrowheads="1"/>
            </p:cNvSpPr>
            <p:nvPr/>
          </p:nvSpPr>
          <p:spPr bwMode="auto">
            <a:xfrm>
              <a:off x="5226904" y="2411176"/>
              <a:ext cx="3886200" cy="912885"/>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+getName(): String</a:t>
              </a:r>
            </a:p>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+sayHello():String</a:t>
              </a:r>
            </a:p>
          </p:txBody>
        </p:sp>
      </p:grpSp>
      <p:grpSp>
        <p:nvGrpSpPr>
          <p:cNvPr id="6" name="Group 5"/>
          <p:cNvGrpSpPr/>
          <p:nvPr/>
        </p:nvGrpSpPr>
        <p:grpSpPr>
          <a:xfrm>
            <a:off x="452890" y="4123617"/>
            <a:ext cx="3962400" cy="2126713"/>
            <a:chOff x="4421579" y="4188933"/>
            <a:chExt cx="3433520" cy="2120186"/>
          </a:xfrm>
        </p:grpSpPr>
        <p:grpSp>
          <p:nvGrpSpPr>
            <p:cNvPr id="2" name="Group 1"/>
            <p:cNvGrpSpPr/>
            <p:nvPr/>
          </p:nvGrpSpPr>
          <p:grpSpPr>
            <a:xfrm>
              <a:off x="4426097" y="4188933"/>
              <a:ext cx="3429002" cy="1541043"/>
              <a:chOff x="4676268" y="4188933"/>
              <a:chExt cx="3429002" cy="1541043"/>
            </a:xfrm>
          </p:grpSpPr>
          <p:sp>
            <p:nvSpPr>
              <p:cNvPr id="17" name="Rectangle 3"/>
              <p:cNvSpPr>
                <a:spLocks noChangeArrowheads="1"/>
              </p:cNvSpPr>
              <p:nvPr/>
            </p:nvSpPr>
            <p:spPr bwMode="auto">
              <a:xfrm>
                <a:off x="4676268" y="4188933"/>
                <a:ext cx="3429001" cy="98178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&lt;&lt;Person&gt;&gt;</a:t>
                </a:r>
              </a:p>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Bulgarian</a:t>
                </a:r>
              </a:p>
            </p:txBody>
          </p:sp>
          <p:sp>
            <p:nvSpPr>
              <p:cNvPr id="22" name="Rectangle 4"/>
              <p:cNvSpPr>
                <a:spLocks noChangeArrowheads="1"/>
              </p:cNvSpPr>
              <p:nvPr/>
            </p:nvSpPr>
            <p:spPr bwMode="auto">
              <a:xfrm>
                <a:off x="4676269" y="5170714"/>
                <a:ext cx="3429001" cy="55926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-name: String</a:t>
                </a:r>
                <a:endParaRPr lang="en-US" sz="2000" b="1" noProof="1">
                  <a:latin typeface="Consolas" panose="020B0609020204030204" pitchFamily="49" charset="0"/>
                </a:endParaRPr>
              </a:p>
            </p:txBody>
          </p:sp>
        </p:grpSp>
        <p:sp>
          <p:nvSpPr>
            <p:cNvPr id="24" name="Rectangle 4"/>
            <p:cNvSpPr>
              <a:spLocks noChangeArrowheads="1"/>
            </p:cNvSpPr>
            <p:nvPr/>
          </p:nvSpPr>
          <p:spPr bwMode="auto">
            <a:xfrm>
              <a:off x="4421579" y="5729977"/>
              <a:ext cx="3433520" cy="57914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+sayHello(): String</a:t>
              </a:r>
              <a:endParaRPr lang="en-US" sz="2000" b="1" noProof="1">
                <a:latin typeface="Consolas" panose="020B0609020204030204" pitchFamily="49" charset="0"/>
              </a:endParaRPr>
            </a:p>
          </p:txBody>
        </p:sp>
      </p:grpSp>
      <p:grpSp>
        <p:nvGrpSpPr>
          <p:cNvPr id="5" name="Group 4"/>
          <p:cNvGrpSpPr/>
          <p:nvPr/>
        </p:nvGrpSpPr>
        <p:grpSpPr>
          <a:xfrm>
            <a:off x="7924802" y="4123618"/>
            <a:ext cx="3962398" cy="2126712"/>
            <a:chOff x="8275384" y="4188933"/>
            <a:chExt cx="3433520" cy="2121975"/>
          </a:xfrm>
        </p:grpSpPr>
        <p:grpSp>
          <p:nvGrpSpPr>
            <p:cNvPr id="4" name="Group 3"/>
            <p:cNvGrpSpPr/>
            <p:nvPr/>
          </p:nvGrpSpPr>
          <p:grpSpPr>
            <a:xfrm>
              <a:off x="8277762" y="4188933"/>
              <a:ext cx="3429002" cy="1541043"/>
              <a:chOff x="8361956" y="4188933"/>
              <a:chExt cx="3429002" cy="1541043"/>
            </a:xfrm>
          </p:grpSpPr>
          <p:sp>
            <p:nvSpPr>
              <p:cNvPr id="19" name="Rectangle 3"/>
              <p:cNvSpPr>
                <a:spLocks noChangeArrowheads="1"/>
              </p:cNvSpPr>
              <p:nvPr/>
            </p:nvSpPr>
            <p:spPr bwMode="auto">
              <a:xfrm>
                <a:off x="8361957" y="4188933"/>
                <a:ext cx="3429001" cy="981780"/>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&lt;&lt;Person&gt;&gt;</a:t>
                </a:r>
              </a:p>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Chinese</a:t>
                </a:r>
              </a:p>
            </p:txBody>
          </p:sp>
          <p:sp>
            <p:nvSpPr>
              <p:cNvPr id="23" name="Rectangle 4"/>
              <p:cNvSpPr>
                <a:spLocks noChangeArrowheads="1"/>
              </p:cNvSpPr>
              <p:nvPr/>
            </p:nvSpPr>
            <p:spPr bwMode="auto">
              <a:xfrm>
                <a:off x="8361956" y="5166309"/>
                <a:ext cx="3429001" cy="56366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-name: String</a:t>
                </a:r>
                <a:endParaRPr lang="en-US" sz="2000" b="1" noProof="1">
                  <a:latin typeface="Consolas" panose="020B0609020204030204" pitchFamily="49" charset="0"/>
                </a:endParaRPr>
              </a:p>
            </p:txBody>
          </p:sp>
        </p:grpSp>
        <p:sp>
          <p:nvSpPr>
            <p:cNvPr id="25" name="Rectangle 4"/>
            <p:cNvSpPr>
              <a:spLocks noChangeArrowheads="1"/>
            </p:cNvSpPr>
            <p:nvPr/>
          </p:nvSpPr>
          <p:spPr bwMode="auto">
            <a:xfrm>
              <a:off x="8275384" y="5751645"/>
              <a:ext cx="3433520" cy="55926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+sayHello(): String</a:t>
              </a:r>
              <a:endParaRPr lang="en-US" sz="2000" b="1" noProof="1">
                <a:latin typeface="Consolas" panose="020B0609020204030204" pitchFamily="49" charset="0"/>
              </a:endParaRPr>
            </a:p>
          </p:txBody>
        </p:sp>
      </p:grpSp>
      <p:sp>
        <p:nvSpPr>
          <p:cNvPr id="21" name="Slide Number">
            <a:extLst>
              <a:ext uri="{FF2B5EF4-FFF2-40B4-BE49-F238E27FC236}">
                <a16:creationId xmlns:a16="http://schemas.microsoft.com/office/drawing/2014/main" id="{10BE8A3F-A7F1-4364-9925-4291845A633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156</a:t>
            </a:fld>
            <a:endParaRPr lang="en-US" noProof="0" dirty="0"/>
          </a:p>
        </p:txBody>
      </p:sp>
    </p:spTree>
    <p:extLst>
      <p:ext uri="{BB962C8B-B14F-4D97-AF65-F5344CB8AC3E}">
        <p14:creationId xmlns:p14="http://schemas.microsoft.com/office/powerpoint/2010/main" val="11685197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Say Hello (1) </a:t>
            </a:r>
          </a:p>
        </p:txBody>
      </p:sp>
      <p:sp>
        <p:nvSpPr>
          <p:cNvPr id="18" name="Rectangle 17"/>
          <p:cNvSpPr>
            <a:spLocks noChangeArrowheads="1"/>
          </p:cNvSpPr>
          <p:nvPr/>
        </p:nvSpPr>
        <p:spPr bwMode="auto">
          <a:xfrm>
            <a:off x="624342" y="1349831"/>
            <a:ext cx="9934800" cy="192360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600" b="1" noProof="1">
                <a:latin typeface="Consolas" pitchFamily="49" charset="0"/>
              </a:rPr>
              <a:t>public interface </a:t>
            </a:r>
            <a:r>
              <a:rPr lang="en-US" sz="2600" b="1" noProof="1">
                <a:solidFill>
                  <a:schemeClr val="bg1"/>
                </a:solidFill>
                <a:latin typeface="Consolas" pitchFamily="49" charset="0"/>
              </a:rPr>
              <a:t>Person</a:t>
            </a:r>
            <a:r>
              <a:rPr lang="en-US" sz="2600" b="1" noProof="1">
                <a:solidFill>
                  <a:srgbClr val="FBEEDC"/>
                </a:solidFill>
                <a:latin typeface="Consolas" pitchFamily="49" charset="0"/>
              </a:rPr>
              <a:t> </a:t>
            </a:r>
            <a:r>
              <a:rPr lang="en-US" sz="2600" b="1" noProof="1">
                <a:latin typeface="Consolas" pitchFamily="49" charset="0"/>
              </a:rPr>
              <a:t>{</a:t>
            </a:r>
          </a:p>
          <a:p>
            <a:pPr fontAlgn="base">
              <a:spcBef>
                <a:spcPts val="600"/>
              </a:spcBef>
            </a:pPr>
            <a:r>
              <a:rPr lang="en-US" sz="2600" b="1" noProof="1">
                <a:solidFill>
                  <a:srgbClr val="FBEEDC"/>
                </a:solidFill>
                <a:latin typeface="Consolas" pitchFamily="49" charset="0"/>
              </a:rPr>
              <a:t>  </a:t>
            </a:r>
            <a:r>
              <a:rPr lang="en-US" sz="2600" b="1" noProof="1">
                <a:latin typeface="Consolas" pitchFamily="49" charset="0"/>
              </a:rPr>
              <a:t>String</a:t>
            </a:r>
            <a:r>
              <a:rPr lang="en-US" sz="2600" b="1" noProof="1">
                <a:solidFill>
                  <a:srgbClr val="FBEEDC"/>
                </a:solidFill>
                <a:latin typeface="Consolas" pitchFamily="49" charset="0"/>
              </a:rPr>
              <a:t> </a:t>
            </a:r>
            <a:r>
              <a:rPr lang="en-US" sz="2600" b="1" noProof="1">
                <a:solidFill>
                  <a:schemeClr val="bg1"/>
                </a:solidFill>
                <a:latin typeface="Consolas" pitchFamily="49" charset="0"/>
              </a:rPr>
              <a:t>getName()</a:t>
            </a:r>
            <a:r>
              <a:rPr lang="en-US" sz="2600" b="1" noProof="1">
                <a:latin typeface="Consolas" pitchFamily="49" charset="0"/>
              </a:rPr>
              <a:t>;</a:t>
            </a:r>
          </a:p>
          <a:p>
            <a:pPr fontAlgn="base">
              <a:spcBef>
                <a:spcPts val="600"/>
              </a:spcBef>
            </a:pPr>
            <a:r>
              <a:rPr lang="en-US" sz="2600" b="1" noProof="1">
                <a:solidFill>
                  <a:srgbClr val="FBEEDC"/>
                </a:solidFill>
                <a:latin typeface="Consolas" pitchFamily="49" charset="0"/>
              </a:rPr>
              <a:t>  </a:t>
            </a:r>
            <a:r>
              <a:rPr lang="en-US" sz="2600" b="1" noProof="1">
                <a:latin typeface="Consolas" pitchFamily="49" charset="0"/>
              </a:rPr>
              <a:t>default String sayHello() { </a:t>
            </a:r>
            <a:r>
              <a:rPr lang="en-US" sz="2600" b="1" noProof="1">
                <a:solidFill>
                  <a:schemeClr val="bg1"/>
                </a:solidFill>
                <a:latin typeface="Consolas" pitchFamily="49" charset="0"/>
              </a:rPr>
              <a:t>return</a:t>
            </a:r>
            <a:r>
              <a:rPr lang="en-US" sz="2600" b="1" noProof="1">
                <a:latin typeface="Consolas" pitchFamily="49" charset="0"/>
              </a:rPr>
              <a:t> "Hello"; }</a:t>
            </a:r>
          </a:p>
          <a:p>
            <a:pPr fontAlgn="base">
              <a:spcBef>
                <a:spcPts val="600"/>
              </a:spcBef>
            </a:pPr>
            <a:r>
              <a:rPr lang="en-US" sz="2600" b="1" noProof="1">
                <a:latin typeface="Consolas" pitchFamily="49" charset="0"/>
              </a:rPr>
              <a:t>}</a:t>
            </a:r>
          </a:p>
        </p:txBody>
      </p:sp>
      <p:sp>
        <p:nvSpPr>
          <p:cNvPr id="7" name="Rectangle 6"/>
          <p:cNvSpPr>
            <a:spLocks noChangeArrowheads="1"/>
          </p:cNvSpPr>
          <p:nvPr/>
        </p:nvSpPr>
        <p:spPr bwMode="auto">
          <a:xfrm>
            <a:off x="620485" y="3774046"/>
            <a:ext cx="9938656" cy="240065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600" b="1" noProof="1">
                <a:latin typeface="Consolas" pitchFamily="49" charset="0"/>
              </a:rPr>
              <a:t>public class </a:t>
            </a:r>
            <a:r>
              <a:rPr lang="en-US" sz="2600" b="1" noProof="1">
                <a:solidFill>
                  <a:schemeClr val="bg1"/>
                </a:solidFill>
                <a:latin typeface="Consolas" pitchFamily="49" charset="0"/>
              </a:rPr>
              <a:t>European implements </a:t>
            </a:r>
            <a:r>
              <a:rPr lang="en-US" sz="2600" b="1" noProof="1">
                <a:latin typeface="Consolas" pitchFamily="49" charset="0"/>
              </a:rPr>
              <a:t>Person {</a:t>
            </a:r>
          </a:p>
          <a:p>
            <a:pPr fontAlgn="base">
              <a:spcBef>
                <a:spcPts val="600"/>
              </a:spcBef>
            </a:pPr>
            <a:r>
              <a:rPr lang="en-US" sz="2600" b="1" noProof="1">
                <a:latin typeface="Consolas" pitchFamily="49" charset="0"/>
              </a:rPr>
              <a:t>  private String name;</a:t>
            </a:r>
          </a:p>
          <a:p>
            <a:pPr fontAlgn="base">
              <a:spcBef>
                <a:spcPts val="600"/>
              </a:spcBef>
            </a:pPr>
            <a:r>
              <a:rPr lang="en-US" sz="2600" b="1" noProof="1">
                <a:latin typeface="Consolas" pitchFamily="49" charset="0"/>
              </a:rPr>
              <a:t>  public European(String name) { this.name = name; }</a:t>
            </a:r>
            <a:r>
              <a:rPr lang="en-US" sz="2600" b="1" noProof="1">
                <a:solidFill>
                  <a:srgbClr val="FBEEDC"/>
                </a:solidFill>
                <a:latin typeface="Consolas" pitchFamily="49" charset="0"/>
              </a:rPr>
              <a:t>   </a:t>
            </a:r>
          </a:p>
          <a:p>
            <a:pPr fontAlgn="base">
              <a:spcBef>
                <a:spcPts val="600"/>
              </a:spcBef>
            </a:pPr>
            <a:r>
              <a:rPr lang="en-US" sz="2600" b="1" noProof="1">
                <a:solidFill>
                  <a:schemeClr val="bg1"/>
                </a:solidFill>
                <a:latin typeface="Consolas" pitchFamily="49" charset="0"/>
              </a:rPr>
              <a:t>  public String getName() </a:t>
            </a:r>
            <a:r>
              <a:rPr lang="en-US" sz="2600" b="1" noProof="1">
                <a:latin typeface="Consolas" pitchFamily="49" charset="0"/>
              </a:rPr>
              <a:t>{ return this.name; }</a:t>
            </a:r>
          </a:p>
          <a:p>
            <a:pPr fontAlgn="base">
              <a:spcBef>
                <a:spcPts val="600"/>
              </a:spcBef>
            </a:pPr>
            <a:r>
              <a:rPr lang="en-US" sz="2600" b="1" noProof="1">
                <a:latin typeface="Consolas" pitchFamily="49" charset="0"/>
              </a:rPr>
              <a:t>}</a:t>
            </a:r>
          </a:p>
        </p:txBody>
      </p:sp>
      <p:sp>
        <p:nvSpPr>
          <p:cNvPr id="6" name="Slide Number">
            <a:extLst>
              <a:ext uri="{FF2B5EF4-FFF2-40B4-BE49-F238E27FC236}">
                <a16:creationId xmlns:a16="http://schemas.microsoft.com/office/drawing/2014/main" id="{DAB0C35B-8A80-424D-B7BF-5458522E1ED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157</a:t>
            </a:fld>
            <a:endParaRPr lang="en-US" noProof="0" dirty="0"/>
          </a:p>
        </p:txBody>
      </p:sp>
    </p:spTree>
    <p:extLst>
      <p:ext uri="{BB962C8B-B14F-4D97-AF65-F5344CB8AC3E}">
        <p14:creationId xmlns:p14="http://schemas.microsoft.com/office/powerpoint/2010/main" val="1257932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Say Hello (2)</a:t>
            </a:r>
          </a:p>
        </p:txBody>
      </p:sp>
      <p:sp>
        <p:nvSpPr>
          <p:cNvPr id="18" name="Rectangle 17"/>
          <p:cNvSpPr>
            <a:spLocks noChangeArrowheads="1"/>
          </p:cNvSpPr>
          <p:nvPr/>
        </p:nvSpPr>
        <p:spPr bwMode="auto">
          <a:xfrm>
            <a:off x="619870" y="1614837"/>
            <a:ext cx="8948673" cy="430887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600" b="1" noProof="1">
                <a:latin typeface="Consolas" pitchFamily="49" charset="0"/>
              </a:rPr>
              <a:t>public class </a:t>
            </a:r>
            <a:r>
              <a:rPr lang="en-US" sz="2600" b="1" noProof="1">
                <a:solidFill>
                  <a:schemeClr val="bg1"/>
                </a:solidFill>
                <a:latin typeface="Consolas" pitchFamily="49" charset="0"/>
              </a:rPr>
              <a:t>Bulgarian</a:t>
            </a:r>
            <a:r>
              <a:rPr lang="en-US" sz="2600" b="1" noProof="1">
                <a:solidFill>
                  <a:srgbClr val="FBEEDC"/>
                </a:solidFill>
                <a:latin typeface="Consolas" pitchFamily="49" charset="0"/>
              </a:rPr>
              <a:t> </a:t>
            </a:r>
            <a:r>
              <a:rPr lang="en-US" sz="2600" b="1" noProof="1">
                <a:latin typeface="Consolas" pitchFamily="49" charset="0"/>
              </a:rPr>
              <a:t>implements Person {</a:t>
            </a:r>
          </a:p>
          <a:p>
            <a:pPr fontAlgn="base">
              <a:spcBef>
                <a:spcPts val="600"/>
              </a:spcBef>
            </a:pPr>
            <a:r>
              <a:rPr lang="en-US" sz="2600" b="1" noProof="1">
                <a:latin typeface="Consolas" pitchFamily="49" charset="0"/>
              </a:rPr>
              <a:t>  private String name;</a:t>
            </a:r>
          </a:p>
          <a:p>
            <a:pPr fontAlgn="base">
              <a:spcBef>
                <a:spcPts val="600"/>
              </a:spcBef>
            </a:pPr>
            <a:r>
              <a:rPr lang="en-US" sz="2600" b="1" noProof="1">
                <a:latin typeface="Consolas" pitchFamily="49" charset="0"/>
              </a:rPr>
              <a:t>  public Bulgarian(String name) {</a:t>
            </a:r>
          </a:p>
          <a:p>
            <a:pPr fontAlgn="base">
              <a:spcBef>
                <a:spcPts val="600"/>
              </a:spcBef>
            </a:pPr>
            <a:r>
              <a:rPr lang="en-US" sz="2600" b="1" noProof="1">
                <a:latin typeface="Consolas" pitchFamily="49" charset="0"/>
              </a:rPr>
              <a:t>    this.name = name;</a:t>
            </a:r>
          </a:p>
          <a:p>
            <a:pPr fontAlgn="base">
              <a:spcBef>
                <a:spcPts val="600"/>
              </a:spcBef>
            </a:pPr>
            <a:r>
              <a:rPr lang="en-US" sz="2600" b="1" noProof="1">
                <a:latin typeface="Consolas" pitchFamily="49" charset="0"/>
              </a:rPr>
              <a:t>  }</a:t>
            </a:r>
          </a:p>
          <a:p>
            <a:pPr fontAlgn="base">
              <a:spcBef>
                <a:spcPts val="600"/>
              </a:spcBef>
            </a:pPr>
            <a:r>
              <a:rPr lang="en-US" sz="2600" b="1" noProof="1">
                <a:latin typeface="Consolas" pitchFamily="49" charset="0"/>
              </a:rPr>
              <a:t>  public String getName() { return this.name; }</a:t>
            </a:r>
          </a:p>
          <a:p>
            <a:pPr fontAlgn="base">
              <a:spcBef>
                <a:spcPts val="600"/>
              </a:spcBef>
            </a:pPr>
            <a:r>
              <a:rPr lang="en-US" sz="2600" b="1" noProof="1">
                <a:solidFill>
                  <a:schemeClr val="tx2">
                    <a:lumMod val="75000"/>
                  </a:schemeClr>
                </a:solidFill>
                <a:latin typeface="Consolas" pitchFamily="49" charset="0"/>
              </a:rPr>
              <a:t>  </a:t>
            </a:r>
            <a:r>
              <a:rPr lang="en-US" sz="2600" b="1" noProof="1">
                <a:solidFill>
                  <a:schemeClr val="bg1"/>
                </a:solidFill>
                <a:latin typeface="Consolas" pitchFamily="49" charset="0"/>
              </a:rPr>
              <a:t>public String sayHello() </a:t>
            </a:r>
            <a:r>
              <a:rPr lang="en-US" sz="2600" b="1" noProof="1">
                <a:latin typeface="Consolas" pitchFamily="49" charset="0"/>
              </a:rPr>
              <a:t>{ return "</a:t>
            </a:r>
            <a:r>
              <a:rPr lang="bg-BG" sz="2600" b="1" noProof="1">
                <a:latin typeface="Consolas" pitchFamily="49" charset="0"/>
              </a:rPr>
              <a:t>Здравей";</a:t>
            </a:r>
            <a:r>
              <a:rPr lang="en-US" sz="2600" b="1" noProof="1">
                <a:latin typeface="Consolas" pitchFamily="49" charset="0"/>
              </a:rPr>
              <a:t> </a:t>
            </a:r>
            <a:r>
              <a:rPr lang="bg-BG" sz="2600" b="1" noProof="1">
                <a:latin typeface="Consolas" pitchFamily="49" charset="0"/>
              </a:rPr>
              <a:t>}</a:t>
            </a:r>
          </a:p>
          <a:p>
            <a:pPr fontAlgn="base">
              <a:spcBef>
                <a:spcPts val="600"/>
              </a:spcBef>
            </a:pPr>
            <a:r>
              <a:rPr lang="bg-BG" sz="2600" b="1" noProof="1">
                <a:latin typeface="Consolas" pitchFamily="49" charset="0"/>
              </a:rPr>
              <a:t>}</a:t>
            </a:r>
            <a:endParaRPr lang="en-US" sz="2600" b="1" noProof="1">
              <a:latin typeface="Consolas" pitchFamily="49" charset="0"/>
            </a:endParaRPr>
          </a:p>
          <a:p>
            <a:pPr fontAlgn="base">
              <a:spcBef>
                <a:spcPts val="600"/>
              </a:spcBef>
            </a:pPr>
            <a:r>
              <a:rPr lang="en-US" sz="2600" b="1" noProof="1">
                <a:solidFill>
                  <a:schemeClr val="accent2"/>
                </a:solidFill>
                <a:latin typeface="Consolas" pitchFamily="49" charset="0"/>
              </a:rPr>
              <a:t>// TODO: </a:t>
            </a:r>
            <a:r>
              <a:rPr lang="en-US" sz="2600" b="1" i="1" noProof="1">
                <a:solidFill>
                  <a:schemeClr val="accent2"/>
                </a:solidFill>
                <a:latin typeface="Consolas" pitchFamily="49" charset="0"/>
              </a:rPr>
              <a:t>implement class Chinese</a:t>
            </a:r>
          </a:p>
        </p:txBody>
      </p:sp>
      <p:sp>
        <p:nvSpPr>
          <p:cNvPr id="5" name="Slide Number">
            <a:extLst>
              <a:ext uri="{FF2B5EF4-FFF2-40B4-BE49-F238E27FC236}">
                <a16:creationId xmlns:a16="http://schemas.microsoft.com/office/drawing/2014/main" id="{AD9DFCC8-2223-4189-9D08-39BDD39225A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158</a:t>
            </a:fld>
            <a:endParaRPr lang="en-US" noProof="0" dirty="0"/>
          </a:p>
        </p:txBody>
      </p:sp>
    </p:spTree>
    <p:extLst>
      <p:ext uri="{BB962C8B-B14F-4D97-AF65-F5344CB8AC3E}">
        <p14:creationId xmlns:p14="http://schemas.microsoft.com/office/powerpoint/2010/main" val="3287504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2E9115-FE4D-4121-8AF1-B41B16759AE4}"/>
              </a:ext>
            </a:extLst>
          </p:cNvPr>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646612" y="1676400"/>
            <a:ext cx="2924211" cy="1887334"/>
          </a:xfrm>
          <a:prstGeom prst="rect">
            <a:avLst/>
          </a:prstGeom>
        </p:spPr>
      </p:pic>
      <p:sp>
        <p:nvSpPr>
          <p:cNvPr id="3" name="Title 2">
            <a:extLst>
              <a:ext uri="{FF2B5EF4-FFF2-40B4-BE49-F238E27FC236}">
                <a16:creationId xmlns:a16="http://schemas.microsoft.com/office/drawing/2014/main" id="{BFE33F2E-4E0A-4341-81F9-B6661BF8DE4E}"/>
              </a:ext>
            </a:extLst>
          </p:cNvPr>
          <p:cNvSpPr>
            <a:spLocks noGrp="1"/>
          </p:cNvSpPr>
          <p:nvPr>
            <p:ph type="title" sz="quarter" idx="10"/>
          </p:nvPr>
        </p:nvSpPr>
        <p:spPr/>
        <p:txBody>
          <a:bodyPr/>
          <a:lstStyle/>
          <a:p>
            <a:r>
              <a:rPr lang="en-US"/>
              <a:t>Abstract Classes</a:t>
            </a:r>
          </a:p>
        </p:txBody>
      </p:sp>
    </p:spTree>
    <p:extLst>
      <p:ext uri="{BB962C8B-B14F-4D97-AF65-F5344CB8AC3E}">
        <p14:creationId xmlns:p14="http://schemas.microsoft.com/office/powerpoint/2010/main" val="34838609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Point in </a:t>
            </a:r>
            <a:r>
              <a:rPr lang="af-ZA" dirty="0"/>
              <a:t>Rectangle</a:t>
            </a:r>
            <a:r>
              <a:rPr lang="en-US" dirty="0"/>
              <a:t> (2)</a:t>
            </a:r>
          </a:p>
        </p:txBody>
      </p:sp>
      <p:sp>
        <p:nvSpPr>
          <p:cNvPr id="9" name="Rectangle 8"/>
          <p:cNvSpPr>
            <a:spLocks noChangeArrowheads="1"/>
          </p:cNvSpPr>
          <p:nvPr/>
        </p:nvSpPr>
        <p:spPr bwMode="auto">
          <a:xfrm>
            <a:off x="1526732" y="1220524"/>
            <a:ext cx="9376400" cy="511524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public boolean </a:t>
            </a:r>
            <a:r>
              <a:rPr lang="af-ZA" sz="2400" b="1" noProof="1">
                <a:solidFill>
                  <a:schemeClr val="bg1"/>
                </a:solidFill>
                <a:latin typeface="Consolas" pitchFamily="49" charset="0"/>
                <a:cs typeface="Consolas" pitchFamily="49" charset="0"/>
              </a:rPr>
              <a:t>contains</a:t>
            </a:r>
            <a:r>
              <a:rPr lang="af-ZA" sz="2400" b="1" noProof="1">
                <a:latin typeface="Consolas" pitchFamily="49" charset="0"/>
                <a:cs typeface="Consolas" pitchFamily="49" charset="0"/>
              </a:rPr>
              <a:t>(Point point)</a:t>
            </a: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a:t>
            </a: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  boolean isInHorizontal = </a:t>
            </a: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	this.bottomLeft.getX() &lt;= point.getX() &amp;&amp;</a:t>
            </a: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	this.topRight.getX() &gt;= point.getX();</a:t>
            </a:r>
          </a:p>
          <a:p>
            <a:pPr eaLnBrk="0" hangingPunct="0">
              <a:lnSpc>
                <a:spcPct val="85000"/>
              </a:lnSpc>
              <a:buClr>
                <a:schemeClr val="accent5">
                  <a:lumMod val="40000"/>
                  <a:lumOff val="60000"/>
                </a:schemeClr>
              </a:buClr>
              <a:buSzPct val="70000"/>
            </a:pPr>
            <a:endParaRPr lang="af-ZA" sz="2400" b="1" noProof="1">
              <a:latin typeface="Consolas" pitchFamily="49" charset="0"/>
              <a:cs typeface="Consolas" pitchFamily="49" charset="0"/>
            </a:endParaRP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  boolean isInVertical = </a:t>
            </a: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	this.bottomLeft.getY() &lt;= point.getY() &amp;&amp;</a:t>
            </a: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	this.topRight.getY() &gt;= point.getY();</a:t>
            </a:r>
          </a:p>
          <a:p>
            <a:pPr eaLnBrk="0" hangingPunct="0">
              <a:lnSpc>
                <a:spcPct val="85000"/>
              </a:lnSpc>
              <a:buClr>
                <a:schemeClr val="accent5">
                  <a:lumMod val="40000"/>
                  <a:lumOff val="60000"/>
                </a:schemeClr>
              </a:buClr>
              <a:buSzPct val="70000"/>
            </a:pPr>
            <a:endParaRPr lang="af-ZA" sz="2400" b="1" noProof="1">
              <a:latin typeface="Consolas" pitchFamily="49" charset="0"/>
              <a:cs typeface="Consolas" pitchFamily="49" charset="0"/>
            </a:endParaRP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  boolean </a:t>
            </a:r>
            <a:r>
              <a:rPr lang="af-ZA" sz="2400" b="1" noProof="1">
                <a:solidFill>
                  <a:schemeClr val="bg1"/>
                </a:solidFill>
                <a:latin typeface="Consolas" pitchFamily="49" charset="0"/>
                <a:cs typeface="Consolas" pitchFamily="49" charset="0"/>
              </a:rPr>
              <a:t>isInRectangle</a:t>
            </a:r>
            <a:r>
              <a:rPr lang="af-ZA" sz="2400" b="1" noProof="1">
                <a:latin typeface="Consolas" pitchFamily="49" charset="0"/>
                <a:cs typeface="Consolas" pitchFamily="49" charset="0"/>
              </a:rPr>
              <a:t> = </a:t>
            </a:r>
            <a:r>
              <a:rPr lang="af-ZA" sz="2400" b="1" noProof="1">
                <a:solidFill>
                  <a:schemeClr val="bg1"/>
                </a:solidFill>
                <a:latin typeface="Consolas" pitchFamily="49" charset="0"/>
                <a:cs typeface="Consolas" pitchFamily="49" charset="0"/>
              </a:rPr>
              <a:t>isInHorizontal</a:t>
            </a:r>
            <a:r>
              <a:rPr lang="af-ZA" sz="2400" b="1" noProof="1">
                <a:latin typeface="Consolas" pitchFamily="49" charset="0"/>
                <a:cs typeface="Consolas" pitchFamily="49" charset="0"/>
              </a:rPr>
              <a:t> &amp;&amp; 						    </a:t>
            </a:r>
            <a:r>
              <a:rPr lang="af-ZA" sz="2400" b="1" noProof="1">
                <a:solidFill>
                  <a:schemeClr val="bg1"/>
                </a:solidFill>
                <a:latin typeface="Consolas" pitchFamily="49" charset="0"/>
                <a:cs typeface="Consolas" pitchFamily="49" charset="0"/>
              </a:rPr>
              <a:t>isInVertical;</a:t>
            </a:r>
          </a:p>
          <a:p>
            <a:pPr eaLnBrk="0" hangingPunct="0">
              <a:lnSpc>
                <a:spcPct val="85000"/>
              </a:lnSpc>
              <a:buClr>
                <a:schemeClr val="accent5">
                  <a:lumMod val="40000"/>
                  <a:lumOff val="60000"/>
                </a:schemeClr>
              </a:buClr>
              <a:buSzPct val="70000"/>
            </a:pPr>
            <a:endParaRPr lang="af-ZA" sz="2400" b="1" noProof="1">
              <a:latin typeface="Consolas" pitchFamily="49" charset="0"/>
              <a:cs typeface="Consolas" pitchFamily="49" charset="0"/>
            </a:endParaRP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  return </a:t>
            </a:r>
            <a:r>
              <a:rPr lang="af-ZA" sz="2400" b="1" noProof="1">
                <a:solidFill>
                  <a:schemeClr val="bg1"/>
                </a:solidFill>
                <a:latin typeface="Consolas" pitchFamily="49" charset="0"/>
                <a:cs typeface="Consolas" pitchFamily="49" charset="0"/>
              </a:rPr>
              <a:t>isInRectangle</a:t>
            </a:r>
            <a:r>
              <a:rPr lang="af-ZA" sz="2400" b="1" noProof="1">
                <a:latin typeface="Consolas" pitchFamily="49" charset="0"/>
                <a:cs typeface="Consolas" pitchFamily="49" charset="0"/>
              </a:rPr>
              <a:t>;</a:t>
            </a:r>
          </a:p>
          <a:p>
            <a:pPr eaLnBrk="0" hangingPunct="0">
              <a:lnSpc>
                <a:spcPct val="85000"/>
              </a:lnSpc>
              <a:buClr>
                <a:schemeClr val="accent5">
                  <a:lumMod val="40000"/>
                  <a:lumOff val="60000"/>
                </a:schemeClr>
              </a:buClr>
              <a:buSzPct val="70000"/>
            </a:pPr>
            <a:r>
              <a:rPr lang="af-ZA" sz="2400" b="1" noProof="1">
                <a:latin typeface="Consolas" pitchFamily="49" charset="0"/>
                <a:cs typeface="Consolas" pitchFamily="49" charset="0"/>
              </a:rPr>
              <a:t>}</a:t>
            </a:r>
            <a:endParaRPr lang="en-US" sz="2400" b="1" noProof="1">
              <a:latin typeface="Consolas" pitchFamily="49" charset="0"/>
              <a:cs typeface="Consolas" pitchFamily="49" charset="0"/>
            </a:endParaRPr>
          </a:p>
          <a:p>
            <a:pPr eaLnBrk="0" hangingPunct="0">
              <a:lnSpc>
                <a:spcPct val="85000"/>
              </a:lnSpc>
              <a:buClr>
                <a:schemeClr val="accent5">
                  <a:lumMod val="40000"/>
                  <a:lumOff val="60000"/>
                </a:schemeClr>
              </a:buClr>
              <a:buSzPct val="70000"/>
            </a:pPr>
            <a:endParaRPr lang="en-US" sz="2400" b="1" noProof="1">
              <a:effectLst>
                <a:outerShdw blurRad="38100" dist="38100" dir="2700000" algn="tl">
                  <a:srgbClr val="000000">
                    <a:alpha val="43137"/>
                  </a:srgbClr>
                </a:outerShdw>
              </a:effectLst>
              <a:latin typeface="Consolas" pitchFamily="49" charset="0"/>
              <a:cs typeface="Consolas" pitchFamily="49" charset="0"/>
            </a:endParaRPr>
          </a:p>
        </p:txBody>
      </p:sp>
      <p:sp>
        <p:nvSpPr>
          <p:cNvPr id="6" name="TextBox 5">
            <a:extLst>
              <a:ext uri="{FF2B5EF4-FFF2-40B4-BE49-F238E27FC236}">
                <a16:creationId xmlns:a16="http://schemas.microsoft.com/office/drawing/2014/main" id="{733BAE7D-735E-484D-9918-08BF13BFFFE4}"/>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2"/>
              </a:rPr>
              <a:t>https://judge.softuni.bg/Contests/1575/Working-with-Abstraction-Lab</a:t>
            </a:r>
            <a:endParaRPr lang="en-US" u="sng" dirty="0">
              <a:solidFill>
                <a:schemeClr val="bg1"/>
              </a:solidFill>
            </a:endParaRPr>
          </a:p>
        </p:txBody>
      </p:sp>
      <p:sp>
        <p:nvSpPr>
          <p:cNvPr id="7" name="Slide Number">
            <a:extLst>
              <a:ext uri="{FF2B5EF4-FFF2-40B4-BE49-F238E27FC236}">
                <a16:creationId xmlns:a16="http://schemas.microsoft.com/office/drawing/2014/main" id="{F2F71842-F0DF-4CA9-ACB1-42574A0BAE8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a:t>
            </a:fld>
            <a:endParaRPr lang="en-US" noProof="0" dirty="0"/>
          </a:p>
        </p:txBody>
      </p:sp>
    </p:spTree>
    <p:extLst>
      <p:ext uri="{BB962C8B-B14F-4D97-AF65-F5344CB8AC3E}">
        <p14:creationId xmlns:p14="http://schemas.microsoft.com/office/powerpoint/2010/main" val="22037841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2131766" y="1121143"/>
            <a:ext cx="9769234" cy="5546589"/>
          </a:xfrm>
        </p:spPr>
        <p:txBody>
          <a:bodyPr>
            <a:normAutofit/>
          </a:bodyPr>
          <a:lstStyle/>
          <a:p>
            <a:pPr>
              <a:buClr>
                <a:schemeClr val="tx1"/>
              </a:buClr>
            </a:pPr>
            <a:r>
              <a:rPr lang="en-US" b="1" dirty="0">
                <a:solidFill>
                  <a:schemeClr val="bg1"/>
                </a:solidFill>
              </a:rPr>
              <a:t>Cannot</a:t>
            </a:r>
            <a:r>
              <a:rPr lang="en-US" dirty="0"/>
              <a:t> be instantiated</a:t>
            </a:r>
          </a:p>
          <a:p>
            <a:r>
              <a:rPr lang="en-US" dirty="0"/>
              <a:t>May contain </a:t>
            </a:r>
            <a:r>
              <a:rPr lang="en-US" b="1" dirty="0">
                <a:solidFill>
                  <a:schemeClr val="bg1"/>
                </a:solidFill>
              </a:rPr>
              <a:t>abstract methods</a:t>
            </a:r>
            <a:endParaRPr lang="en-US" b="1" noProof="1">
              <a:solidFill>
                <a:schemeClr val="bg1"/>
              </a:solidFill>
            </a:endParaRPr>
          </a:p>
          <a:p>
            <a:r>
              <a:rPr lang="en-US" dirty="0"/>
              <a:t>Must provide </a:t>
            </a:r>
            <a:r>
              <a:rPr lang="en-US" b="1" dirty="0">
                <a:solidFill>
                  <a:schemeClr val="bg1"/>
                </a:solidFill>
              </a:rPr>
              <a:t>implementation</a:t>
            </a:r>
            <a:r>
              <a:rPr lang="en-US" dirty="0"/>
              <a:t> for all </a:t>
            </a:r>
            <a:r>
              <a:rPr lang="en-US" b="1" dirty="0">
                <a:solidFill>
                  <a:schemeClr val="bg1"/>
                </a:solidFill>
              </a:rPr>
              <a:t>inherited</a:t>
            </a:r>
            <a:r>
              <a:rPr lang="en-US" dirty="0"/>
              <a:t> </a:t>
            </a:r>
            <a:br>
              <a:rPr lang="en-US" dirty="0"/>
            </a:br>
            <a:r>
              <a:rPr lang="en-US" dirty="0"/>
              <a:t>interface members</a:t>
            </a:r>
          </a:p>
          <a:p>
            <a:r>
              <a:rPr lang="en-US" dirty="0"/>
              <a:t>Implementing an interface might map the interface methods onto </a:t>
            </a:r>
            <a:r>
              <a:rPr lang="en-US" b="1" dirty="0">
                <a:solidFill>
                  <a:schemeClr val="bg1"/>
                </a:solidFill>
              </a:rPr>
              <a:t>abstract</a:t>
            </a:r>
            <a:r>
              <a:rPr lang="en-US" dirty="0"/>
              <a:t> methods</a:t>
            </a:r>
          </a:p>
        </p:txBody>
      </p:sp>
      <p:sp>
        <p:nvSpPr>
          <p:cNvPr id="793602" name="Rectangle 2"/>
          <p:cNvSpPr>
            <a:spLocks noGrp="1" noChangeArrowheads="1"/>
          </p:cNvSpPr>
          <p:nvPr>
            <p:ph type="title"/>
          </p:nvPr>
        </p:nvSpPr>
        <p:spPr/>
        <p:txBody>
          <a:bodyPr/>
          <a:lstStyle/>
          <a:p>
            <a:r>
              <a:rPr lang="en-US" dirty="0"/>
              <a:t>Abstract Class</a:t>
            </a:r>
          </a:p>
        </p:txBody>
      </p:sp>
      <p:sp>
        <p:nvSpPr>
          <p:cNvPr id="6" name="Slide Number">
            <a:extLst>
              <a:ext uri="{FF2B5EF4-FFF2-40B4-BE49-F238E27FC236}">
                <a16:creationId xmlns:a16="http://schemas.microsoft.com/office/drawing/2014/main" id="{ADB9B4AA-943A-4FCA-B05F-992AED15746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160</a:t>
            </a:fld>
            <a:endParaRPr lang="en-US" dirty="0"/>
          </a:p>
        </p:txBody>
      </p:sp>
      <p:sp>
        <p:nvSpPr>
          <p:cNvPr id="7" name="Rectangle 6"/>
          <p:cNvSpPr>
            <a:spLocks noChangeArrowheads="1"/>
          </p:cNvSpPr>
          <p:nvPr/>
        </p:nvSpPr>
        <p:spPr bwMode="auto">
          <a:xfrm>
            <a:off x="2570100" y="5184000"/>
            <a:ext cx="6079234" cy="9310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defTabSz="1218438">
              <a:spcBef>
                <a:spcPts val="300"/>
              </a:spcBef>
            </a:pPr>
            <a:r>
              <a:rPr lang="en-US" sz="2600" b="1" noProof="1">
                <a:latin typeface="Consolas" pitchFamily="49" charset="0"/>
                <a:cs typeface="Consolas" pitchFamily="49" charset="0"/>
              </a:rPr>
              <a:t>public </a:t>
            </a:r>
            <a:r>
              <a:rPr lang="en-US" sz="2600" b="1" noProof="1">
                <a:solidFill>
                  <a:schemeClr val="bg1"/>
                </a:solidFill>
                <a:latin typeface="Consolas" pitchFamily="49" charset="0"/>
                <a:cs typeface="Consolas" pitchFamily="49" charset="0"/>
              </a:rPr>
              <a:t>abstract</a:t>
            </a:r>
            <a:r>
              <a:rPr lang="en-US" sz="2600" b="1" noProof="1">
                <a:latin typeface="Consolas" pitchFamily="49" charset="0"/>
                <a:cs typeface="Consolas" pitchFamily="49" charset="0"/>
              </a:rPr>
              <a:t> class Animal {   </a:t>
            </a:r>
          </a:p>
          <a:p>
            <a:pPr defTabSz="1218438">
              <a:spcBef>
                <a:spcPts val="300"/>
              </a:spcBef>
            </a:pPr>
            <a:r>
              <a:rPr lang="en-US" sz="2600" b="1" noProof="1">
                <a:latin typeface="Consolas" pitchFamily="49" charset="0"/>
                <a:cs typeface="Consolas" pitchFamily="49" charset="0"/>
              </a:rPr>
              <a:t>}</a:t>
            </a:r>
          </a:p>
        </p:txBody>
      </p:sp>
    </p:spTree>
    <p:extLst>
      <p:ext uri="{BB962C8B-B14F-4D97-AF65-F5344CB8AC3E}">
        <p14:creationId xmlns:p14="http://schemas.microsoft.com/office/powerpoint/2010/main" val="3488138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Abstract Methods</a:t>
            </a:r>
            <a:endParaRPr lang="bg-BG" dirty="0"/>
          </a:p>
        </p:txBody>
      </p:sp>
      <p:sp>
        <p:nvSpPr>
          <p:cNvPr id="6" name="Text Placeholder 5"/>
          <p:cNvSpPr>
            <a:spLocks noGrp="1"/>
          </p:cNvSpPr>
          <p:nvPr>
            <p:ph type="body" sz="quarter" idx="10"/>
          </p:nvPr>
        </p:nvSpPr>
        <p:spPr/>
        <p:txBody>
          <a:bodyPr>
            <a:normAutofit/>
          </a:bodyPr>
          <a:lstStyle/>
          <a:p>
            <a:r>
              <a:rPr lang="en-US" dirty="0"/>
              <a:t>Declarations are only permitted in </a:t>
            </a:r>
            <a:r>
              <a:rPr lang="en-US" b="1" dirty="0">
                <a:solidFill>
                  <a:schemeClr val="bg1"/>
                </a:solidFill>
              </a:rPr>
              <a:t>abstract classes</a:t>
            </a:r>
          </a:p>
          <a:p>
            <a:r>
              <a:rPr lang="en-US" dirty="0"/>
              <a:t>Bodies must be </a:t>
            </a:r>
            <a:r>
              <a:rPr lang="en-US" b="1" dirty="0">
                <a:solidFill>
                  <a:schemeClr val="bg1"/>
                </a:solidFill>
              </a:rPr>
              <a:t>empty</a:t>
            </a:r>
            <a:r>
              <a:rPr lang="en-US" dirty="0"/>
              <a:t> (no curly braces)</a:t>
            </a:r>
            <a:endParaRPr lang="en-US" b="1" dirty="0">
              <a:solidFill>
                <a:schemeClr val="bg1"/>
              </a:solidFill>
            </a:endParaRPr>
          </a:p>
          <a:p>
            <a:r>
              <a:rPr lang="en-US" dirty="0"/>
              <a:t>An abstract method declaration provides </a:t>
            </a:r>
            <a:r>
              <a:rPr lang="en-US" b="1" dirty="0">
                <a:solidFill>
                  <a:schemeClr val="bg1"/>
                </a:solidFill>
              </a:rPr>
              <a:t>no</a:t>
            </a:r>
            <a:r>
              <a:rPr lang="en-US" dirty="0"/>
              <a:t> actual </a:t>
            </a:r>
            <a:br>
              <a:rPr lang="en-US" dirty="0"/>
            </a:br>
            <a:r>
              <a:rPr lang="en-US" dirty="0"/>
              <a:t>implementation:</a:t>
            </a:r>
            <a:endParaRPr lang="bg-BG" dirty="0"/>
          </a:p>
        </p:txBody>
      </p:sp>
      <p:sp>
        <p:nvSpPr>
          <p:cNvPr id="8" name="Slide Number">
            <a:extLst>
              <a:ext uri="{FF2B5EF4-FFF2-40B4-BE49-F238E27FC236}">
                <a16:creationId xmlns:a16="http://schemas.microsoft.com/office/drawing/2014/main" id="{6A65B7D9-1340-4AF3-915C-8AA1276D772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161</a:t>
            </a:fld>
            <a:endParaRPr lang="en-US" dirty="0"/>
          </a:p>
        </p:txBody>
      </p:sp>
      <p:sp>
        <p:nvSpPr>
          <p:cNvPr id="9" name="Rectangle 8"/>
          <p:cNvSpPr>
            <a:spLocks noChangeArrowheads="1"/>
          </p:cNvSpPr>
          <p:nvPr/>
        </p:nvSpPr>
        <p:spPr bwMode="auto">
          <a:xfrm>
            <a:off x="2181000" y="3921212"/>
            <a:ext cx="7155000"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defTabSz="1218438">
              <a:spcBef>
                <a:spcPts val="300"/>
              </a:spcBef>
            </a:pPr>
            <a:r>
              <a:rPr lang="en-US" sz="3200" b="1" noProof="1">
                <a:latin typeface="Consolas" pitchFamily="49" charset="0"/>
                <a:cs typeface="Consolas" pitchFamily="49" charset="0"/>
              </a:rPr>
              <a:t>public </a:t>
            </a:r>
            <a:r>
              <a:rPr lang="en-US" sz="3200" b="1" noProof="1">
                <a:solidFill>
                  <a:schemeClr val="bg1"/>
                </a:solidFill>
                <a:latin typeface="Consolas" pitchFamily="49" charset="0"/>
                <a:cs typeface="Consolas" pitchFamily="49" charset="0"/>
              </a:rPr>
              <a:t>abstract</a:t>
            </a:r>
            <a:r>
              <a:rPr lang="en-US" sz="3200" b="1" noProof="1">
                <a:latin typeface="Consolas" pitchFamily="49" charset="0"/>
                <a:cs typeface="Consolas" pitchFamily="49" charset="0"/>
              </a:rPr>
              <a:t> void build();</a:t>
            </a:r>
          </a:p>
        </p:txBody>
      </p:sp>
    </p:spTree>
    <p:extLst>
      <p:ext uri="{BB962C8B-B14F-4D97-AF65-F5344CB8AC3E}">
        <p14:creationId xmlns:p14="http://schemas.microsoft.com/office/powerpoint/2010/main" val="28144476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B7F133B-2E04-4762-BCBF-38D76588478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948022" y="1537491"/>
            <a:ext cx="2295955" cy="2295955"/>
          </a:xfrm>
          <a:prstGeom prst="rect">
            <a:avLst/>
          </a:prstGeom>
        </p:spPr>
      </p:pic>
      <p:sp>
        <p:nvSpPr>
          <p:cNvPr id="4" name="Title 3">
            <a:extLst>
              <a:ext uri="{FF2B5EF4-FFF2-40B4-BE49-F238E27FC236}">
                <a16:creationId xmlns:a16="http://schemas.microsoft.com/office/drawing/2014/main" id="{458939B9-FB81-4D16-A053-1083FDE4C313}"/>
              </a:ext>
            </a:extLst>
          </p:cNvPr>
          <p:cNvSpPr>
            <a:spLocks noGrp="1"/>
          </p:cNvSpPr>
          <p:nvPr>
            <p:ph type="title" sz="quarter" idx="10"/>
          </p:nvPr>
        </p:nvSpPr>
        <p:spPr/>
        <p:txBody>
          <a:bodyPr/>
          <a:lstStyle/>
          <a:p>
            <a:r>
              <a:rPr lang="en-US"/>
              <a:t>Interfaces vs Abstract Classes</a:t>
            </a:r>
          </a:p>
        </p:txBody>
      </p:sp>
    </p:spTree>
    <p:extLst>
      <p:ext uri="{BB962C8B-B14F-4D97-AF65-F5344CB8AC3E}">
        <p14:creationId xmlns:p14="http://schemas.microsoft.com/office/powerpoint/2010/main" val="4756638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23716E2-EEA1-4450-8003-03FC73DF0EBD}"/>
              </a:ext>
            </a:extLst>
          </p:cNvPr>
          <p:cNvSpPr>
            <a:spLocks noGrp="1"/>
          </p:cNvSpPr>
          <p:nvPr>
            <p:ph type="body" sz="quarter" idx="11"/>
          </p:nvPr>
        </p:nvSpPr>
        <p:spPr/>
        <p:txBody>
          <a:bodyPr>
            <a:normAutofit lnSpcReduction="10000"/>
          </a:bodyPr>
          <a:lstStyle/>
          <a:p>
            <a:pPr algn="just">
              <a:buClr>
                <a:schemeClr val="tx1"/>
              </a:buClr>
            </a:pPr>
            <a:r>
              <a:rPr lang="en-GB" dirty="0"/>
              <a:t>Abstract Class (AC)</a:t>
            </a:r>
          </a:p>
          <a:p>
            <a:pPr lvl="1"/>
            <a:r>
              <a:rPr lang="en-US" dirty="0"/>
              <a:t>May </a:t>
            </a:r>
            <a:r>
              <a:rPr lang="en-US" b="1" dirty="0">
                <a:solidFill>
                  <a:schemeClr val="bg1"/>
                </a:solidFill>
              </a:rPr>
              <a:t>inherit only </a:t>
            </a:r>
            <a:br>
              <a:rPr lang="en-US" b="1" dirty="0">
                <a:solidFill>
                  <a:schemeClr val="bg1"/>
                </a:solidFill>
              </a:rPr>
            </a:br>
            <a:r>
              <a:rPr lang="en-US" b="1" dirty="0">
                <a:solidFill>
                  <a:schemeClr val="bg1"/>
                </a:solidFill>
              </a:rPr>
              <a:t>one abstract</a:t>
            </a:r>
            <a:r>
              <a:rPr lang="en-US" dirty="0"/>
              <a:t> class</a:t>
            </a:r>
          </a:p>
          <a:p>
            <a:pPr lvl="1">
              <a:buClr>
                <a:schemeClr val="tx1"/>
              </a:buClr>
            </a:pPr>
            <a:r>
              <a:rPr lang="en-US" sz="3200" b="1" dirty="0">
                <a:solidFill>
                  <a:schemeClr val="bg1"/>
                </a:solidFill>
              </a:rPr>
              <a:t>P</a:t>
            </a:r>
            <a:r>
              <a:rPr lang="en-US" b="1" dirty="0">
                <a:solidFill>
                  <a:schemeClr val="bg1"/>
                </a:solidFill>
              </a:rPr>
              <a:t>rovides implementation</a:t>
            </a:r>
            <a:r>
              <a:rPr lang="en-US" dirty="0"/>
              <a:t> and/or just the </a:t>
            </a:r>
            <a:r>
              <a:rPr lang="en-US" b="1" dirty="0">
                <a:solidFill>
                  <a:schemeClr val="bg1"/>
                </a:solidFill>
              </a:rPr>
              <a:t>signature</a:t>
            </a:r>
            <a:r>
              <a:rPr lang="en-US" dirty="0"/>
              <a:t> that has to be overridden</a:t>
            </a:r>
            <a:endParaRPr lang="en-US" b="1" dirty="0">
              <a:solidFill>
                <a:schemeClr val="bg1"/>
              </a:solidFill>
            </a:endParaRPr>
          </a:p>
          <a:p>
            <a:pPr lvl="1">
              <a:buClr>
                <a:schemeClr val="tx1"/>
              </a:buClr>
            </a:pPr>
            <a:r>
              <a:rPr lang="en-US" sz="3200" dirty="0"/>
              <a:t>Can</a:t>
            </a:r>
            <a:r>
              <a:rPr lang="en-US" b="1" dirty="0">
                <a:solidFill>
                  <a:schemeClr val="bg1"/>
                </a:solidFill>
              </a:rPr>
              <a:t> contain access </a:t>
            </a:r>
            <a:br>
              <a:rPr lang="en-US" b="1" dirty="0">
                <a:solidFill>
                  <a:schemeClr val="bg1"/>
                </a:solidFill>
              </a:rPr>
            </a:br>
            <a:r>
              <a:rPr lang="en-US" b="1" dirty="0">
                <a:solidFill>
                  <a:schemeClr val="bg1"/>
                </a:solidFill>
              </a:rPr>
              <a:t>modifiers </a:t>
            </a:r>
            <a:r>
              <a:rPr lang="en-US" dirty="0"/>
              <a:t>for the fields, </a:t>
            </a:r>
            <a:br>
              <a:rPr lang="en-US" dirty="0"/>
            </a:br>
            <a:r>
              <a:rPr lang="en-US" dirty="0"/>
              <a:t>functions, properties</a:t>
            </a:r>
          </a:p>
        </p:txBody>
      </p:sp>
      <p:sp>
        <p:nvSpPr>
          <p:cNvPr id="6" name="Text Placeholder 5">
            <a:extLst>
              <a:ext uri="{FF2B5EF4-FFF2-40B4-BE49-F238E27FC236}">
                <a16:creationId xmlns:a16="http://schemas.microsoft.com/office/drawing/2014/main" id="{14699520-1209-4FE3-94A6-E77E57196DC6}"/>
              </a:ext>
            </a:extLst>
          </p:cNvPr>
          <p:cNvSpPr>
            <a:spLocks noGrp="1"/>
          </p:cNvSpPr>
          <p:nvPr>
            <p:ph type="body" sz="quarter" idx="10"/>
          </p:nvPr>
        </p:nvSpPr>
        <p:spPr/>
        <p:txBody>
          <a:bodyPr>
            <a:normAutofit/>
          </a:bodyPr>
          <a:lstStyle/>
          <a:p>
            <a:r>
              <a:rPr lang="en-GB" sz="3400" dirty="0"/>
              <a:t>Interface</a:t>
            </a:r>
          </a:p>
          <a:p>
            <a:pPr lvl="1">
              <a:buClr>
                <a:schemeClr val="tx1"/>
              </a:buClr>
            </a:pPr>
            <a:r>
              <a:rPr lang="en-US" sz="3200" dirty="0"/>
              <a:t>A class may </a:t>
            </a:r>
            <a:r>
              <a:rPr lang="en-US" sz="3200" b="1" dirty="0">
                <a:solidFill>
                  <a:schemeClr val="bg1"/>
                </a:solidFill>
              </a:rPr>
              <a:t>implement </a:t>
            </a:r>
            <a:br>
              <a:rPr lang="en-US" sz="3200" b="1" dirty="0">
                <a:solidFill>
                  <a:schemeClr val="bg1"/>
                </a:solidFill>
              </a:rPr>
            </a:br>
            <a:r>
              <a:rPr lang="en-US" sz="3200" b="1" dirty="0">
                <a:solidFill>
                  <a:schemeClr val="bg1"/>
                </a:solidFill>
              </a:rPr>
              <a:t>several interfaces</a:t>
            </a:r>
          </a:p>
          <a:p>
            <a:pPr lvl="1">
              <a:buClr>
                <a:schemeClr val="tx1"/>
              </a:buClr>
            </a:pPr>
            <a:r>
              <a:rPr lang="en-US" sz="3200" b="1" dirty="0">
                <a:solidFill>
                  <a:schemeClr val="bg1"/>
                </a:solidFill>
              </a:rPr>
              <a:t>Cannot have access </a:t>
            </a:r>
            <a:br>
              <a:rPr lang="en-US" sz="3200" b="1" dirty="0">
                <a:solidFill>
                  <a:schemeClr val="bg1"/>
                </a:solidFill>
              </a:rPr>
            </a:br>
            <a:r>
              <a:rPr lang="en-US" sz="3200" b="1" dirty="0">
                <a:solidFill>
                  <a:schemeClr val="bg1"/>
                </a:solidFill>
              </a:rPr>
              <a:t>modifiers</a:t>
            </a:r>
            <a:r>
              <a:rPr lang="en-US" sz="3200" dirty="0"/>
              <a:t>,</a:t>
            </a:r>
            <a:r>
              <a:rPr lang="en-US" sz="3200" b="1" dirty="0">
                <a:solidFill>
                  <a:schemeClr val="bg1"/>
                </a:solidFill>
              </a:rPr>
              <a:t> </a:t>
            </a:r>
            <a:r>
              <a:rPr lang="en-US" sz="3200" dirty="0"/>
              <a:t>everything is </a:t>
            </a:r>
            <a:br>
              <a:rPr lang="en-US" sz="3200" dirty="0"/>
            </a:br>
            <a:r>
              <a:rPr lang="en-US" sz="3200" dirty="0"/>
              <a:t>assumed as public</a:t>
            </a:r>
          </a:p>
        </p:txBody>
      </p:sp>
      <p:sp>
        <p:nvSpPr>
          <p:cNvPr id="5" name="Title 4">
            <a:extLst>
              <a:ext uri="{FF2B5EF4-FFF2-40B4-BE49-F238E27FC236}">
                <a16:creationId xmlns:a16="http://schemas.microsoft.com/office/drawing/2014/main" id="{4A9AEA88-F579-4B8D-ACE5-5619ED42FE68}"/>
              </a:ext>
            </a:extLst>
          </p:cNvPr>
          <p:cNvSpPr>
            <a:spLocks noGrp="1"/>
          </p:cNvSpPr>
          <p:nvPr>
            <p:ph type="title"/>
          </p:nvPr>
        </p:nvSpPr>
        <p:spPr/>
        <p:txBody>
          <a:bodyPr/>
          <a:lstStyle/>
          <a:p>
            <a:r>
              <a:rPr lang="en-GB" dirty="0"/>
              <a:t>Interface vs Abstract Class</a:t>
            </a:r>
            <a:r>
              <a:rPr lang="bg-BG" dirty="0"/>
              <a:t> (1)</a:t>
            </a:r>
            <a:r>
              <a:rPr lang="en-GB" dirty="0"/>
              <a:t> </a:t>
            </a:r>
          </a:p>
        </p:txBody>
      </p:sp>
      <p:sp>
        <p:nvSpPr>
          <p:cNvPr id="8" name="Slide Number">
            <a:extLst>
              <a:ext uri="{FF2B5EF4-FFF2-40B4-BE49-F238E27FC236}">
                <a16:creationId xmlns:a16="http://schemas.microsoft.com/office/drawing/2014/main" id="{FD3EB0E5-68CA-41AE-BD16-75530960DB7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163</a:t>
            </a:fld>
            <a:endParaRPr lang="en-US" dirty="0"/>
          </a:p>
        </p:txBody>
      </p:sp>
    </p:spTree>
    <p:extLst>
      <p:ext uri="{BB962C8B-B14F-4D97-AF65-F5344CB8AC3E}">
        <p14:creationId xmlns:p14="http://schemas.microsoft.com/office/powerpoint/2010/main" val="22462137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D9C4-8D33-4A8E-BACD-1C47DCCB6177}"/>
              </a:ext>
            </a:extLst>
          </p:cNvPr>
          <p:cNvSpPr>
            <a:spLocks noGrp="1"/>
          </p:cNvSpPr>
          <p:nvPr>
            <p:ph type="body" sz="quarter" idx="11"/>
          </p:nvPr>
        </p:nvSpPr>
        <p:spPr/>
        <p:txBody>
          <a:bodyPr>
            <a:noAutofit/>
          </a:bodyPr>
          <a:lstStyle/>
          <a:p>
            <a:pPr>
              <a:buClr>
                <a:schemeClr val="tx1"/>
              </a:buClr>
            </a:pPr>
            <a:r>
              <a:rPr lang="en-GB" sz="3400" dirty="0"/>
              <a:t>Abstract Class</a:t>
            </a:r>
          </a:p>
          <a:p>
            <a:pPr lvl="1">
              <a:buClr>
                <a:schemeClr val="tx1"/>
              </a:buClr>
            </a:pPr>
            <a:r>
              <a:rPr lang="en-US" sz="3200" dirty="0"/>
              <a:t>Fields and constants </a:t>
            </a:r>
            <a:br>
              <a:rPr lang="en-US" sz="3200" b="1" dirty="0">
                <a:solidFill>
                  <a:schemeClr val="bg1"/>
                </a:solidFill>
              </a:rPr>
            </a:br>
            <a:r>
              <a:rPr lang="en-US" sz="3200" b="1" dirty="0">
                <a:solidFill>
                  <a:schemeClr val="bg1"/>
                </a:solidFill>
              </a:rPr>
              <a:t>can be defined</a:t>
            </a:r>
          </a:p>
          <a:p>
            <a:pPr lvl="1">
              <a:buClr>
                <a:schemeClr val="tx1"/>
              </a:buClr>
            </a:pPr>
            <a:r>
              <a:rPr lang="en-US" sz="3200" dirty="0"/>
              <a:t>If we add a </a:t>
            </a:r>
            <a:r>
              <a:rPr lang="en-US" sz="3200" b="1" dirty="0">
                <a:solidFill>
                  <a:schemeClr val="bg1"/>
                </a:solidFill>
              </a:rPr>
              <a:t>new method </a:t>
            </a:r>
            <a:br>
              <a:rPr lang="en-US" sz="3200" b="1" dirty="0">
                <a:solidFill>
                  <a:schemeClr val="bg1"/>
                </a:solidFill>
              </a:rPr>
            </a:br>
            <a:r>
              <a:rPr lang="en-US" sz="3200" dirty="0"/>
              <a:t>we</a:t>
            </a:r>
            <a:r>
              <a:rPr lang="en-US" sz="3200" b="1" dirty="0">
                <a:solidFill>
                  <a:schemeClr val="bg1"/>
                </a:solidFill>
              </a:rPr>
              <a:t> </a:t>
            </a:r>
            <a:r>
              <a:rPr lang="en-US" sz="3200" dirty="0"/>
              <a:t>have the option of </a:t>
            </a:r>
            <a:br>
              <a:rPr lang="en-US" sz="3200" dirty="0"/>
            </a:br>
            <a:r>
              <a:rPr lang="en-US" sz="3200" dirty="0"/>
              <a:t>providing</a:t>
            </a:r>
            <a:r>
              <a:rPr lang="en-US" sz="3200" b="1" dirty="0">
                <a:solidFill>
                  <a:schemeClr val="bg1"/>
                </a:solidFill>
              </a:rPr>
              <a:t> default </a:t>
            </a:r>
            <a:br>
              <a:rPr lang="en-US" sz="3200" b="1" dirty="0">
                <a:solidFill>
                  <a:schemeClr val="bg1"/>
                </a:solidFill>
              </a:rPr>
            </a:br>
            <a:r>
              <a:rPr lang="en-US" sz="3200" b="1" dirty="0">
                <a:solidFill>
                  <a:schemeClr val="bg1"/>
                </a:solidFill>
              </a:rPr>
              <a:t>implementation</a:t>
            </a:r>
          </a:p>
        </p:txBody>
      </p:sp>
      <p:sp>
        <p:nvSpPr>
          <p:cNvPr id="6" name="Text Placeholder 5">
            <a:extLst>
              <a:ext uri="{FF2B5EF4-FFF2-40B4-BE49-F238E27FC236}">
                <a16:creationId xmlns:a16="http://schemas.microsoft.com/office/drawing/2014/main" id="{3F720EF5-04AA-473B-AF59-433FDE7F0276}"/>
              </a:ext>
            </a:extLst>
          </p:cNvPr>
          <p:cNvSpPr>
            <a:spLocks noGrp="1"/>
          </p:cNvSpPr>
          <p:nvPr>
            <p:ph type="body" sz="quarter" idx="10"/>
          </p:nvPr>
        </p:nvSpPr>
        <p:spPr/>
        <p:txBody>
          <a:bodyPr>
            <a:normAutofit/>
          </a:bodyPr>
          <a:lstStyle/>
          <a:p>
            <a:r>
              <a:rPr lang="en-GB" sz="3400" dirty="0"/>
              <a:t>Interface</a:t>
            </a:r>
          </a:p>
          <a:p>
            <a:pPr lvl="1"/>
            <a:r>
              <a:rPr lang="en-US" sz="3200" dirty="0"/>
              <a:t>If we add a </a:t>
            </a:r>
            <a:r>
              <a:rPr lang="en-US" sz="3200" b="1" dirty="0">
                <a:solidFill>
                  <a:schemeClr val="bg1"/>
                </a:solidFill>
              </a:rPr>
              <a:t>new method </a:t>
            </a:r>
            <a:br>
              <a:rPr lang="en-US" sz="3200" b="1" dirty="0">
                <a:solidFill>
                  <a:schemeClr val="bg1"/>
                </a:solidFill>
              </a:rPr>
            </a:br>
            <a:r>
              <a:rPr lang="en-US" sz="3200" dirty="0"/>
              <a:t>we must</a:t>
            </a:r>
            <a:r>
              <a:rPr lang="en-US" sz="3200" b="1" dirty="0">
                <a:solidFill>
                  <a:schemeClr val="bg1"/>
                </a:solidFill>
              </a:rPr>
              <a:t> track down </a:t>
            </a:r>
            <a:br>
              <a:rPr lang="en-US" sz="3200" b="1" dirty="0">
                <a:solidFill>
                  <a:schemeClr val="bg1"/>
                </a:solidFill>
              </a:rPr>
            </a:br>
            <a:r>
              <a:rPr lang="en-US" sz="3200" b="1" dirty="0">
                <a:solidFill>
                  <a:schemeClr val="bg1"/>
                </a:solidFill>
              </a:rPr>
              <a:t>all </a:t>
            </a:r>
            <a:r>
              <a:rPr lang="en-US" sz="3200" dirty="0"/>
              <a:t>the</a:t>
            </a:r>
            <a:r>
              <a:rPr lang="en-US" sz="3200" b="1" dirty="0">
                <a:solidFill>
                  <a:schemeClr val="bg1"/>
                </a:solidFill>
              </a:rPr>
              <a:t> implementations </a:t>
            </a:r>
            <a:r>
              <a:rPr lang="en-US" sz="3200" dirty="0"/>
              <a:t>of the interface and </a:t>
            </a:r>
            <a:br>
              <a:rPr lang="en-US" sz="3200" dirty="0"/>
            </a:br>
            <a:r>
              <a:rPr lang="en-US" sz="3200" b="1" dirty="0">
                <a:solidFill>
                  <a:schemeClr val="bg1"/>
                </a:solidFill>
              </a:rPr>
              <a:t>define implementation</a:t>
            </a:r>
            <a:r>
              <a:rPr lang="en-US" sz="3200" dirty="0"/>
              <a:t> </a:t>
            </a:r>
            <a:br>
              <a:rPr lang="en-US" sz="3200" dirty="0"/>
            </a:br>
            <a:r>
              <a:rPr lang="en-US" sz="3200" dirty="0"/>
              <a:t>for the new method</a:t>
            </a:r>
            <a:endParaRPr lang="en-GB" sz="3200" dirty="0"/>
          </a:p>
        </p:txBody>
      </p:sp>
      <p:sp>
        <p:nvSpPr>
          <p:cNvPr id="5" name="Title 4">
            <a:extLst>
              <a:ext uri="{FF2B5EF4-FFF2-40B4-BE49-F238E27FC236}">
                <a16:creationId xmlns:a16="http://schemas.microsoft.com/office/drawing/2014/main" id="{3C8D6CBE-F76F-4D03-8820-48EF74DAEF56}"/>
              </a:ext>
            </a:extLst>
          </p:cNvPr>
          <p:cNvSpPr>
            <a:spLocks noGrp="1"/>
          </p:cNvSpPr>
          <p:nvPr>
            <p:ph type="title"/>
          </p:nvPr>
        </p:nvSpPr>
        <p:spPr/>
        <p:txBody>
          <a:bodyPr/>
          <a:lstStyle/>
          <a:p>
            <a:r>
              <a:rPr lang="en-GB" dirty="0"/>
              <a:t>Interface vs Abstract Class (2)</a:t>
            </a:r>
          </a:p>
        </p:txBody>
      </p:sp>
      <p:sp>
        <p:nvSpPr>
          <p:cNvPr id="8" name="Slide Number">
            <a:extLst>
              <a:ext uri="{FF2B5EF4-FFF2-40B4-BE49-F238E27FC236}">
                <a16:creationId xmlns:a16="http://schemas.microsoft.com/office/drawing/2014/main" id="{1FEC6633-CD2E-4AC2-B639-A664F7C9D2E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164</a:t>
            </a:fld>
            <a:endParaRPr lang="en-US" dirty="0"/>
          </a:p>
        </p:txBody>
      </p:sp>
    </p:spTree>
    <p:extLst>
      <p:ext uri="{BB962C8B-B14F-4D97-AF65-F5344CB8AC3E}">
        <p14:creationId xmlns:p14="http://schemas.microsoft.com/office/powerpoint/2010/main" val="1660308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11818096" cy="5201066"/>
          </a:xfrm>
        </p:spPr>
        <p:txBody>
          <a:bodyPr/>
          <a:lstStyle/>
          <a:p>
            <a:r>
              <a:rPr lang="en-US" dirty="0"/>
              <a:t>Refactor the code from the last problem</a:t>
            </a:r>
          </a:p>
          <a:p>
            <a:r>
              <a:rPr lang="en-US" dirty="0"/>
              <a:t>Add </a:t>
            </a:r>
            <a:r>
              <a:rPr lang="en-US" b="1" dirty="0">
                <a:solidFill>
                  <a:schemeClr val="bg1"/>
                </a:solidFill>
                <a:latin typeface="Consolas" panose="020B0609020204030204" pitchFamily="49" charset="0"/>
              </a:rPr>
              <a:t>BasePerson</a:t>
            </a:r>
            <a:r>
              <a:rPr lang="en-US" dirty="0"/>
              <a:t> </a:t>
            </a:r>
            <a:r>
              <a:rPr lang="en-US" b="1" dirty="0">
                <a:solidFill>
                  <a:schemeClr val="bg1"/>
                </a:solidFill>
              </a:rPr>
              <a:t>abstract class</a:t>
            </a:r>
          </a:p>
          <a:p>
            <a:pPr lvl="1"/>
            <a:r>
              <a:rPr lang="en-US" dirty="0"/>
              <a:t>In which move all </a:t>
            </a:r>
            <a:r>
              <a:rPr lang="en-US" b="1" dirty="0">
                <a:solidFill>
                  <a:schemeClr val="bg1"/>
                </a:solidFill>
              </a:rPr>
              <a:t>code duplication </a:t>
            </a:r>
            <a:r>
              <a:rPr lang="en-US" dirty="0"/>
              <a:t>from European, </a:t>
            </a:r>
            <a:br>
              <a:rPr lang="bg-BG" dirty="0"/>
            </a:br>
            <a:r>
              <a:rPr lang="en-US" dirty="0"/>
              <a:t>Bulgarian, Chinese</a:t>
            </a:r>
          </a:p>
        </p:txBody>
      </p:sp>
      <p:sp>
        <p:nvSpPr>
          <p:cNvPr id="2" name="Title 1"/>
          <p:cNvSpPr>
            <a:spLocks noGrp="1"/>
          </p:cNvSpPr>
          <p:nvPr>
            <p:ph type="title"/>
          </p:nvPr>
        </p:nvSpPr>
        <p:spPr/>
        <p:txBody>
          <a:bodyPr/>
          <a:lstStyle/>
          <a:p>
            <a:r>
              <a:rPr lang="en-US" dirty="0"/>
              <a:t>Problem: Say Hello Extended</a:t>
            </a:r>
          </a:p>
        </p:txBody>
      </p:sp>
      <p:grpSp>
        <p:nvGrpSpPr>
          <p:cNvPr id="9" name="Group 8"/>
          <p:cNvGrpSpPr/>
          <p:nvPr/>
        </p:nvGrpSpPr>
        <p:grpSpPr>
          <a:xfrm>
            <a:off x="3576000" y="3782007"/>
            <a:ext cx="3886200" cy="2028365"/>
            <a:chOff x="4149724" y="3581402"/>
            <a:chExt cx="3886200" cy="1128688"/>
          </a:xfrm>
        </p:grpSpPr>
        <p:sp>
          <p:nvSpPr>
            <p:cNvPr id="6" name="Rectangle 3"/>
            <p:cNvSpPr>
              <a:spLocks noChangeArrowheads="1"/>
            </p:cNvSpPr>
            <p:nvPr/>
          </p:nvSpPr>
          <p:spPr bwMode="auto">
            <a:xfrm>
              <a:off x="4149724" y="3581402"/>
              <a:ext cx="3886200" cy="452284"/>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BasePerson</a:t>
              </a:r>
              <a:endParaRPr lang="en-US" b="1" noProof="1">
                <a:solidFill>
                  <a:schemeClr val="tx2">
                    <a:lumMod val="75000"/>
                  </a:schemeClr>
                </a:solidFill>
                <a:latin typeface="Consolas" panose="020B0609020204030204" pitchFamily="49" charset="0"/>
              </a:endParaRPr>
            </a:p>
          </p:txBody>
        </p:sp>
        <p:sp>
          <p:nvSpPr>
            <p:cNvPr id="7" name="Rectangle 4"/>
            <p:cNvSpPr>
              <a:spLocks noChangeArrowheads="1"/>
            </p:cNvSpPr>
            <p:nvPr/>
          </p:nvSpPr>
          <p:spPr bwMode="auto">
            <a:xfrm>
              <a:off x="4149724" y="4370878"/>
              <a:ext cx="3886200" cy="33921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#BasePerson(name)</a:t>
              </a:r>
              <a:endParaRPr lang="en-US" sz="2000" b="1" noProof="1">
                <a:latin typeface="Consolas" panose="020B0609020204030204" pitchFamily="49" charset="0"/>
              </a:endParaRPr>
            </a:p>
          </p:txBody>
        </p:sp>
        <p:sp>
          <p:nvSpPr>
            <p:cNvPr id="8" name="Rectangle 4"/>
            <p:cNvSpPr>
              <a:spLocks noChangeArrowheads="1"/>
            </p:cNvSpPr>
            <p:nvPr/>
          </p:nvSpPr>
          <p:spPr bwMode="auto">
            <a:xfrm>
              <a:off x="4149724" y="4033688"/>
              <a:ext cx="3886200" cy="33921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-name: String</a:t>
              </a:r>
              <a:endParaRPr lang="en-US" sz="2000" b="1" noProof="1">
                <a:latin typeface="Consolas" panose="020B0609020204030204" pitchFamily="49" charset="0"/>
              </a:endParaRPr>
            </a:p>
          </p:txBody>
        </p:sp>
      </p:grpSp>
      <p:sp>
        <p:nvSpPr>
          <p:cNvPr id="11" name="Rectangle 4">
            <a:extLst>
              <a:ext uri="{FF2B5EF4-FFF2-40B4-BE49-F238E27FC236}">
                <a16:creationId xmlns:a16="http://schemas.microsoft.com/office/drawing/2014/main" id="{89F8EBF9-0EFC-4859-AB80-FCF724192602}"/>
              </a:ext>
            </a:extLst>
          </p:cNvPr>
          <p:cNvSpPr>
            <a:spLocks noChangeArrowheads="1"/>
          </p:cNvSpPr>
          <p:nvPr/>
        </p:nvSpPr>
        <p:spPr bwMode="auto">
          <a:xfrm>
            <a:off x="3576000" y="5806738"/>
            <a:ext cx="3886200" cy="609598"/>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eaLnBrk="0" hangingPunct="0">
              <a:lnSpc>
                <a:spcPts val="3000"/>
              </a:lnSpc>
              <a:buClr>
                <a:schemeClr val="accent5">
                  <a:lumMod val="40000"/>
                  <a:lumOff val="60000"/>
                </a:schemeClr>
              </a:buClr>
              <a:buSzPct val="70000"/>
            </a:pPr>
            <a:r>
              <a:rPr lang="en-US" sz="2800" b="1" noProof="1">
                <a:latin typeface="Consolas" panose="020B0609020204030204" pitchFamily="49" charset="0"/>
              </a:rPr>
              <a:t>-setName(): void</a:t>
            </a:r>
            <a:endParaRPr lang="en-US" sz="2000" b="1" noProof="1">
              <a:latin typeface="Consolas" panose="020B0609020204030204" pitchFamily="49" charset="0"/>
            </a:endParaRPr>
          </a:p>
        </p:txBody>
      </p:sp>
      <p:sp>
        <p:nvSpPr>
          <p:cNvPr id="10" name="Slide Number">
            <a:extLst>
              <a:ext uri="{FF2B5EF4-FFF2-40B4-BE49-F238E27FC236}">
                <a16:creationId xmlns:a16="http://schemas.microsoft.com/office/drawing/2014/main" id="{F830DD56-E947-4157-86E2-24B54B3AFE1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165</a:t>
            </a:fld>
            <a:endParaRPr lang="en-US" noProof="0" dirty="0"/>
          </a:p>
        </p:txBody>
      </p:sp>
    </p:spTree>
    <p:extLst>
      <p:ext uri="{BB962C8B-B14F-4D97-AF65-F5344CB8AC3E}">
        <p14:creationId xmlns:p14="http://schemas.microsoft.com/office/powerpoint/2010/main" val="1757900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Say Hello Extended</a:t>
            </a:r>
          </a:p>
        </p:txBody>
      </p:sp>
      <p:sp>
        <p:nvSpPr>
          <p:cNvPr id="18" name="Rectangle 17"/>
          <p:cNvSpPr>
            <a:spLocks noChangeArrowheads="1"/>
          </p:cNvSpPr>
          <p:nvPr/>
        </p:nvSpPr>
        <p:spPr bwMode="auto">
          <a:xfrm>
            <a:off x="620488" y="1611087"/>
            <a:ext cx="10591800" cy="449353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latin typeface="Consolas" pitchFamily="49" charset="0"/>
              </a:rPr>
              <a:t>public</a:t>
            </a:r>
            <a:r>
              <a:rPr lang="en-US" sz="2600" b="1" noProof="1">
                <a:solidFill>
                  <a:srgbClr val="FBEEDC"/>
                </a:solidFill>
                <a:latin typeface="Consolas" pitchFamily="49" charset="0"/>
              </a:rPr>
              <a:t> </a:t>
            </a:r>
            <a:r>
              <a:rPr lang="en-US" sz="2600" b="1" noProof="1">
                <a:solidFill>
                  <a:schemeClr val="bg1"/>
                </a:solidFill>
                <a:latin typeface="Consolas" pitchFamily="49" charset="0"/>
              </a:rPr>
              <a:t>abstract</a:t>
            </a:r>
            <a:r>
              <a:rPr lang="en-US" sz="2600" b="1" noProof="1">
                <a:solidFill>
                  <a:srgbClr val="FBEEDC"/>
                </a:solidFill>
                <a:latin typeface="Consolas" pitchFamily="49" charset="0"/>
              </a:rPr>
              <a:t> </a:t>
            </a:r>
            <a:r>
              <a:rPr lang="en-US" sz="2600" b="1" noProof="1">
                <a:latin typeface="Consolas" pitchFamily="49" charset="0"/>
              </a:rPr>
              <a:t>class BasePerson </a:t>
            </a:r>
            <a:r>
              <a:rPr lang="en-US" sz="2600" b="1" noProof="1">
                <a:solidFill>
                  <a:schemeClr val="bg1"/>
                </a:solidFill>
                <a:latin typeface="Consolas" pitchFamily="49" charset="0"/>
              </a:rPr>
              <a:t>implements</a:t>
            </a:r>
            <a:r>
              <a:rPr lang="en-US" sz="2600" b="1" noProof="1">
                <a:solidFill>
                  <a:srgbClr val="FBEEDC"/>
                </a:solidFill>
                <a:latin typeface="Consolas" pitchFamily="49" charset="0"/>
              </a:rPr>
              <a:t> </a:t>
            </a:r>
            <a:r>
              <a:rPr lang="en-US" sz="2600" b="1" noProof="1">
                <a:latin typeface="Consolas" pitchFamily="49" charset="0"/>
              </a:rPr>
              <a:t>Person {</a:t>
            </a:r>
          </a:p>
          <a:p>
            <a:pPr fontAlgn="base"/>
            <a:r>
              <a:rPr lang="en-US" sz="2600" b="1" noProof="1">
                <a:latin typeface="Consolas" pitchFamily="49" charset="0"/>
              </a:rPr>
              <a:t>  private String name;</a:t>
            </a:r>
          </a:p>
          <a:p>
            <a:pPr fontAlgn="base"/>
            <a:r>
              <a:rPr lang="en-US" sz="2600" b="1" noProof="1">
                <a:solidFill>
                  <a:srgbClr val="FBEEDC"/>
                </a:solidFill>
                <a:latin typeface="Consolas" pitchFamily="49" charset="0"/>
              </a:rPr>
              <a:t>  </a:t>
            </a:r>
            <a:r>
              <a:rPr lang="en-US" sz="2600" b="1" noProof="1">
                <a:solidFill>
                  <a:schemeClr val="bg1"/>
                </a:solidFill>
                <a:latin typeface="Consolas" pitchFamily="49" charset="0"/>
              </a:rPr>
              <a:t>protected</a:t>
            </a:r>
            <a:r>
              <a:rPr lang="en-US" sz="2600" b="1" noProof="1">
                <a:solidFill>
                  <a:srgbClr val="FBEEDC"/>
                </a:solidFill>
                <a:latin typeface="Consolas" pitchFamily="49" charset="0"/>
              </a:rPr>
              <a:t> </a:t>
            </a:r>
            <a:r>
              <a:rPr lang="en-US" sz="2600" b="1" noProof="1">
                <a:latin typeface="Consolas" pitchFamily="49" charset="0"/>
              </a:rPr>
              <a:t>BasePerson(String name) {</a:t>
            </a:r>
          </a:p>
          <a:p>
            <a:pPr fontAlgn="base"/>
            <a:r>
              <a:rPr lang="en-US" sz="2600" b="1" noProof="1">
                <a:latin typeface="Consolas" pitchFamily="49" charset="0"/>
              </a:rPr>
              <a:t>    this.setName(name);</a:t>
            </a:r>
          </a:p>
          <a:p>
            <a:pPr fontAlgn="base"/>
            <a:r>
              <a:rPr lang="en-US" sz="2600" b="1" noProof="1">
                <a:latin typeface="Consolas" pitchFamily="49" charset="0"/>
              </a:rPr>
              <a:t>  }</a:t>
            </a:r>
          </a:p>
          <a:p>
            <a:pPr fontAlgn="base"/>
            <a:r>
              <a:rPr lang="en-US" sz="2600" b="1" noProof="1">
                <a:solidFill>
                  <a:srgbClr val="FBEEDC"/>
                </a:solidFill>
                <a:latin typeface="Consolas" pitchFamily="49" charset="0"/>
              </a:rPr>
              <a:t>  </a:t>
            </a:r>
            <a:r>
              <a:rPr lang="en-US" sz="2600" b="1" noProof="1">
                <a:solidFill>
                  <a:schemeClr val="bg1"/>
                </a:solidFill>
                <a:latin typeface="Consolas" pitchFamily="49" charset="0"/>
              </a:rPr>
              <a:t>private</a:t>
            </a:r>
            <a:r>
              <a:rPr lang="en-US" sz="2600" b="1" noProof="1">
                <a:solidFill>
                  <a:srgbClr val="FBEEDC"/>
                </a:solidFill>
                <a:latin typeface="Consolas" pitchFamily="49" charset="0"/>
              </a:rPr>
              <a:t> </a:t>
            </a:r>
            <a:r>
              <a:rPr lang="en-US" sz="2600" b="1" noProof="1">
                <a:latin typeface="Consolas" pitchFamily="49" charset="0"/>
              </a:rPr>
              <a:t>void setName(String name) { this.name = name; }</a:t>
            </a:r>
          </a:p>
          <a:p>
            <a:pPr fontAlgn="base"/>
            <a:r>
              <a:rPr lang="en-US" sz="2600" b="1" noProof="1">
                <a:solidFill>
                  <a:srgbClr val="FBEEDC"/>
                </a:solidFill>
                <a:latin typeface="Consolas" pitchFamily="49" charset="0"/>
              </a:rPr>
              <a:t>  </a:t>
            </a:r>
            <a:r>
              <a:rPr lang="en-US" sz="2600" b="1" noProof="1">
                <a:solidFill>
                  <a:schemeClr val="bg1"/>
                </a:solidFill>
                <a:latin typeface="Consolas" pitchFamily="49" charset="0"/>
              </a:rPr>
              <a:t>@Override</a:t>
            </a:r>
            <a:endParaRPr lang="en-US" sz="2600" b="1" noProof="1">
              <a:latin typeface="Consolas" pitchFamily="49" charset="0"/>
            </a:endParaRPr>
          </a:p>
          <a:p>
            <a:pPr fontAlgn="base"/>
            <a:r>
              <a:rPr lang="en-US" sz="2600" b="1" noProof="1">
                <a:latin typeface="Consolas" pitchFamily="49" charset="0"/>
              </a:rPr>
              <a:t>  public String getName() {</a:t>
            </a:r>
          </a:p>
          <a:p>
            <a:pPr fontAlgn="base"/>
            <a:r>
              <a:rPr lang="en-US" sz="2600" b="1" noProof="1">
                <a:latin typeface="Consolas" pitchFamily="49" charset="0"/>
              </a:rPr>
              <a:t>    return this.name;</a:t>
            </a:r>
          </a:p>
          <a:p>
            <a:pPr fontAlgn="base"/>
            <a:r>
              <a:rPr lang="en-US" sz="2600" b="1" noProof="1">
                <a:latin typeface="Consolas" pitchFamily="49" charset="0"/>
              </a:rPr>
              <a:t>  }</a:t>
            </a:r>
          </a:p>
          <a:p>
            <a:pPr fontAlgn="base"/>
            <a:r>
              <a:rPr lang="en-US" sz="2600" b="1" noProof="1">
                <a:latin typeface="Consolas" pitchFamily="49" charset="0"/>
              </a:rPr>
              <a:t>}</a:t>
            </a:r>
          </a:p>
        </p:txBody>
      </p:sp>
      <p:sp>
        <p:nvSpPr>
          <p:cNvPr id="5" name="Slide Number">
            <a:extLst>
              <a:ext uri="{FF2B5EF4-FFF2-40B4-BE49-F238E27FC236}">
                <a16:creationId xmlns:a16="http://schemas.microsoft.com/office/drawing/2014/main" id="{4F9D1AAA-9A2A-4983-8DBD-F0BBB238909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166</a:t>
            </a:fld>
            <a:endParaRPr lang="en-US" noProof="0" dirty="0"/>
          </a:p>
        </p:txBody>
      </p:sp>
    </p:spTree>
    <p:extLst>
      <p:ext uri="{BB962C8B-B14F-4D97-AF65-F5344CB8AC3E}">
        <p14:creationId xmlns:p14="http://schemas.microsoft.com/office/powerpoint/2010/main" val="16137143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9416636"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608578" y="4124739"/>
            <a:ext cx="2099035" cy="2271683"/>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8928981" cy="4706715"/>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r>
              <a:rPr lang="en-US" dirty="0">
                <a:solidFill>
                  <a:schemeClr val="bg2"/>
                </a:solidFill>
              </a:rPr>
              <a:t>Abstraction – </a:t>
            </a:r>
            <a:r>
              <a:rPr lang="en-US" b="1" dirty="0">
                <a:solidFill>
                  <a:schemeClr val="bg1"/>
                </a:solidFill>
              </a:rPr>
              <a:t>hiding</a:t>
            </a:r>
            <a:r>
              <a:rPr lang="en-US" dirty="0">
                <a:solidFill>
                  <a:schemeClr val="bg2"/>
                </a:solidFill>
              </a:rPr>
              <a:t> implementation and </a:t>
            </a:r>
            <a:r>
              <a:rPr lang="en-US" b="1" dirty="0">
                <a:solidFill>
                  <a:schemeClr val="bg1"/>
                </a:solidFill>
              </a:rPr>
              <a:t>showing</a:t>
            </a:r>
            <a:r>
              <a:rPr lang="en-US" dirty="0">
                <a:solidFill>
                  <a:schemeClr val="bg2"/>
                </a:solidFill>
              </a:rPr>
              <a:t> functionality </a:t>
            </a:r>
          </a:p>
          <a:p>
            <a:r>
              <a:rPr lang="en-US" dirty="0">
                <a:solidFill>
                  <a:schemeClr val="bg2"/>
                </a:solidFill>
              </a:rPr>
              <a:t>Interfaces</a:t>
            </a:r>
          </a:p>
          <a:p>
            <a:pPr lvl="1">
              <a:buClr>
                <a:schemeClr val="bg2"/>
              </a:buClr>
            </a:pPr>
            <a:r>
              <a:rPr lang="en-US" b="1" dirty="0">
                <a:solidFill>
                  <a:schemeClr val="bg1"/>
                </a:solidFill>
                <a:latin typeface="Consolas" panose="020B0609020204030204" pitchFamily="49" charset="0"/>
              </a:rPr>
              <a:t>implements</a:t>
            </a:r>
            <a:r>
              <a:rPr lang="en-US" dirty="0">
                <a:solidFill>
                  <a:schemeClr val="bg2"/>
                </a:solidFill>
              </a:rPr>
              <a:t> vs </a:t>
            </a:r>
            <a:r>
              <a:rPr lang="en-US" b="1" dirty="0">
                <a:solidFill>
                  <a:schemeClr val="bg1"/>
                </a:solidFill>
                <a:latin typeface="Consolas" panose="020B0609020204030204" pitchFamily="49" charset="0"/>
              </a:rPr>
              <a:t>extends</a:t>
            </a:r>
          </a:p>
          <a:p>
            <a:pPr lvl="1"/>
            <a:r>
              <a:rPr lang="en-US" dirty="0">
                <a:solidFill>
                  <a:schemeClr val="bg2"/>
                </a:solidFill>
              </a:rPr>
              <a:t>Default and Static methods</a:t>
            </a:r>
          </a:p>
          <a:p>
            <a:r>
              <a:rPr lang="en-US" dirty="0">
                <a:solidFill>
                  <a:schemeClr val="bg2"/>
                </a:solidFill>
              </a:rPr>
              <a:t>Abstract classes</a:t>
            </a:r>
          </a:p>
          <a:p>
            <a:r>
              <a:rPr lang="en-US" dirty="0">
                <a:solidFill>
                  <a:schemeClr val="bg2"/>
                </a:solidFill>
              </a:rPr>
              <a:t>Interfaces vs Abstract Classes</a:t>
            </a:r>
          </a:p>
        </p:txBody>
      </p:sp>
      <p:sp>
        <p:nvSpPr>
          <p:cNvPr id="16" name="Slide Number">
            <a:extLst>
              <a:ext uri="{FF2B5EF4-FFF2-40B4-BE49-F238E27FC236}">
                <a16:creationId xmlns:a16="http://schemas.microsoft.com/office/drawing/2014/main" id="{A6F89487-CFA8-4CDF-A7ED-5824311608F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167</a:t>
            </a:fld>
            <a:endParaRPr lang="en-US" noProof="0" dirty="0"/>
          </a:p>
        </p:txBody>
      </p:sp>
    </p:spTree>
    <p:extLst>
      <p:ext uri="{BB962C8B-B14F-4D97-AF65-F5344CB8AC3E}">
        <p14:creationId xmlns:p14="http://schemas.microsoft.com/office/powerpoint/2010/main" val="41431057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18042738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169</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12700549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EFC47-3313-401A-8EC6-8D5AA05E252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55730" y="1104900"/>
            <a:ext cx="3480540" cy="3480540"/>
          </a:xfrm>
          <a:prstGeom prst="rect">
            <a:avLst/>
          </a:prstGeom>
        </p:spPr>
      </p:pic>
      <p:sp>
        <p:nvSpPr>
          <p:cNvPr id="3" name="Title 2">
            <a:extLst>
              <a:ext uri="{FF2B5EF4-FFF2-40B4-BE49-F238E27FC236}">
                <a16:creationId xmlns:a16="http://schemas.microsoft.com/office/drawing/2014/main" id="{66456C84-80B7-4A6D-9E16-5C3E0DCDB454}"/>
              </a:ext>
            </a:extLst>
          </p:cNvPr>
          <p:cNvSpPr>
            <a:spLocks noGrp="1"/>
          </p:cNvSpPr>
          <p:nvPr>
            <p:ph type="title" sz="quarter" idx="10"/>
          </p:nvPr>
        </p:nvSpPr>
        <p:spPr/>
        <p:txBody>
          <a:bodyPr/>
          <a:lstStyle/>
          <a:p>
            <a:r>
              <a:rPr lang="en-US"/>
              <a:t>Refactoring</a:t>
            </a:r>
          </a:p>
        </p:txBody>
      </p:sp>
    </p:spTree>
    <p:extLst>
      <p:ext uri="{BB962C8B-B14F-4D97-AF65-F5344CB8AC3E}">
        <p14:creationId xmlns:p14="http://schemas.microsoft.com/office/powerpoint/2010/main" val="30799425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170</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267056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A35BABE0-443F-4EA3-BB19-B026F96D4F7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171</a:t>
            </a:fld>
            <a:endParaRPr lang="en-US" dirty="0"/>
          </a:p>
        </p:txBody>
      </p:sp>
    </p:spTree>
    <p:extLst>
      <p:ext uri="{BB962C8B-B14F-4D97-AF65-F5344CB8AC3E}">
        <p14:creationId xmlns:p14="http://schemas.microsoft.com/office/powerpoint/2010/main" val="40380986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6974A310-D680-48C2-BC04-64CD61D055B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172</a:t>
            </a:fld>
            <a:endParaRPr lang="en-US" noProof="0" dirty="0"/>
          </a:p>
        </p:txBody>
      </p:sp>
    </p:spTree>
    <p:extLst>
      <p:ext uri="{BB962C8B-B14F-4D97-AF65-F5344CB8AC3E}">
        <p14:creationId xmlns:p14="http://schemas.microsoft.com/office/powerpoint/2010/main" val="1955634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Autofit/>
          </a:bodyPr>
          <a:lstStyle/>
          <a:p>
            <a:pPr>
              <a:spcAft>
                <a:spcPts val="0"/>
              </a:spcAft>
            </a:pPr>
            <a:r>
              <a:rPr lang="en-US" dirty="0"/>
              <a:t>Abstract Classes, Abstract Methods, Override Methods</a:t>
            </a:r>
          </a:p>
          <a:p>
            <a:pPr>
              <a:spcAft>
                <a:spcPts val="0"/>
              </a:spcAft>
            </a:pPr>
            <a:endParaRPr lang="en-US" sz="3000" dirty="0"/>
          </a:p>
        </p:txBody>
      </p:sp>
      <p:sp>
        <p:nvSpPr>
          <p:cNvPr id="5" name="Title 4"/>
          <p:cNvSpPr>
            <a:spLocks noGrp="1"/>
          </p:cNvSpPr>
          <p:nvPr>
            <p:ph type="title"/>
          </p:nvPr>
        </p:nvSpPr>
        <p:spPr/>
        <p:txBody>
          <a:bodyPr>
            <a:normAutofit/>
          </a:bodyPr>
          <a:lstStyle/>
          <a:p>
            <a:r>
              <a:rPr lang="en-US" dirty="0"/>
              <a:t>Polymorphism</a:t>
            </a:r>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a:hlinkClick r:id="rId3"/>
              </a:rPr>
              <a:t>https://softuni.bg</a:t>
            </a:r>
            <a:endParaRPr lang="en-US" dirty="0"/>
          </a:p>
        </p:txBody>
      </p:sp>
      <p:sp>
        <p:nvSpPr>
          <p:cNvPr id="3" name="Text Placeholder 2"/>
          <p:cNvSpPr>
            <a:spLocks noGrp="1"/>
          </p:cNvSpPr>
          <p:nvPr>
            <p:ph type="body" sz="quarter" idx="19"/>
          </p:nvPr>
        </p:nvSpPr>
        <p:spPr>
          <a:xfrm>
            <a:off x="583029" y="4855717"/>
            <a:ext cx="2950749" cy="976925"/>
          </a:xfrm>
        </p:spPr>
        <p:txBody>
          <a:bodyPr/>
          <a:lstStyle/>
          <a:p>
            <a:r>
              <a:rPr lang="en-US" dirty="0"/>
              <a:t>SoftUni Team</a:t>
            </a:r>
          </a:p>
          <a:p>
            <a:endParaRPr lang="bg-BG" dirty="0"/>
          </a:p>
        </p:txBody>
      </p:sp>
      <p:sp>
        <p:nvSpPr>
          <p:cNvPr id="4" name="Text Placeholder 3"/>
          <p:cNvSpPr>
            <a:spLocks noGrp="1"/>
          </p:cNvSpPr>
          <p:nvPr>
            <p:ph type="body" sz="quarter" idx="20"/>
          </p:nvPr>
        </p:nvSpPr>
        <p:spPr/>
        <p:txBody>
          <a:bodyPr/>
          <a:lstStyle/>
          <a:p>
            <a:r>
              <a:rPr lang="en-US" dirty="0"/>
              <a:t>Technical Trainers</a:t>
            </a: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082" y="2739302"/>
            <a:ext cx="2383336" cy="192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758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7" name="Rectangle 3"/>
          <p:cNvSpPr>
            <a:spLocks noGrp="1" noChangeArrowheads="1"/>
          </p:cNvSpPr>
          <p:nvPr>
            <p:ph type="body" sz="quarter" idx="10"/>
          </p:nvPr>
        </p:nvSpPr>
        <p:spPr/>
        <p:txBody>
          <a:bodyPr>
            <a:normAutofit/>
          </a:bodyPr>
          <a:lstStyle/>
          <a:p>
            <a:pPr marL="514350" indent="-514350">
              <a:lnSpc>
                <a:spcPct val="100000"/>
              </a:lnSpc>
              <a:buFont typeface="+mj-lt"/>
              <a:buAutoNum type="arabicPeriod"/>
            </a:pPr>
            <a:r>
              <a:rPr lang="en-US" dirty="0"/>
              <a:t>Polymorphism</a:t>
            </a:r>
          </a:p>
          <a:p>
            <a:pPr marL="1047416" lvl="1" indent="-514350">
              <a:lnSpc>
                <a:spcPct val="100000"/>
              </a:lnSpc>
            </a:pPr>
            <a:r>
              <a:rPr lang="en-US" dirty="0"/>
              <a:t>What is Polymorphism?</a:t>
            </a:r>
          </a:p>
          <a:p>
            <a:pPr marL="1047416" lvl="1" indent="-514350">
              <a:lnSpc>
                <a:spcPct val="100000"/>
              </a:lnSpc>
            </a:pPr>
            <a:r>
              <a:rPr lang="en-US" dirty="0"/>
              <a:t>Types of Polymorphism</a:t>
            </a:r>
          </a:p>
          <a:p>
            <a:pPr marL="1047416" lvl="1" indent="-514350">
              <a:lnSpc>
                <a:spcPct val="100000"/>
              </a:lnSpc>
            </a:pPr>
            <a:r>
              <a:rPr lang="en-US" dirty="0"/>
              <a:t>Override Methods</a:t>
            </a:r>
          </a:p>
          <a:p>
            <a:pPr marL="1047416" lvl="1" indent="-514350">
              <a:lnSpc>
                <a:spcPct val="100000"/>
              </a:lnSpc>
            </a:pPr>
            <a:r>
              <a:rPr lang="en-US" dirty="0"/>
              <a:t>Overload Methods</a:t>
            </a:r>
          </a:p>
          <a:p>
            <a:pPr marL="514350" indent="-514350">
              <a:lnSpc>
                <a:spcPct val="100000"/>
              </a:lnSpc>
              <a:buFont typeface="+mj-lt"/>
              <a:buAutoNum type="arabicPeriod"/>
            </a:pPr>
            <a:r>
              <a:rPr lang="en-US" dirty="0"/>
              <a:t>Abstract Classes</a:t>
            </a:r>
          </a:p>
          <a:p>
            <a:pPr marL="1047416" lvl="1" indent="-514350">
              <a:lnSpc>
                <a:spcPct val="100000"/>
              </a:lnSpc>
            </a:pPr>
            <a:r>
              <a:rPr lang="en-US" dirty="0"/>
              <a:t>Abstract Methods</a:t>
            </a:r>
          </a:p>
        </p:txBody>
      </p:sp>
      <p:sp>
        <p:nvSpPr>
          <p:cNvPr id="681986" name="Rectangle 2"/>
          <p:cNvSpPr>
            <a:spLocks noGrp="1" noChangeArrowheads="1"/>
          </p:cNvSpPr>
          <p:nvPr>
            <p:ph type="title"/>
          </p:nvPr>
        </p:nvSpPr>
        <p:spPr/>
        <p:txBody>
          <a:bodyPr/>
          <a:lstStyle/>
          <a:p>
            <a:r>
              <a:rPr lang="en-US" dirty="0"/>
              <a:t>Table of Contents</a:t>
            </a:r>
            <a:endParaRPr lang="bg-BG" dirty="0"/>
          </a:p>
        </p:txBody>
      </p:sp>
      <p:pic>
        <p:nvPicPr>
          <p:cNvPr id="8" name="Picture 7" descr="A drawing of a cartoon character&#10;&#10;Description generated with high confidence">
            <a:extLst>
              <a:ext uri="{FF2B5EF4-FFF2-40B4-BE49-F238E27FC236}">
                <a16:creationId xmlns:a16="http://schemas.microsoft.com/office/drawing/2014/main" id="{EAA88B39-43D4-45D3-BE33-CC628C821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48600" y="1371601"/>
            <a:ext cx="3572162" cy="4385137"/>
          </a:xfrm>
          <a:prstGeom prst="rect">
            <a:avLst/>
          </a:prstGeom>
        </p:spPr>
      </p:pic>
      <p:sp>
        <p:nvSpPr>
          <p:cNvPr id="6" name="Slide Number">
            <a:extLst>
              <a:ext uri="{FF2B5EF4-FFF2-40B4-BE49-F238E27FC236}">
                <a16:creationId xmlns:a16="http://schemas.microsoft.com/office/drawing/2014/main" id="{9F69F56A-3893-4138-96F6-F8DF86D46BA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174</a:t>
            </a:fld>
            <a:endParaRPr lang="en-US" noProof="0" dirty="0"/>
          </a:p>
        </p:txBody>
      </p:sp>
    </p:spTree>
    <p:extLst>
      <p:ext uri="{BB962C8B-B14F-4D97-AF65-F5344CB8AC3E}">
        <p14:creationId xmlns:p14="http://schemas.microsoft.com/office/powerpoint/2010/main" val="2196953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198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198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198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198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19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hlinkClick r:id="rId2"/>
              </a:rPr>
              <a:t>sli.do</a:t>
            </a:r>
            <a:endParaRPr lang="en-US" sz="8800" b="1" u="sng" dirty="0">
              <a:solidFill>
                <a:schemeClr val="bg1"/>
              </a:solidFill>
            </a:endParaRP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E1EA3205-E533-4451-9C6B-A9E6853E44E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175</a:t>
            </a:fld>
            <a:endParaRPr lang="en-US" noProof="0" dirty="0"/>
          </a:p>
        </p:txBody>
      </p:sp>
    </p:spTree>
    <p:extLst>
      <p:ext uri="{BB962C8B-B14F-4D97-AF65-F5344CB8AC3E}">
        <p14:creationId xmlns:p14="http://schemas.microsoft.com/office/powerpoint/2010/main" val="3274223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371E124A-5E10-488D-8991-31A4D416C5CB}"/>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024342" y="1480932"/>
            <a:ext cx="2143316" cy="2143316"/>
          </a:xfrm>
          <a:prstGeom prst="rect">
            <a:avLst/>
          </a:prstGeom>
        </p:spPr>
      </p:pic>
      <p:sp>
        <p:nvSpPr>
          <p:cNvPr id="4" name="Title 3">
            <a:extLst>
              <a:ext uri="{FF2B5EF4-FFF2-40B4-BE49-F238E27FC236}">
                <a16:creationId xmlns:a16="http://schemas.microsoft.com/office/drawing/2014/main" id="{9161CE49-BE62-4A88-A286-CEB470A37145}"/>
              </a:ext>
            </a:extLst>
          </p:cNvPr>
          <p:cNvSpPr>
            <a:spLocks noGrp="1"/>
          </p:cNvSpPr>
          <p:nvPr>
            <p:ph type="title" sz="quarter" idx="10"/>
          </p:nvPr>
        </p:nvSpPr>
        <p:spPr/>
        <p:txBody>
          <a:bodyPr/>
          <a:lstStyle/>
          <a:p>
            <a:r>
              <a:rPr lang="en-US"/>
              <a:t>Polymorphism</a:t>
            </a:r>
          </a:p>
        </p:txBody>
      </p:sp>
    </p:spTree>
    <p:extLst>
      <p:ext uri="{BB962C8B-B14F-4D97-AF65-F5344CB8AC3E}">
        <p14:creationId xmlns:p14="http://schemas.microsoft.com/office/powerpoint/2010/main" val="22292448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66560" y="1121144"/>
            <a:ext cx="9927138" cy="5736856"/>
          </a:xfrm>
        </p:spPr>
        <p:txBody>
          <a:bodyPr>
            <a:normAutofit lnSpcReduction="10000"/>
          </a:bodyPr>
          <a:lstStyle/>
          <a:p>
            <a:r>
              <a:rPr lang="en-US" dirty="0"/>
              <a:t>From the Greek</a:t>
            </a:r>
          </a:p>
          <a:p>
            <a:endParaRPr lang="en-US" dirty="0"/>
          </a:p>
          <a:p>
            <a:endParaRPr lang="en-US" dirty="0"/>
          </a:p>
          <a:p>
            <a:endParaRPr lang="en-US" dirty="0"/>
          </a:p>
          <a:p>
            <a:endParaRPr lang="en-US" dirty="0"/>
          </a:p>
          <a:p>
            <a:r>
              <a:rPr lang="en-GB" dirty="0"/>
              <a:t>Such as a word having several different meanings based on the context</a:t>
            </a:r>
          </a:p>
          <a:p>
            <a:r>
              <a:rPr lang="en-US" dirty="0"/>
              <a:t>Often referred to as the third pillar of OOP, after encapsulation and inheritance</a:t>
            </a:r>
            <a:endParaRPr lang="en-GB" dirty="0"/>
          </a:p>
        </p:txBody>
      </p:sp>
      <p:sp>
        <p:nvSpPr>
          <p:cNvPr id="4" name="Title 3"/>
          <p:cNvSpPr>
            <a:spLocks noGrp="1"/>
          </p:cNvSpPr>
          <p:nvPr>
            <p:ph type="title"/>
          </p:nvPr>
        </p:nvSpPr>
        <p:spPr/>
        <p:txBody>
          <a:bodyPr/>
          <a:lstStyle/>
          <a:p>
            <a:r>
              <a:rPr lang="en-US" noProof="1"/>
              <a:t>What is Polymorphism?</a:t>
            </a:r>
            <a:endParaRPr lang="en-US" dirty="0"/>
          </a:p>
        </p:txBody>
      </p:sp>
      <p:grpSp>
        <p:nvGrpSpPr>
          <p:cNvPr id="7" name="Group 6"/>
          <p:cNvGrpSpPr/>
          <p:nvPr/>
        </p:nvGrpSpPr>
        <p:grpSpPr>
          <a:xfrm>
            <a:off x="2676163" y="1718421"/>
            <a:ext cx="8053314" cy="2271152"/>
            <a:chOff x="2094702" y="1775810"/>
            <a:chExt cx="8055411" cy="2686652"/>
          </a:xfrm>
          <a:solidFill>
            <a:srgbClr val="C2C7D2"/>
          </a:solidFill>
        </p:grpSpPr>
        <p:sp>
          <p:nvSpPr>
            <p:cNvPr id="5" name="Rectangle: Rounded Corners 4"/>
            <p:cNvSpPr>
              <a:spLocks noChangeArrowheads="1"/>
            </p:cNvSpPr>
            <p:nvPr/>
          </p:nvSpPr>
          <p:spPr bwMode="auto">
            <a:xfrm>
              <a:off x="2094702" y="1775810"/>
              <a:ext cx="3124200" cy="1318964"/>
            </a:xfrm>
            <a:prstGeom prst="roundRect">
              <a:avLst/>
            </a:prstGeom>
            <a:solidFill>
              <a:schemeClr val="accent5">
                <a:lumMod val="40000"/>
                <a:lumOff val="60000"/>
                <a:alpha val="20000"/>
              </a:schemeClr>
            </a:solidFill>
            <a:ln w="38100" algn="ctr">
              <a:solidFill>
                <a:schemeClr val="tx1"/>
              </a:solidFill>
              <a:miter lim="800000"/>
              <a:headEnd/>
              <a:tailEnd/>
            </a:ln>
            <a:effectLst/>
          </p:spPr>
          <p:txBody>
            <a:bodyPr wrap="none" anchor="ctr"/>
            <a:lstStyle/>
            <a:p>
              <a:pPr algn="ctr">
                <a:defRPr/>
              </a:pPr>
              <a:r>
                <a:rPr lang="en-GB" sz="4000" b="1" noProof="1">
                  <a:solidFill>
                    <a:schemeClr val="bg1"/>
                  </a:solidFill>
                  <a:latin typeface="Consolas" pitchFamily="49" charset="0"/>
                </a:rPr>
                <a:t>Polys</a:t>
              </a:r>
            </a:p>
            <a:p>
              <a:pPr algn="ctr">
                <a:defRPr/>
              </a:pPr>
              <a:r>
                <a:rPr lang="en-GB" sz="3200" b="1" i="1" noProof="1">
                  <a:solidFill>
                    <a:schemeClr val="tx2"/>
                  </a:solidFill>
                  <a:latin typeface="Consolas" pitchFamily="49" charset="0"/>
                </a:rPr>
                <a:t>(many)</a:t>
              </a:r>
            </a:p>
          </p:txBody>
        </p:sp>
        <p:sp>
          <p:nvSpPr>
            <p:cNvPr id="6" name="Rectangle: Rounded Corners 4"/>
            <p:cNvSpPr>
              <a:spLocks noChangeArrowheads="1"/>
            </p:cNvSpPr>
            <p:nvPr/>
          </p:nvSpPr>
          <p:spPr bwMode="auto">
            <a:xfrm>
              <a:off x="7025913" y="1778273"/>
              <a:ext cx="3124200" cy="1316501"/>
            </a:xfrm>
            <a:prstGeom prst="roundRect">
              <a:avLst/>
            </a:prstGeom>
            <a:solidFill>
              <a:schemeClr val="accent5">
                <a:lumMod val="40000"/>
                <a:lumOff val="60000"/>
                <a:alpha val="20000"/>
              </a:schemeClr>
            </a:solidFill>
            <a:ln w="38100" algn="ctr">
              <a:solidFill>
                <a:schemeClr val="tx1"/>
              </a:solidFill>
              <a:miter lim="800000"/>
              <a:headEnd/>
              <a:tailEnd/>
            </a:ln>
            <a:effectLst/>
          </p:spPr>
          <p:txBody>
            <a:bodyPr wrap="none" anchor="ctr"/>
            <a:lstStyle/>
            <a:p>
              <a:pPr algn="ctr">
                <a:defRPr/>
              </a:pPr>
              <a:r>
                <a:rPr lang="en-GB" sz="4000" b="1" noProof="1">
                  <a:solidFill>
                    <a:schemeClr val="bg1"/>
                  </a:solidFill>
                  <a:latin typeface="Consolas" pitchFamily="49" charset="0"/>
                </a:rPr>
                <a:t>Morphe</a:t>
              </a:r>
            </a:p>
            <a:p>
              <a:pPr algn="ctr">
                <a:defRPr/>
              </a:pPr>
              <a:r>
                <a:rPr lang="en-GB" sz="3200" b="1" i="1" noProof="1">
                  <a:solidFill>
                    <a:schemeClr val="tx2"/>
                  </a:solidFill>
                  <a:latin typeface="Consolas" pitchFamily="49" charset="0"/>
                </a:rPr>
                <a:t>(shape/forms)</a:t>
              </a:r>
            </a:p>
          </p:txBody>
        </p:sp>
        <p:sp>
          <p:nvSpPr>
            <p:cNvPr id="10" name="Rectangle: Rounded Corners 4"/>
            <p:cNvSpPr>
              <a:spLocks noChangeArrowheads="1"/>
            </p:cNvSpPr>
            <p:nvPr/>
          </p:nvSpPr>
          <p:spPr bwMode="auto">
            <a:xfrm>
              <a:off x="4533900" y="3429000"/>
              <a:ext cx="3124200" cy="1033462"/>
            </a:xfrm>
            <a:prstGeom prst="roundRect">
              <a:avLst/>
            </a:prstGeom>
            <a:solidFill>
              <a:schemeClr val="accent5">
                <a:lumMod val="40000"/>
                <a:lumOff val="60000"/>
                <a:alpha val="20000"/>
              </a:schemeClr>
            </a:solidFill>
            <a:ln w="38100" algn="ctr">
              <a:solidFill>
                <a:schemeClr val="tx1"/>
              </a:solidFill>
              <a:miter lim="800000"/>
              <a:headEnd/>
              <a:tailEnd/>
            </a:ln>
            <a:effectLst/>
          </p:spPr>
          <p:txBody>
            <a:bodyPr wrap="none" anchor="ctr"/>
            <a:lstStyle/>
            <a:p>
              <a:pPr algn="ctr">
                <a:defRPr/>
              </a:pPr>
              <a:r>
                <a:rPr lang="en-GB" sz="3200" b="1" noProof="1">
                  <a:solidFill>
                    <a:schemeClr val="bg1"/>
                  </a:solidFill>
                  <a:latin typeface="Consolas" pitchFamily="49" charset="0"/>
                </a:rPr>
                <a:t>Polymorphos</a:t>
              </a:r>
            </a:p>
          </p:txBody>
        </p:sp>
        <p:cxnSp>
          <p:nvCxnSpPr>
            <p:cNvPr id="16" name="Straight Connector 15"/>
            <p:cNvCxnSpPr>
              <a:stCxn id="5" idx="3"/>
              <a:endCxn id="6" idx="1"/>
            </p:cNvCxnSpPr>
            <p:nvPr/>
          </p:nvCxnSpPr>
          <p:spPr>
            <a:xfrm>
              <a:off x="5218902" y="2435292"/>
              <a:ext cx="1807010" cy="1231"/>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0" idx="0"/>
            </p:cNvCxnSpPr>
            <p:nvPr/>
          </p:nvCxnSpPr>
          <p:spPr>
            <a:xfrm>
              <a:off x="6096000" y="2436524"/>
              <a:ext cx="0" cy="992476"/>
            </a:xfrm>
            <a:prstGeom prst="straightConnector1">
              <a:avLst/>
            </a:prstGeom>
            <a:grp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a:extLst>
              <a:ext uri="{FF2B5EF4-FFF2-40B4-BE49-F238E27FC236}">
                <a16:creationId xmlns:a16="http://schemas.microsoft.com/office/drawing/2014/main" id="{71838AC6-7B27-4A0E-A692-D8B4A3F69B4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177</a:t>
            </a:fld>
            <a:endParaRPr lang="en-US" dirty="0"/>
          </a:p>
        </p:txBody>
      </p:sp>
    </p:spTree>
    <p:extLst>
      <p:ext uri="{BB962C8B-B14F-4D97-AF65-F5344CB8AC3E}">
        <p14:creationId xmlns:p14="http://schemas.microsoft.com/office/powerpoint/2010/main" val="10722233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Ability of an</a:t>
            </a:r>
            <a:r>
              <a:rPr lang="en-US" dirty="0">
                <a:solidFill>
                  <a:schemeClr val="bg1"/>
                </a:solidFill>
              </a:rPr>
              <a:t> </a:t>
            </a:r>
            <a:r>
              <a:rPr lang="en-US" b="1" dirty="0">
                <a:solidFill>
                  <a:schemeClr val="bg1"/>
                </a:solidFill>
              </a:rPr>
              <a:t>object</a:t>
            </a:r>
            <a:r>
              <a:rPr lang="en-US" dirty="0">
                <a:solidFill>
                  <a:schemeClr val="bg1"/>
                </a:solidFill>
              </a:rPr>
              <a:t> </a:t>
            </a:r>
            <a:r>
              <a:rPr lang="en-US" dirty="0"/>
              <a:t>to take on </a:t>
            </a:r>
            <a:r>
              <a:rPr lang="en-US" b="1" dirty="0">
                <a:solidFill>
                  <a:schemeClr val="bg1"/>
                </a:solidFill>
              </a:rPr>
              <a:t>many</a:t>
            </a:r>
            <a:r>
              <a:rPr lang="en-US" b="1" dirty="0">
                <a:solidFill>
                  <a:schemeClr val="tx2">
                    <a:lumMod val="75000"/>
                  </a:schemeClr>
                </a:solidFill>
              </a:rPr>
              <a:t> </a:t>
            </a:r>
            <a:r>
              <a:rPr lang="en-US" b="1" dirty="0">
                <a:solidFill>
                  <a:schemeClr val="bg1"/>
                </a:solidFill>
              </a:rPr>
              <a:t>forms</a:t>
            </a:r>
          </a:p>
        </p:txBody>
      </p:sp>
      <p:sp>
        <p:nvSpPr>
          <p:cNvPr id="4" name="Title 3"/>
          <p:cNvSpPr>
            <a:spLocks noGrp="1"/>
          </p:cNvSpPr>
          <p:nvPr>
            <p:ph type="title"/>
          </p:nvPr>
        </p:nvSpPr>
        <p:spPr/>
        <p:txBody>
          <a:bodyPr/>
          <a:lstStyle/>
          <a:p>
            <a:r>
              <a:rPr lang="en-US" dirty="0"/>
              <a:t>Polymorphism in OOP</a:t>
            </a:r>
          </a:p>
        </p:txBody>
      </p:sp>
      <p:sp>
        <p:nvSpPr>
          <p:cNvPr id="7" name="Rectangle 6"/>
          <p:cNvSpPr>
            <a:spLocks noChangeArrowheads="1"/>
          </p:cNvSpPr>
          <p:nvPr/>
        </p:nvSpPr>
        <p:spPr bwMode="auto">
          <a:xfrm>
            <a:off x="533400" y="2133601"/>
            <a:ext cx="11034600" cy="1384995"/>
          </a:xfrm>
          <a:prstGeom prst="rect">
            <a:avLst/>
          </a:prstGeom>
          <a:solidFill>
            <a:srgbClr val="C2C7D2">
              <a:alpha val="20000"/>
            </a:srgb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public</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Animal {}</a:t>
            </a:r>
          </a:p>
          <a:p>
            <a:pPr fontAlgn="base"/>
            <a:r>
              <a:rPr lang="en-US" sz="2800" b="1" noProof="1">
                <a:latin typeface="Consolas" pitchFamily="49" charset="0"/>
                <a:cs typeface="Consolas" pitchFamily="49" charset="0"/>
              </a:rPr>
              <a:t>public</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abstract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class Mammal {}</a:t>
            </a:r>
          </a:p>
          <a:p>
            <a:pPr fontAlgn="base"/>
            <a:r>
              <a:rPr lang="en-US" sz="2800" b="1" noProof="1">
                <a:latin typeface="Consolas" pitchFamily="49" charset="0"/>
                <a:cs typeface="Consolas" pitchFamily="49" charset="0"/>
              </a:rPr>
              <a:t>public class Person </a:t>
            </a:r>
            <a:r>
              <a:rPr lang="en-US" sz="2800" b="1" noProof="1">
                <a:solidFill>
                  <a:schemeClr val="bg1"/>
                </a:solidFill>
                <a:latin typeface="Consolas" pitchFamily="49" charset="0"/>
                <a:cs typeface="Consolas" pitchFamily="49" charset="0"/>
              </a:rPr>
              <a:t>extends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Mammal</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implements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Animal {}</a:t>
            </a:r>
          </a:p>
        </p:txBody>
      </p:sp>
      <p:sp>
        <p:nvSpPr>
          <p:cNvPr id="8" name="Rectangle 7"/>
          <p:cNvSpPr>
            <a:spLocks noChangeArrowheads="1"/>
          </p:cNvSpPr>
          <p:nvPr/>
        </p:nvSpPr>
        <p:spPr bwMode="auto">
          <a:xfrm>
            <a:off x="943574" y="4191001"/>
            <a:ext cx="4297426"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latin typeface="Consolas" pitchFamily="49" charset="0"/>
                <a:cs typeface="Consolas" pitchFamily="49" charset="0"/>
              </a:rPr>
              <a:t>Person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IS-A</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latin typeface="Consolas" pitchFamily="49" charset="0"/>
                <a:cs typeface="Consolas" pitchFamily="49" charset="0"/>
              </a:rPr>
              <a:t>Person</a:t>
            </a:r>
          </a:p>
        </p:txBody>
      </p:sp>
      <p:sp>
        <p:nvSpPr>
          <p:cNvPr id="9" name="Rectangle 8"/>
          <p:cNvSpPr>
            <a:spLocks noChangeArrowheads="1"/>
          </p:cNvSpPr>
          <p:nvPr/>
        </p:nvSpPr>
        <p:spPr bwMode="auto">
          <a:xfrm>
            <a:off x="943574" y="5294532"/>
            <a:ext cx="4297426"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latin typeface="Consolas" pitchFamily="49" charset="0"/>
                <a:cs typeface="Consolas" pitchFamily="49" charset="0"/>
              </a:rPr>
              <a:t>Person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IS-A</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latin typeface="Consolas" pitchFamily="49" charset="0"/>
                <a:cs typeface="Consolas" pitchFamily="49" charset="0"/>
              </a:rPr>
              <a:t>Mammal</a:t>
            </a:r>
          </a:p>
        </p:txBody>
      </p:sp>
      <p:sp>
        <p:nvSpPr>
          <p:cNvPr id="10" name="Rectangle 9"/>
          <p:cNvSpPr>
            <a:spLocks noChangeArrowheads="1"/>
          </p:cNvSpPr>
          <p:nvPr/>
        </p:nvSpPr>
        <p:spPr bwMode="auto">
          <a:xfrm>
            <a:off x="6235076" y="5294532"/>
            <a:ext cx="4450924"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latin typeface="Consolas" pitchFamily="49" charset="0"/>
                <a:cs typeface="Consolas" pitchFamily="49" charset="0"/>
              </a:rPr>
              <a:t>Person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IS-AN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latin typeface="Consolas" pitchFamily="49" charset="0"/>
                <a:cs typeface="Consolas" pitchFamily="49" charset="0"/>
              </a:rPr>
              <a:t>Object</a:t>
            </a:r>
          </a:p>
        </p:txBody>
      </p:sp>
      <p:sp>
        <p:nvSpPr>
          <p:cNvPr id="11" name="Rectangle 10"/>
          <p:cNvSpPr>
            <a:spLocks noChangeArrowheads="1"/>
          </p:cNvSpPr>
          <p:nvPr/>
        </p:nvSpPr>
        <p:spPr bwMode="auto">
          <a:xfrm>
            <a:off x="6235076" y="4191001"/>
            <a:ext cx="4450924"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latin typeface="Consolas" pitchFamily="49" charset="0"/>
                <a:cs typeface="Consolas" pitchFamily="49" charset="0"/>
              </a:rPr>
              <a:t>Person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IS-AN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latin typeface="Consolas" pitchFamily="49" charset="0"/>
                <a:cs typeface="Consolas" pitchFamily="49" charset="0"/>
              </a:rPr>
              <a:t>Animal</a:t>
            </a:r>
          </a:p>
        </p:txBody>
      </p:sp>
      <p:sp>
        <p:nvSpPr>
          <p:cNvPr id="12" name="Slide Number">
            <a:extLst>
              <a:ext uri="{FF2B5EF4-FFF2-40B4-BE49-F238E27FC236}">
                <a16:creationId xmlns:a16="http://schemas.microsoft.com/office/drawing/2014/main" id="{EBB9412B-8772-4F03-BC3B-B94585AC5C7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178</a:t>
            </a:fld>
            <a:endParaRPr lang="en-US" noProof="0" dirty="0"/>
          </a:p>
        </p:txBody>
      </p:sp>
    </p:spTree>
    <p:extLst>
      <p:ext uri="{BB962C8B-B14F-4D97-AF65-F5344CB8AC3E}">
        <p14:creationId xmlns:p14="http://schemas.microsoft.com/office/powerpoint/2010/main" val="24105151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4267202"/>
            <a:ext cx="11804822" cy="2057399"/>
          </a:xfrm>
        </p:spPr>
        <p:txBody>
          <a:bodyPr>
            <a:normAutofit/>
          </a:bodyPr>
          <a:lstStyle/>
          <a:p>
            <a:pPr>
              <a:buClr>
                <a:schemeClr val="tx1"/>
              </a:buClr>
            </a:pPr>
            <a:r>
              <a:rPr lang="en-US" b="1" dirty="0">
                <a:solidFill>
                  <a:schemeClr val="bg1"/>
                </a:solidFill>
              </a:rPr>
              <a:t>Variables</a:t>
            </a:r>
            <a:r>
              <a:rPr lang="en-US" dirty="0"/>
              <a:t> are saved in </a:t>
            </a:r>
            <a:r>
              <a:rPr lang="en-US" b="1" dirty="0">
                <a:solidFill>
                  <a:schemeClr val="bg1"/>
                </a:solidFill>
              </a:rPr>
              <a:t>reference</a:t>
            </a:r>
            <a:r>
              <a:rPr lang="en-US" dirty="0"/>
              <a:t> type</a:t>
            </a:r>
          </a:p>
          <a:p>
            <a:r>
              <a:rPr lang="en-US" dirty="0"/>
              <a:t>You can use only </a:t>
            </a:r>
            <a:r>
              <a:rPr lang="en-US" b="1" dirty="0">
                <a:solidFill>
                  <a:schemeClr val="bg1"/>
                </a:solidFill>
              </a:rPr>
              <a:t>reference methods</a:t>
            </a:r>
          </a:p>
          <a:p>
            <a:r>
              <a:rPr lang="en-US" dirty="0"/>
              <a:t>If you need </a:t>
            </a:r>
            <a:r>
              <a:rPr lang="en-US" b="1" dirty="0">
                <a:solidFill>
                  <a:schemeClr val="bg1"/>
                </a:solidFill>
              </a:rPr>
              <a:t>object method </a:t>
            </a:r>
            <a:r>
              <a:rPr lang="en-US" dirty="0"/>
              <a:t>you need to </a:t>
            </a:r>
            <a:r>
              <a:rPr lang="en-US" b="1" dirty="0">
                <a:solidFill>
                  <a:schemeClr val="bg1"/>
                </a:solidFill>
              </a:rPr>
              <a:t>cast it or override it</a:t>
            </a:r>
          </a:p>
        </p:txBody>
      </p:sp>
      <p:sp>
        <p:nvSpPr>
          <p:cNvPr id="4" name="Title 3"/>
          <p:cNvSpPr>
            <a:spLocks noGrp="1"/>
          </p:cNvSpPr>
          <p:nvPr>
            <p:ph type="title"/>
          </p:nvPr>
        </p:nvSpPr>
        <p:spPr/>
        <p:txBody>
          <a:bodyPr/>
          <a:lstStyle/>
          <a:p>
            <a:r>
              <a:rPr lang="en-US" dirty="0"/>
              <a:t>Reference Type and Object Type</a:t>
            </a:r>
          </a:p>
        </p:txBody>
      </p:sp>
      <p:sp>
        <p:nvSpPr>
          <p:cNvPr id="7" name="Rectangle 6"/>
          <p:cNvSpPr>
            <a:spLocks noChangeArrowheads="1"/>
          </p:cNvSpPr>
          <p:nvPr/>
        </p:nvSpPr>
        <p:spPr bwMode="auto">
          <a:xfrm>
            <a:off x="577112" y="1274278"/>
            <a:ext cx="11034600" cy="1815882"/>
          </a:xfrm>
          <a:prstGeom prst="rect">
            <a:avLst/>
          </a:prstGeom>
          <a:solidFill>
            <a:schemeClr val="accent5">
              <a:lumMod val="40000"/>
              <a:lumOff val="60000"/>
              <a:alpha val="20000"/>
            </a:schemeClr>
          </a:solidFill>
          <a:ln w="12700">
            <a:solidFill>
              <a:srgbClr val="C2C7D2"/>
            </a:solidFill>
          </a:ln>
        </p:spPr>
        <p:txBody>
          <a:bodyPr wrap="square">
            <a:spAutoFit/>
          </a:bodyPr>
          <a:lstStyle/>
          <a:p>
            <a:pPr fontAlgn="base"/>
            <a:r>
              <a:rPr lang="en-US" sz="2800" b="1" noProof="1">
                <a:latin typeface="Consolas" pitchFamily="49" charset="0"/>
                <a:cs typeface="Consolas" pitchFamily="49" charset="0"/>
              </a:rPr>
              <a:t>public class Person </a:t>
            </a:r>
            <a:r>
              <a:rPr lang="en-US" sz="2800" b="1" noProof="1">
                <a:solidFill>
                  <a:schemeClr val="bg1"/>
                </a:solidFill>
                <a:latin typeface="Consolas" pitchFamily="49" charset="0"/>
                <a:cs typeface="Consolas" pitchFamily="49" charset="0"/>
              </a:rPr>
              <a:t>extends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Mammal</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implements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Animal {}</a:t>
            </a:r>
          </a:p>
          <a:p>
            <a:pPr fontAlgn="base"/>
            <a:r>
              <a:rPr lang="en-US" sz="2800" b="1" noProof="1">
                <a:latin typeface="Consolas" pitchFamily="49" charset="0"/>
                <a:cs typeface="Consolas" pitchFamily="49" charset="0"/>
              </a:rPr>
              <a:t>Animal person    = new Person();</a:t>
            </a:r>
          </a:p>
          <a:p>
            <a:pPr fontAlgn="base"/>
            <a:r>
              <a:rPr lang="en-US" sz="2800" b="1" noProof="1">
                <a:latin typeface="Consolas" pitchFamily="49" charset="0"/>
                <a:cs typeface="Consolas" pitchFamily="49" charset="0"/>
              </a:rPr>
              <a:t>Mammal personOne = new Person();</a:t>
            </a:r>
          </a:p>
          <a:p>
            <a:pPr fontAlgn="base"/>
            <a:r>
              <a:rPr lang="en-US" sz="2800" b="1" noProof="1">
                <a:latin typeface="Consolas" pitchFamily="49" charset="0"/>
                <a:cs typeface="Consolas" pitchFamily="49" charset="0"/>
              </a:rPr>
              <a:t>Person personTwo = new Person();</a:t>
            </a:r>
          </a:p>
        </p:txBody>
      </p:sp>
      <p:sp>
        <p:nvSpPr>
          <p:cNvPr id="12" name="Rectangle: Rounded Corners 4"/>
          <p:cNvSpPr>
            <a:spLocks noChangeArrowheads="1"/>
          </p:cNvSpPr>
          <p:nvPr/>
        </p:nvSpPr>
        <p:spPr bwMode="auto">
          <a:xfrm>
            <a:off x="592696" y="1759226"/>
            <a:ext cx="1312304" cy="1330934"/>
          </a:xfrm>
          <a:prstGeom prst="roundRect">
            <a:avLst/>
          </a:prstGeom>
          <a:noFill/>
          <a:ln w="38100" algn="ctr">
            <a:solidFill>
              <a:schemeClr val="tx1"/>
            </a:solidFill>
            <a:miter lim="800000"/>
            <a:headEnd/>
            <a:tailEnd/>
          </a:ln>
          <a:effectLst/>
        </p:spPr>
        <p:txBody>
          <a:bodyPr wrap="none" anchor="ctr"/>
          <a:lstStyle/>
          <a:p>
            <a:pPr algn="ctr">
              <a:defRPr/>
            </a:pPr>
            <a:endParaRPr lang="en-GB" sz="3200" i="1" noProof="1">
              <a:solidFill>
                <a:schemeClr val="bg1"/>
              </a:solidFill>
              <a:latin typeface="Consolas" pitchFamily="49" charset="0"/>
            </a:endParaRPr>
          </a:p>
        </p:txBody>
      </p:sp>
      <p:sp>
        <p:nvSpPr>
          <p:cNvPr id="13" name="AutoShape 6"/>
          <p:cNvSpPr>
            <a:spLocks noChangeArrowheads="1"/>
          </p:cNvSpPr>
          <p:nvPr/>
        </p:nvSpPr>
        <p:spPr bwMode="auto">
          <a:xfrm>
            <a:off x="1143000" y="3356952"/>
            <a:ext cx="2981131" cy="646986"/>
          </a:xfrm>
          <a:prstGeom prst="wedgeRoundRectCallout">
            <a:avLst>
              <a:gd name="adj1" fmla="val -47244"/>
              <a:gd name="adj2" fmla="val -8467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2"/>
                </a:solidFill>
              </a:rPr>
              <a:t>Reference Type</a:t>
            </a:r>
            <a:endParaRPr lang="bg-BG" sz="3200" b="1" dirty="0">
              <a:solidFill>
                <a:schemeClr val="bg2"/>
              </a:solidFill>
            </a:endParaRPr>
          </a:p>
        </p:txBody>
      </p:sp>
      <p:sp>
        <p:nvSpPr>
          <p:cNvPr id="14" name="Rectangle: Rounded Corners 4"/>
          <p:cNvSpPr>
            <a:spLocks noChangeArrowheads="1"/>
          </p:cNvSpPr>
          <p:nvPr/>
        </p:nvSpPr>
        <p:spPr bwMode="auto">
          <a:xfrm>
            <a:off x="5105400" y="1759224"/>
            <a:ext cx="1600200" cy="1330935"/>
          </a:xfrm>
          <a:prstGeom prst="roundRect">
            <a:avLst/>
          </a:prstGeom>
          <a:noFill/>
          <a:ln w="38100" algn="ctr">
            <a:solidFill>
              <a:schemeClr val="tx1"/>
            </a:solidFill>
            <a:miter lim="800000"/>
            <a:headEnd/>
            <a:tailEnd/>
          </a:ln>
          <a:effectLst/>
        </p:spPr>
        <p:txBody>
          <a:bodyPr wrap="none" anchor="ctr"/>
          <a:lstStyle/>
          <a:p>
            <a:pPr algn="ctr">
              <a:defRPr/>
            </a:pPr>
            <a:endParaRPr lang="en-GB" sz="3200" i="1" noProof="1">
              <a:solidFill>
                <a:schemeClr val="tx2"/>
              </a:solidFill>
              <a:effectLst>
                <a:outerShdw blurRad="38100" dist="38100" dir="2700000" algn="tl">
                  <a:srgbClr val="000000">
                    <a:alpha val="43137"/>
                  </a:srgbClr>
                </a:outerShdw>
              </a:effectLst>
              <a:latin typeface="Consolas" pitchFamily="49" charset="0"/>
            </a:endParaRPr>
          </a:p>
        </p:txBody>
      </p:sp>
      <p:sp>
        <p:nvSpPr>
          <p:cNvPr id="15" name="AutoShape 6"/>
          <p:cNvSpPr>
            <a:spLocks noChangeArrowheads="1"/>
          </p:cNvSpPr>
          <p:nvPr/>
        </p:nvSpPr>
        <p:spPr bwMode="auto">
          <a:xfrm>
            <a:off x="5905500" y="3356124"/>
            <a:ext cx="2981131" cy="646986"/>
          </a:xfrm>
          <a:prstGeom prst="wedgeRoundRectCallout">
            <a:avLst>
              <a:gd name="adj1" fmla="val -42110"/>
              <a:gd name="adj2" fmla="val -81163"/>
              <a:gd name="adj3" fmla="val 16667"/>
            </a:avLst>
          </a:prstGeom>
          <a:solidFill>
            <a:schemeClr val="tx1">
              <a:alpha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chemeClr val="bg2"/>
                </a:solidFill>
              </a:rPr>
              <a:t>Object Type</a:t>
            </a:r>
            <a:endParaRPr lang="bg-BG" sz="3200" b="1" dirty="0">
              <a:solidFill>
                <a:schemeClr val="bg2"/>
              </a:solidFill>
            </a:endParaRPr>
          </a:p>
        </p:txBody>
      </p:sp>
      <p:sp>
        <p:nvSpPr>
          <p:cNvPr id="10" name="Slide Number">
            <a:extLst>
              <a:ext uri="{FF2B5EF4-FFF2-40B4-BE49-F238E27FC236}">
                <a16:creationId xmlns:a16="http://schemas.microsoft.com/office/drawing/2014/main" id="{F25D71F0-8571-4B47-86B2-508A4A5986E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179</a:t>
            </a:fld>
            <a:endParaRPr lang="en-US" noProof="0" dirty="0"/>
          </a:p>
        </p:txBody>
      </p:sp>
    </p:spTree>
    <p:extLst>
      <p:ext uri="{BB962C8B-B14F-4D97-AF65-F5344CB8AC3E}">
        <p14:creationId xmlns:p14="http://schemas.microsoft.com/office/powerpoint/2010/main" val="4218685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62766" y="1123767"/>
            <a:ext cx="9928234" cy="5546589"/>
          </a:xfrm>
        </p:spPr>
        <p:txBody>
          <a:bodyPr/>
          <a:lstStyle/>
          <a:p>
            <a:pPr>
              <a:buClr>
                <a:schemeClr val="tx1"/>
              </a:buClr>
            </a:pPr>
            <a:r>
              <a:rPr lang="en-GB" b="1" dirty="0">
                <a:solidFill>
                  <a:schemeClr val="bg1"/>
                </a:solidFill>
              </a:rPr>
              <a:t>Restructures </a:t>
            </a:r>
            <a:r>
              <a:rPr lang="en-GB" dirty="0"/>
              <a:t>code</a:t>
            </a:r>
            <a:r>
              <a:rPr lang="en-GB" b="1" dirty="0">
                <a:solidFill>
                  <a:schemeClr val="bg1"/>
                </a:solidFill>
              </a:rPr>
              <a:t> </a:t>
            </a:r>
            <a:r>
              <a:rPr lang="en-GB" dirty="0"/>
              <a:t>without</a:t>
            </a:r>
            <a:r>
              <a:rPr lang="en-GB" dirty="0">
                <a:solidFill>
                  <a:schemeClr val="tx2">
                    <a:lumMod val="75000"/>
                  </a:schemeClr>
                </a:solidFill>
              </a:rPr>
              <a:t> </a:t>
            </a:r>
            <a:r>
              <a:rPr lang="en-GB" dirty="0"/>
              <a:t>changing</a:t>
            </a:r>
            <a:r>
              <a:rPr lang="en-GB" dirty="0">
                <a:solidFill>
                  <a:schemeClr val="tx2">
                    <a:lumMod val="75000"/>
                  </a:schemeClr>
                </a:solidFill>
              </a:rPr>
              <a:t> </a:t>
            </a:r>
            <a:r>
              <a:rPr lang="en-GB" dirty="0"/>
              <a:t>the behaviour</a:t>
            </a:r>
          </a:p>
          <a:p>
            <a:pPr>
              <a:buClr>
                <a:schemeClr val="tx1"/>
              </a:buClr>
            </a:pPr>
            <a:r>
              <a:rPr lang="en-GB" b="1" dirty="0">
                <a:solidFill>
                  <a:schemeClr val="bg1"/>
                </a:solidFill>
              </a:rPr>
              <a:t>Improves</a:t>
            </a:r>
            <a:r>
              <a:rPr lang="en-GB" dirty="0"/>
              <a:t> code readability</a:t>
            </a:r>
          </a:p>
          <a:p>
            <a:pPr>
              <a:buClr>
                <a:schemeClr val="tx1"/>
              </a:buClr>
            </a:pPr>
            <a:r>
              <a:rPr lang="en-GB" b="1" dirty="0">
                <a:solidFill>
                  <a:schemeClr val="bg1"/>
                </a:solidFill>
              </a:rPr>
              <a:t>Reduces</a:t>
            </a:r>
            <a:r>
              <a:rPr lang="en-GB" dirty="0"/>
              <a:t> complexity</a:t>
            </a:r>
          </a:p>
        </p:txBody>
      </p:sp>
      <p:sp>
        <p:nvSpPr>
          <p:cNvPr id="4" name="Title 3"/>
          <p:cNvSpPr>
            <a:spLocks noGrp="1"/>
          </p:cNvSpPr>
          <p:nvPr>
            <p:ph type="title"/>
          </p:nvPr>
        </p:nvSpPr>
        <p:spPr/>
        <p:txBody>
          <a:bodyPr>
            <a:normAutofit/>
          </a:bodyPr>
          <a:lstStyle/>
          <a:p>
            <a:r>
              <a:rPr lang="en-US" dirty="0"/>
              <a:t>Refactoring</a:t>
            </a:r>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2021320" y="3376775"/>
            <a:ext cx="9242357" cy="4501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200" dirty="0">
                <a:solidFill>
                  <a:schemeClr val="tx1"/>
                </a:solidFill>
                <a:effectLst/>
              </a:rPr>
              <a:t>class </a:t>
            </a:r>
            <a:r>
              <a:rPr lang="en-US" sz="2200" dirty="0">
                <a:solidFill>
                  <a:schemeClr val="bg1"/>
                </a:solidFill>
                <a:effectLst/>
              </a:rPr>
              <a:t>ProblemSolver</a:t>
            </a:r>
            <a:r>
              <a:rPr lang="en-US" sz="2200" dirty="0">
                <a:solidFill>
                  <a:schemeClr val="tx1"/>
                </a:solidFill>
                <a:effectLst/>
              </a:rPr>
              <a:t> { public static void </a:t>
            </a:r>
            <a:r>
              <a:rPr lang="en-US" sz="2200" dirty="0" err="1">
                <a:solidFill>
                  <a:schemeClr val="bg1"/>
                </a:solidFill>
                <a:effectLst/>
              </a:rPr>
              <a:t>doMagic</a:t>
            </a:r>
            <a:r>
              <a:rPr lang="en-US" sz="2200" dirty="0">
                <a:solidFill>
                  <a:schemeClr val="tx1"/>
                </a:solidFill>
                <a:effectLst/>
              </a:rPr>
              <a:t>() { … } }</a:t>
            </a:r>
          </a:p>
        </p:txBody>
      </p:sp>
      <p:sp>
        <p:nvSpPr>
          <p:cNvPr id="12" name="Text Placeholder 5">
            <a:extLst>
              <a:ext uri="{FF2B5EF4-FFF2-40B4-BE49-F238E27FC236}">
                <a16:creationId xmlns:a16="http://schemas.microsoft.com/office/drawing/2014/main" id="{B396D25D-98EA-4DCF-9C1B-D20C49602FA8}"/>
              </a:ext>
            </a:extLst>
          </p:cNvPr>
          <p:cNvSpPr txBox="1">
            <a:spLocks/>
          </p:cNvSpPr>
          <p:nvPr/>
        </p:nvSpPr>
        <p:spPr>
          <a:xfrm>
            <a:off x="2009264" y="4122114"/>
            <a:ext cx="9743766" cy="149962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200" dirty="0">
                <a:solidFill>
                  <a:schemeClr val="tx1"/>
                </a:solidFill>
                <a:effectLst/>
              </a:rPr>
              <a:t>class </a:t>
            </a:r>
            <a:r>
              <a:rPr lang="en-US" sz="2200" dirty="0" err="1">
                <a:solidFill>
                  <a:schemeClr val="bg1"/>
                </a:solidFill>
                <a:effectLst/>
              </a:rPr>
              <a:t>CommandParser</a:t>
            </a:r>
            <a:r>
              <a:rPr lang="en-US" sz="2200" dirty="0">
                <a:solidFill>
                  <a:schemeClr val="tx1"/>
                </a:solidFill>
                <a:effectLst/>
              </a:rPr>
              <a:t> { </a:t>
            </a:r>
          </a:p>
          <a:p>
            <a:r>
              <a:rPr lang="en-US" sz="2200" dirty="0">
                <a:solidFill>
                  <a:schemeClr val="tx1"/>
                </a:solidFill>
                <a:effectLst/>
              </a:rPr>
              <a:t>	public static &lt;T&gt; Function&lt;T, T&gt; </a:t>
            </a:r>
            <a:r>
              <a:rPr lang="en-US" sz="2200" dirty="0" err="1">
                <a:solidFill>
                  <a:schemeClr val="bg1"/>
                </a:solidFill>
                <a:effectLst/>
              </a:rPr>
              <a:t>parseCommand</a:t>
            </a:r>
            <a:r>
              <a:rPr lang="en-US" sz="2200" dirty="0">
                <a:solidFill>
                  <a:schemeClr val="bg1"/>
                </a:solidFill>
                <a:effectLst/>
              </a:rPr>
              <a:t>()</a:t>
            </a:r>
            <a:r>
              <a:rPr lang="en-US" sz="2200" dirty="0">
                <a:solidFill>
                  <a:schemeClr val="tx1"/>
                </a:solidFill>
                <a:effectLst/>
              </a:rPr>
              <a:t> { … } }</a:t>
            </a:r>
          </a:p>
          <a:p>
            <a:r>
              <a:rPr lang="en-US" sz="2200" dirty="0">
                <a:solidFill>
                  <a:schemeClr val="tx1"/>
                </a:solidFill>
                <a:effectLst/>
              </a:rPr>
              <a:t>class </a:t>
            </a:r>
            <a:r>
              <a:rPr lang="en-US" sz="2200" dirty="0">
                <a:solidFill>
                  <a:schemeClr val="bg1"/>
                </a:solidFill>
                <a:effectLst/>
              </a:rPr>
              <a:t>DataModifier</a:t>
            </a:r>
            <a:r>
              <a:rPr lang="en-US" sz="2200" dirty="0">
                <a:solidFill>
                  <a:schemeClr val="tx1"/>
                </a:solidFill>
                <a:effectLst/>
              </a:rPr>
              <a:t> { public static &lt;T&gt; T </a:t>
            </a:r>
            <a:r>
              <a:rPr lang="en-US" sz="2200" dirty="0">
                <a:solidFill>
                  <a:schemeClr val="bg1"/>
                </a:solidFill>
                <a:effectLst/>
              </a:rPr>
              <a:t>execute()</a:t>
            </a:r>
            <a:r>
              <a:rPr lang="en-US" sz="2200" dirty="0">
                <a:solidFill>
                  <a:schemeClr val="tx1"/>
                </a:solidFill>
                <a:effectLst/>
              </a:rPr>
              <a:t> { … } }</a:t>
            </a:r>
          </a:p>
          <a:p>
            <a:r>
              <a:rPr lang="en-US" sz="2200" dirty="0">
                <a:solidFill>
                  <a:schemeClr val="tx1"/>
                </a:solidFill>
                <a:effectLst/>
              </a:rPr>
              <a:t>class </a:t>
            </a:r>
            <a:r>
              <a:rPr lang="en-US" sz="2200" dirty="0">
                <a:solidFill>
                  <a:schemeClr val="bg1"/>
                </a:solidFill>
                <a:effectLst/>
              </a:rPr>
              <a:t>OutputFormatter</a:t>
            </a:r>
            <a:r>
              <a:rPr lang="en-US" sz="2200" dirty="0">
                <a:solidFill>
                  <a:schemeClr val="tx1"/>
                </a:solidFill>
                <a:effectLst/>
              </a:rPr>
              <a:t> { public static void </a:t>
            </a:r>
            <a:r>
              <a:rPr lang="en-US" sz="2200" dirty="0">
                <a:solidFill>
                  <a:schemeClr val="bg1"/>
                </a:solidFill>
                <a:effectLst/>
              </a:rPr>
              <a:t>print()</a:t>
            </a:r>
            <a:r>
              <a:rPr lang="en-US" sz="2200" dirty="0">
                <a:solidFill>
                  <a:schemeClr val="tx1"/>
                </a:solidFill>
                <a:effectLst/>
              </a:rPr>
              <a:t> { … } }</a:t>
            </a:r>
            <a:endParaRPr lang="en-US" sz="2200" dirty="0">
              <a:effectLst/>
            </a:endParaRPr>
          </a:p>
        </p:txBody>
      </p:sp>
      <p:sp>
        <p:nvSpPr>
          <p:cNvPr id="3" name="Arrow: Down 2">
            <a:extLst>
              <a:ext uri="{FF2B5EF4-FFF2-40B4-BE49-F238E27FC236}">
                <a16:creationId xmlns:a16="http://schemas.microsoft.com/office/drawing/2014/main" id="{37BAB8ED-414C-4B21-AA55-D647C43459EF}"/>
              </a:ext>
            </a:extLst>
          </p:cNvPr>
          <p:cNvSpPr/>
          <p:nvPr/>
        </p:nvSpPr>
        <p:spPr bwMode="auto">
          <a:xfrm>
            <a:off x="6467030" y="3897062"/>
            <a:ext cx="301841" cy="450105"/>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8" name="Slide Number">
            <a:extLst>
              <a:ext uri="{FF2B5EF4-FFF2-40B4-BE49-F238E27FC236}">
                <a16:creationId xmlns:a16="http://schemas.microsoft.com/office/drawing/2014/main" id="{BC715CC9-7A14-4AF2-8CD7-2BDE7990636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18</a:t>
            </a:fld>
            <a:endParaRPr lang="en-US" dirty="0"/>
          </a:p>
        </p:txBody>
      </p:sp>
    </p:spTree>
    <p:extLst>
      <p:ext uri="{BB962C8B-B14F-4D97-AF65-F5344CB8AC3E}">
        <p14:creationId xmlns:p14="http://schemas.microsoft.com/office/powerpoint/2010/main" val="40282586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0"/>
          </p:nvPr>
        </p:nvSpPr>
        <p:spPr/>
        <p:txBody>
          <a:bodyPr/>
          <a:lstStyle/>
          <a:p>
            <a:r>
              <a:rPr lang="en-US" dirty="0"/>
              <a:t>Check if </a:t>
            </a:r>
            <a:r>
              <a:rPr lang="en-US" b="1" dirty="0">
                <a:solidFill>
                  <a:schemeClr val="bg1"/>
                </a:solidFill>
              </a:rPr>
              <a:t>object</a:t>
            </a:r>
            <a:r>
              <a:rPr lang="en-US" dirty="0"/>
              <a:t> is an </a:t>
            </a:r>
            <a:r>
              <a:rPr lang="en-US" b="1" dirty="0">
                <a:solidFill>
                  <a:schemeClr val="bg1"/>
                </a:solidFill>
              </a:rPr>
              <a:t>instance</a:t>
            </a:r>
            <a:r>
              <a:rPr lang="en-US" dirty="0"/>
              <a:t> of a specific </a:t>
            </a:r>
            <a:r>
              <a:rPr lang="en-US" b="1" dirty="0">
                <a:solidFill>
                  <a:schemeClr val="bg1"/>
                </a:solidFill>
              </a:rPr>
              <a:t>class</a:t>
            </a:r>
          </a:p>
        </p:txBody>
      </p:sp>
      <p:sp>
        <p:nvSpPr>
          <p:cNvPr id="11" name="Rectangle 10">
            <a:extLst>
              <a:ext uri="{FF2B5EF4-FFF2-40B4-BE49-F238E27FC236}">
                <a16:creationId xmlns:a16="http://schemas.microsoft.com/office/drawing/2014/main" id="{AAE8BB6D-7786-4964-9181-F9E5C10717DD}"/>
              </a:ext>
            </a:extLst>
          </p:cNvPr>
          <p:cNvSpPr>
            <a:spLocks noChangeArrowheads="1"/>
          </p:cNvSpPr>
          <p:nvPr/>
        </p:nvSpPr>
        <p:spPr bwMode="auto">
          <a:xfrm>
            <a:off x="787592" y="4718160"/>
            <a:ext cx="8101326" cy="126188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cs typeface="Consolas" pitchFamily="49" charset="0"/>
              </a:rPr>
              <a:t>if (peter.getClass() == Person.class) {</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((Person) </a:t>
            </a:r>
            <a:r>
              <a:rPr lang="en-US" sz="2800" b="1" noProof="1">
                <a:latin typeface="Consolas" pitchFamily="49" charset="0"/>
                <a:cs typeface="Consolas" pitchFamily="49" charset="0"/>
              </a:rPr>
              <a:t>peter</a:t>
            </a:r>
            <a:r>
              <a:rPr lang="en-US" sz="2800" b="1" noProof="1">
                <a:solidFill>
                  <a:schemeClr val="bg1"/>
                </a:solidFill>
                <a:latin typeface="Consolas" pitchFamily="49" charset="0"/>
                <a:cs typeface="Consolas" pitchFamily="49" charset="0"/>
              </a:rPr>
              <a:t>)</a:t>
            </a:r>
            <a:r>
              <a:rPr lang="en-US" sz="2800" b="1" noProof="1">
                <a:latin typeface="Consolas" pitchFamily="49" charset="0"/>
                <a:cs typeface="Consolas" pitchFamily="49" charset="0"/>
              </a:rPr>
              <a:t>.getSalary();</a:t>
            </a:r>
          </a:p>
          <a:p>
            <a:pPr fontAlgn="base"/>
            <a:r>
              <a:rPr lang="en-US" sz="2000" b="1" noProof="1">
                <a:latin typeface="Consolas" pitchFamily="49" charset="0"/>
                <a:cs typeface="Consolas" pitchFamily="49" charset="0"/>
              </a:rPr>
              <a:t>}</a:t>
            </a:r>
          </a:p>
        </p:txBody>
      </p:sp>
      <p:sp>
        <p:nvSpPr>
          <p:cNvPr id="4" name="Title 3"/>
          <p:cNvSpPr>
            <a:spLocks noGrp="1"/>
          </p:cNvSpPr>
          <p:nvPr>
            <p:ph type="title"/>
          </p:nvPr>
        </p:nvSpPr>
        <p:spPr/>
        <p:txBody>
          <a:bodyPr/>
          <a:lstStyle/>
          <a:p>
            <a:r>
              <a:rPr lang="en-US"/>
              <a:t>Keyword – Instanceof</a:t>
            </a:r>
            <a:endParaRPr lang="en-US" dirty="0">
              <a:latin typeface="Consolas" panose="020B0609020204030204" pitchFamily="49" charset="0"/>
            </a:endParaRPr>
          </a:p>
        </p:txBody>
      </p:sp>
      <p:sp>
        <p:nvSpPr>
          <p:cNvPr id="7" name="Rectangle 6"/>
          <p:cNvSpPr>
            <a:spLocks noChangeArrowheads="1"/>
          </p:cNvSpPr>
          <p:nvPr/>
        </p:nvSpPr>
        <p:spPr bwMode="auto">
          <a:xfrm>
            <a:off x="787592" y="1901738"/>
            <a:ext cx="8101326"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Mammal george = new Person();</a:t>
            </a:r>
          </a:p>
          <a:p>
            <a:pPr fontAlgn="base"/>
            <a:r>
              <a:rPr lang="en-US" sz="2800" b="1" noProof="1">
                <a:latin typeface="Consolas" pitchFamily="49" charset="0"/>
                <a:cs typeface="Consolas" pitchFamily="49" charset="0"/>
              </a:rPr>
              <a:t>Person peter = new Person();</a:t>
            </a:r>
            <a:endParaRPr lang="en-US" sz="2000" b="1" noProof="1">
              <a:latin typeface="Consolas" pitchFamily="49" charset="0"/>
              <a:cs typeface="Consolas" pitchFamily="49" charset="0"/>
            </a:endParaRPr>
          </a:p>
        </p:txBody>
      </p:sp>
      <p:sp>
        <p:nvSpPr>
          <p:cNvPr id="17" name="AutoShape 6"/>
          <p:cNvSpPr>
            <a:spLocks noChangeArrowheads="1"/>
          </p:cNvSpPr>
          <p:nvPr/>
        </p:nvSpPr>
        <p:spPr bwMode="auto">
          <a:xfrm>
            <a:off x="1854969" y="5952401"/>
            <a:ext cx="6130433" cy="578882"/>
          </a:xfrm>
          <a:prstGeom prst="wedgeRoundRectCallout">
            <a:avLst>
              <a:gd name="adj1" fmla="val -32681"/>
              <a:gd name="adj2" fmla="val -7243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chemeClr val="bg2"/>
                </a:solidFill>
              </a:rPr>
              <a:t>Cast to object type and use its methods</a:t>
            </a:r>
            <a:endParaRPr lang="bg-BG" sz="2800" b="1" dirty="0">
              <a:solidFill>
                <a:schemeClr val="bg2"/>
              </a:solidFill>
            </a:endParaRPr>
          </a:p>
        </p:txBody>
      </p:sp>
      <p:sp>
        <p:nvSpPr>
          <p:cNvPr id="13" name="Rectangle 12"/>
          <p:cNvSpPr>
            <a:spLocks noChangeArrowheads="1"/>
          </p:cNvSpPr>
          <p:nvPr/>
        </p:nvSpPr>
        <p:spPr bwMode="auto">
          <a:xfrm>
            <a:off x="766954" y="3122559"/>
            <a:ext cx="8101326" cy="1384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if (george </a:t>
            </a:r>
            <a:r>
              <a:rPr lang="en-US" sz="2800" b="1" noProof="1">
                <a:solidFill>
                  <a:schemeClr val="bg1"/>
                </a:solidFill>
                <a:latin typeface="Consolas" pitchFamily="49" charset="0"/>
                <a:cs typeface="Consolas" pitchFamily="49" charset="0"/>
              </a:rPr>
              <a:t>instanceof</a:t>
            </a:r>
            <a:r>
              <a:rPr lang="en-US" sz="2800" b="1" noProof="1">
                <a:latin typeface="Consolas" pitchFamily="49" charset="0"/>
                <a:cs typeface="Consolas" pitchFamily="49" charset="0"/>
              </a:rPr>
              <a:t> Person) {</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((Person) </a:t>
            </a:r>
            <a:r>
              <a:rPr lang="en-US" sz="2800" b="1" noProof="1">
                <a:solidFill>
                  <a:schemeClr val="bg1"/>
                </a:solidFill>
                <a:latin typeface="Consolas" pitchFamily="49" charset="0"/>
              </a:rPr>
              <a:t>george</a:t>
            </a:r>
            <a:r>
              <a:rPr lang="en-US" sz="2800" b="1" noProof="1">
                <a:solidFill>
                  <a:schemeClr val="bg1"/>
                </a:solidFill>
                <a:latin typeface="Consolas" pitchFamily="49" charset="0"/>
                <a:cs typeface="Consolas" pitchFamily="49" charset="0"/>
              </a:rPr>
              <a:t>)</a:t>
            </a:r>
            <a:r>
              <a:rPr lang="en-US" sz="2800" b="1" noProof="1">
                <a:latin typeface="Consolas" pitchFamily="49" charset="0"/>
                <a:cs typeface="Consolas" pitchFamily="49" charset="0"/>
              </a:rPr>
              <a:t>.getSalary();</a:t>
            </a:r>
          </a:p>
          <a:p>
            <a:pPr fontAlgn="base"/>
            <a:r>
              <a:rPr lang="en-US" sz="2800" b="1" noProof="1">
                <a:latin typeface="Consolas" pitchFamily="49" charset="0"/>
                <a:cs typeface="Consolas" pitchFamily="49" charset="0"/>
              </a:rPr>
              <a:t>}</a:t>
            </a:r>
          </a:p>
        </p:txBody>
      </p:sp>
      <p:sp>
        <p:nvSpPr>
          <p:cNvPr id="14" name="AutoShape 6"/>
          <p:cNvSpPr>
            <a:spLocks noChangeArrowheads="1"/>
          </p:cNvSpPr>
          <p:nvPr/>
        </p:nvSpPr>
        <p:spPr bwMode="auto">
          <a:xfrm>
            <a:off x="6530853" y="2487569"/>
            <a:ext cx="4459008" cy="578882"/>
          </a:xfrm>
          <a:prstGeom prst="wedgeRoundRectCallout">
            <a:avLst>
              <a:gd name="adj1" fmla="val -57383"/>
              <a:gd name="adj2" fmla="val 3686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chemeClr val="bg2"/>
                </a:solidFill>
              </a:rPr>
              <a:t>Check object type of person</a:t>
            </a:r>
            <a:endParaRPr lang="bg-BG" sz="2800" b="1" dirty="0">
              <a:solidFill>
                <a:schemeClr val="bg2"/>
              </a:solidFill>
            </a:endParaRPr>
          </a:p>
        </p:txBody>
      </p:sp>
      <p:sp>
        <p:nvSpPr>
          <p:cNvPr id="10" name="Slide Number">
            <a:extLst>
              <a:ext uri="{FF2B5EF4-FFF2-40B4-BE49-F238E27FC236}">
                <a16:creationId xmlns:a16="http://schemas.microsoft.com/office/drawing/2014/main" id="{B4D37C5B-E01C-4B89-90AF-D1C980FF05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180</a:t>
            </a:fld>
            <a:endParaRPr lang="en-US" noProof="0" dirty="0"/>
          </a:p>
        </p:txBody>
      </p:sp>
    </p:spTree>
    <p:extLst>
      <p:ext uri="{BB962C8B-B14F-4D97-AF65-F5344CB8AC3E}">
        <p14:creationId xmlns:p14="http://schemas.microsoft.com/office/powerpoint/2010/main" val="34784848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4"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en-GB" sz="3400" b="1" dirty="0">
                <a:solidFill>
                  <a:schemeClr val="bg1"/>
                </a:solidFill>
              </a:rPr>
              <a:t>Runtime</a:t>
            </a:r>
            <a:r>
              <a:rPr lang="en-GB" sz="3400" dirty="0"/>
              <a:t> polymorphism</a:t>
            </a:r>
            <a:br>
              <a:rPr lang="en-GB" sz="3400" dirty="0"/>
            </a:br>
            <a:br>
              <a:rPr lang="en-GB" sz="3400" dirty="0"/>
            </a:br>
            <a:br>
              <a:rPr lang="en-GB" sz="3400" dirty="0"/>
            </a:br>
            <a:br>
              <a:rPr lang="en-GB" sz="3400" dirty="0"/>
            </a:br>
            <a:br>
              <a:rPr lang="en-GB" sz="3400" dirty="0"/>
            </a:br>
            <a:endParaRPr lang="en-GB" sz="3400" dirty="0"/>
          </a:p>
          <a:p>
            <a:pPr>
              <a:spcBef>
                <a:spcPts val="1200"/>
              </a:spcBef>
              <a:buClr>
                <a:schemeClr val="tx1"/>
              </a:buClr>
            </a:pPr>
            <a:r>
              <a:rPr lang="en-US" sz="3400" b="1" dirty="0">
                <a:solidFill>
                  <a:schemeClr val="bg1"/>
                </a:solidFill>
              </a:rPr>
              <a:t>Compile time </a:t>
            </a:r>
            <a:r>
              <a:rPr lang="en-US" sz="3400" dirty="0"/>
              <a:t>polymorphism</a:t>
            </a:r>
          </a:p>
        </p:txBody>
      </p:sp>
      <p:sp>
        <p:nvSpPr>
          <p:cNvPr id="4" name="Title 3"/>
          <p:cNvSpPr>
            <a:spLocks noGrp="1"/>
          </p:cNvSpPr>
          <p:nvPr>
            <p:ph type="title"/>
          </p:nvPr>
        </p:nvSpPr>
        <p:spPr/>
        <p:txBody>
          <a:bodyPr/>
          <a:lstStyle/>
          <a:p>
            <a:r>
              <a:rPr lang="en-US" noProof="1"/>
              <a:t>Types of Polymorphism</a:t>
            </a:r>
            <a:endParaRPr lang="en-US" dirty="0"/>
          </a:p>
        </p:txBody>
      </p:sp>
      <p:sp>
        <p:nvSpPr>
          <p:cNvPr id="9" name="Rectangle 8"/>
          <p:cNvSpPr>
            <a:spLocks noChangeArrowheads="1"/>
          </p:cNvSpPr>
          <p:nvPr/>
        </p:nvSpPr>
        <p:spPr bwMode="auto">
          <a:xfrm>
            <a:off x="525382" y="2001077"/>
            <a:ext cx="82296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public class Shape {}</a:t>
            </a:r>
          </a:p>
          <a:p>
            <a:pPr fontAlgn="base"/>
            <a:r>
              <a:rPr lang="en-US" sz="2800" b="1" noProof="1">
                <a:latin typeface="Consolas" pitchFamily="49" charset="0"/>
                <a:cs typeface="Consolas" pitchFamily="49" charset="0"/>
              </a:rPr>
              <a:t>public class Circle extends Shape {}</a:t>
            </a:r>
          </a:p>
          <a:p>
            <a:pPr fontAlgn="base"/>
            <a:r>
              <a:rPr lang="en-US" sz="2800" b="1" noProof="1">
                <a:latin typeface="Consolas" pitchFamily="49" charset="0"/>
                <a:cs typeface="Consolas" pitchFamily="49" charset="0"/>
              </a:rPr>
              <a:t>public static void main(String[] args)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Shape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shape = new </a:t>
            </a:r>
            <a:r>
              <a:rPr lang="en-US" sz="2800" b="1" noProof="1">
                <a:solidFill>
                  <a:schemeClr val="bg1"/>
                </a:solidFill>
                <a:latin typeface="Consolas" pitchFamily="49" charset="0"/>
                <a:cs typeface="Consolas" pitchFamily="49" charset="0"/>
              </a:rPr>
              <a:t>Circle</a:t>
            </a:r>
            <a:r>
              <a:rPr lang="en-US" sz="2800" b="1" noProof="1">
                <a:latin typeface="Consolas" pitchFamily="49" charset="0"/>
                <a:cs typeface="Consolas" pitchFamily="49" charset="0"/>
              </a:rPr>
              <a:t>();</a:t>
            </a:r>
          </a:p>
          <a:p>
            <a:pPr fontAlgn="base"/>
            <a:r>
              <a:rPr lang="en-US" sz="2800" b="1" noProof="1">
                <a:latin typeface="Consolas" pitchFamily="49" charset="0"/>
                <a:cs typeface="Consolas" pitchFamily="49" charset="0"/>
              </a:rPr>
              <a:t>}</a:t>
            </a:r>
          </a:p>
        </p:txBody>
      </p:sp>
      <p:sp>
        <p:nvSpPr>
          <p:cNvPr id="10" name="Rectangle 9"/>
          <p:cNvSpPr>
            <a:spLocks noChangeArrowheads="1"/>
          </p:cNvSpPr>
          <p:nvPr/>
        </p:nvSpPr>
        <p:spPr bwMode="auto">
          <a:xfrm>
            <a:off x="525382" y="5333285"/>
            <a:ext cx="8229600"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chemeClr val="bg1"/>
                </a:solidFill>
                <a:latin typeface="Consolas" pitchFamily="49" charset="0"/>
                <a:cs typeface="Consolas" pitchFamily="49" charset="0"/>
              </a:rPr>
              <a:t>int sum</a:t>
            </a:r>
            <a:r>
              <a:rPr lang="en-US" sz="2800" b="1" noProof="1">
                <a:latin typeface="Consolas" pitchFamily="49" charset="0"/>
                <a:cs typeface="Consolas" pitchFamily="49" charset="0"/>
              </a:rPr>
              <a:t>(int a, int b, int c){}</a:t>
            </a:r>
          </a:p>
          <a:p>
            <a:pPr fontAlgn="base"/>
            <a:r>
              <a:rPr lang="en-US" sz="2800" b="1" noProof="1">
                <a:solidFill>
                  <a:schemeClr val="bg1"/>
                </a:solidFill>
                <a:latin typeface="Consolas" pitchFamily="49" charset="0"/>
                <a:cs typeface="Consolas" pitchFamily="49" charset="0"/>
              </a:rPr>
              <a:t>double sum</a:t>
            </a:r>
            <a:r>
              <a:rPr lang="en-US" sz="2800" b="1" noProof="1">
                <a:latin typeface="Consolas" pitchFamily="49" charset="0"/>
                <a:cs typeface="Consolas" pitchFamily="49" charset="0"/>
              </a:rPr>
              <a:t>(Double a, Double b){}</a:t>
            </a:r>
          </a:p>
        </p:txBody>
      </p:sp>
      <p:sp>
        <p:nvSpPr>
          <p:cNvPr id="11" name="AutoShape 6"/>
          <p:cNvSpPr>
            <a:spLocks noChangeArrowheads="1"/>
          </p:cNvSpPr>
          <p:nvPr/>
        </p:nvSpPr>
        <p:spPr bwMode="auto">
          <a:xfrm>
            <a:off x="9017813" y="5240951"/>
            <a:ext cx="2727854" cy="1015663"/>
          </a:xfrm>
          <a:custGeom>
            <a:avLst/>
            <a:gdLst>
              <a:gd name="connsiteX0" fmla="*/ 0 w 3562813"/>
              <a:gd name="connsiteY0" fmla="*/ 102158 h 612934"/>
              <a:gd name="connsiteX1" fmla="*/ 102158 w 3562813"/>
              <a:gd name="connsiteY1" fmla="*/ 0 h 612934"/>
              <a:gd name="connsiteX2" fmla="*/ 593802 w 3562813"/>
              <a:gd name="connsiteY2" fmla="*/ 0 h 612934"/>
              <a:gd name="connsiteX3" fmla="*/ 593802 w 3562813"/>
              <a:gd name="connsiteY3" fmla="*/ 0 h 612934"/>
              <a:gd name="connsiteX4" fmla="*/ 1484505 w 3562813"/>
              <a:gd name="connsiteY4" fmla="*/ 0 h 612934"/>
              <a:gd name="connsiteX5" fmla="*/ 3460655 w 3562813"/>
              <a:gd name="connsiteY5" fmla="*/ 0 h 612934"/>
              <a:gd name="connsiteX6" fmla="*/ 3562813 w 3562813"/>
              <a:gd name="connsiteY6" fmla="*/ 102158 h 612934"/>
              <a:gd name="connsiteX7" fmla="*/ 3562813 w 3562813"/>
              <a:gd name="connsiteY7" fmla="*/ 102156 h 612934"/>
              <a:gd name="connsiteX8" fmla="*/ 3562813 w 3562813"/>
              <a:gd name="connsiteY8" fmla="*/ 102156 h 612934"/>
              <a:gd name="connsiteX9" fmla="*/ 3562813 w 3562813"/>
              <a:gd name="connsiteY9" fmla="*/ 255389 h 612934"/>
              <a:gd name="connsiteX10" fmla="*/ 3562813 w 3562813"/>
              <a:gd name="connsiteY10" fmla="*/ 510776 h 612934"/>
              <a:gd name="connsiteX11" fmla="*/ 3460655 w 3562813"/>
              <a:gd name="connsiteY11" fmla="*/ 612934 h 612934"/>
              <a:gd name="connsiteX12" fmla="*/ 1484505 w 3562813"/>
              <a:gd name="connsiteY12" fmla="*/ 612934 h 612934"/>
              <a:gd name="connsiteX13" fmla="*/ 593802 w 3562813"/>
              <a:gd name="connsiteY13" fmla="*/ 612934 h 612934"/>
              <a:gd name="connsiteX14" fmla="*/ 593802 w 3562813"/>
              <a:gd name="connsiteY14" fmla="*/ 612934 h 612934"/>
              <a:gd name="connsiteX15" fmla="*/ 102158 w 3562813"/>
              <a:gd name="connsiteY15" fmla="*/ 612934 h 612934"/>
              <a:gd name="connsiteX16" fmla="*/ 0 w 3562813"/>
              <a:gd name="connsiteY16" fmla="*/ 510776 h 612934"/>
              <a:gd name="connsiteX17" fmla="*/ 0 w 3562813"/>
              <a:gd name="connsiteY17" fmla="*/ 255389 h 612934"/>
              <a:gd name="connsiteX18" fmla="*/ -349476 w 3562813"/>
              <a:gd name="connsiteY18" fmla="*/ 125032 h 612934"/>
              <a:gd name="connsiteX19" fmla="*/ 0 w 3562813"/>
              <a:gd name="connsiteY19" fmla="*/ 102156 h 612934"/>
              <a:gd name="connsiteX20" fmla="*/ 0 w 3562813"/>
              <a:gd name="connsiteY20" fmla="*/ 102158 h 612934"/>
              <a:gd name="connsiteX0" fmla="*/ 0 w 3562813"/>
              <a:gd name="connsiteY0" fmla="*/ 102158 h 612934"/>
              <a:gd name="connsiteX1" fmla="*/ 102158 w 3562813"/>
              <a:gd name="connsiteY1" fmla="*/ 0 h 612934"/>
              <a:gd name="connsiteX2" fmla="*/ 593802 w 3562813"/>
              <a:gd name="connsiteY2" fmla="*/ 0 h 612934"/>
              <a:gd name="connsiteX3" fmla="*/ 593802 w 3562813"/>
              <a:gd name="connsiteY3" fmla="*/ 0 h 612934"/>
              <a:gd name="connsiteX4" fmla="*/ 1484505 w 3562813"/>
              <a:gd name="connsiteY4" fmla="*/ 0 h 612934"/>
              <a:gd name="connsiteX5" fmla="*/ 3460655 w 3562813"/>
              <a:gd name="connsiteY5" fmla="*/ 0 h 612934"/>
              <a:gd name="connsiteX6" fmla="*/ 3562813 w 3562813"/>
              <a:gd name="connsiteY6" fmla="*/ 102158 h 612934"/>
              <a:gd name="connsiteX7" fmla="*/ 3562813 w 3562813"/>
              <a:gd name="connsiteY7" fmla="*/ 102156 h 612934"/>
              <a:gd name="connsiteX8" fmla="*/ 3562813 w 3562813"/>
              <a:gd name="connsiteY8" fmla="*/ 102156 h 612934"/>
              <a:gd name="connsiteX9" fmla="*/ 3562813 w 3562813"/>
              <a:gd name="connsiteY9" fmla="*/ 255389 h 612934"/>
              <a:gd name="connsiteX10" fmla="*/ 3562813 w 3562813"/>
              <a:gd name="connsiteY10" fmla="*/ 510776 h 612934"/>
              <a:gd name="connsiteX11" fmla="*/ 3460655 w 3562813"/>
              <a:gd name="connsiteY11" fmla="*/ 612934 h 612934"/>
              <a:gd name="connsiteX12" fmla="*/ 1484505 w 3562813"/>
              <a:gd name="connsiteY12" fmla="*/ 612934 h 612934"/>
              <a:gd name="connsiteX13" fmla="*/ 593802 w 3562813"/>
              <a:gd name="connsiteY13" fmla="*/ 612934 h 612934"/>
              <a:gd name="connsiteX14" fmla="*/ 593802 w 3562813"/>
              <a:gd name="connsiteY14" fmla="*/ 612934 h 612934"/>
              <a:gd name="connsiteX15" fmla="*/ 102158 w 3562813"/>
              <a:gd name="connsiteY15" fmla="*/ 612934 h 612934"/>
              <a:gd name="connsiteX16" fmla="*/ 0 w 3562813"/>
              <a:gd name="connsiteY16" fmla="*/ 510776 h 612934"/>
              <a:gd name="connsiteX17" fmla="*/ 0 w 3562813"/>
              <a:gd name="connsiteY17" fmla="*/ 255389 h 612934"/>
              <a:gd name="connsiteX18" fmla="*/ 0 w 3562813"/>
              <a:gd name="connsiteY18" fmla="*/ 102156 h 612934"/>
              <a:gd name="connsiteX19" fmla="*/ 0 w 3562813"/>
              <a:gd name="connsiteY19" fmla="*/ 102158 h 61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62813" h="612934">
                <a:moveTo>
                  <a:pt x="0" y="102158"/>
                </a:moveTo>
                <a:cubicBezTo>
                  <a:pt x="0" y="45738"/>
                  <a:pt x="45738" y="0"/>
                  <a:pt x="102158" y="0"/>
                </a:cubicBezTo>
                <a:lnTo>
                  <a:pt x="593802" y="0"/>
                </a:lnTo>
                <a:lnTo>
                  <a:pt x="593802" y="0"/>
                </a:lnTo>
                <a:lnTo>
                  <a:pt x="1484505" y="0"/>
                </a:lnTo>
                <a:lnTo>
                  <a:pt x="3460655" y="0"/>
                </a:lnTo>
                <a:cubicBezTo>
                  <a:pt x="3517075" y="0"/>
                  <a:pt x="3562813" y="45738"/>
                  <a:pt x="3562813" y="102158"/>
                </a:cubicBezTo>
                <a:lnTo>
                  <a:pt x="3562813" y="102156"/>
                </a:lnTo>
                <a:lnTo>
                  <a:pt x="3562813" y="102156"/>
                </a:lnTo>
                <a:lnTo>
                  <a:pt x="3562813" y="255389"/>
                </a:lnTo>
                <a:lnTo>
                  <a:pt x="3562813" y="510776"/>
                </a:lnTo>
                <a:cubicBezTo>
                  <a:pt x="3562813" y="567196"/>
                  <a:pt x="3517075" y="612934"/>
                  <a:pt x="3460655" y="612934"/>
                </a:cubicBezTo>
                <a:lnTo>
                  <a:pt x="1484505" y="612934"/>
                </a:lnTo>
                <a:lnTo>
                  <a:pt x="593802" y="612934"/>
                </a:lnTo>
                <a:lnTo>
                  <a:pt x="593802" y="612934"/>
                </a:lnTo>
                <a:lnTo>
                  <a:pt x="102158" y="612934"/>
                </a:lnTo>
                <a:cubicBezTo>
                  <a:pt x="45738" y="612934"/>
                  <a:pt x="0" y="567196"/>
                  <a:pt x="0" y="510776"/>
                </a:cubicBezTo>
                <a:lnTo>
                  <a:pt x="0" y="255389"/>
                </a:lnTo>
                <a:lnTo>
                  <a:pt x="0" y="102156"/>
                </a:lnTo>
                <a:lnTo>
                  <a:pt x="0" y="102158"/>
                </a:lnTo>
                <a:close/>
              </a:path>
            </a:pathLst>
          </a:cu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000" b="1" dirty="0">
                <a:solidFill>
                  <a:srgbClr val="FFFFFF"/>
                </a:solidFill>
              </a:rPr>
              <a:t>Method overloading</a:t>
            </a:r>
            <a:endParaRPr lang="bg-BG" sz="3000" b="1" dirty="0">
              <a:solidFill>
                <a:schemeClr val="tx2">
                  <a:lumMod val="75000"/>
                </a:schemeClr>
              </a:solidFill>
            </a:endParaRPr>
          </a:p>
        </p:txBody>
      </p:sp>
      <p:sp>
        <p:nvSpPr>
          <p:cNvPr id="12" name="AutoShape 6"/>
          <p:cNvSpPr>
            <a:spLocks noChangeArrowheads="1"/>
          </p:cNvSpPr>
          <p:nvPr/>
        </p:nvSpPr>
        <p:spPr bwMode="auto">
          <a:xfrm>
            <a:off x="9017813" y="2616629"/>
            <a:ext cx="2727854" cy="1015663"/>
          </a:xfrm>
          <a:custGeom>
            <a:avLst/>
            <a:gdLst>
              <a:gd name="connsiteX0" fmla="*/ 0 w 2727853"/>
              <a:gd name="connsiteY0" fmla="*/ 187289 h 1123712"/>
              <a:gd name="connsiteX1" fmla="*/ 187289 w 2727853"/>
              <a:gd name="connsiteY1" fmla="*/ 0 h 1123712"/>
              <a:gd name="connsiteX2" fmla="*/ 454642 w 2727853"/>
              <a:gd name="connsiteY2" fmla="*/ 0 h 1123712"/>
              <a:gd name="connsiteX3" fmla="*/ 454642 w 2727853"/>
              <a:gd name="connsiteY3" fmla="*/ 0 h 1123712"/>
              <a:gd name="connsiteX4" fmla="*/ 1136605 w 2727853"/>
              <a:gd name="connsiteY4" fmla="*/ 0 h 1123712"/>
              <a:gd name="connsiteX5" fmla="*/ 2540564 w 2727853"/>
              <a:gd name="connsiteY5" fmla="*/ 0 h 1123712"/>
              <a:gd name="connsiteX6" fmla="*/ 2727853 w 2727853"/>
              <a:gd name="connsiteY6" fmla="*/ 187289 h 1123712"/>
              <a:gd name="connsiteX7" fmla="*/ 2727853 w 2727853"/>
              <a:gd name="connsiteY7" fmla="*/ 187285 h 1123712"/>
              <a:gd name="connsiteX8" fmla="*/ 2727853 w 2727853"/>
              <a:gd name="connsiteY8" fmla="*/ 187285 h 1123712"/>
              <a:gd name="connsiteX9" fmla="*/ 2727853 w 2727853"/>
              <a:gd name="connsiteY9" fmla="*/ 468213 h 1123712"/>
              <a:gd name="connsiteX10" fmla="*/ 2727853 w 2727853"/>
              <a:gd name="connsiteY10" fmla="*/ 936423 h 1123712"/>
              <a:gd name="connsiteX11" fmla="*/ 2540564 w 2727853"/>
              <a:gd name="connsiteY11" fmla="*/ 1123712 h 1123712"/>
              <a:gd name="connsiteX12" fmla="*/ 1136605 w 2727853"/>
              <a:gd name="connsiteY12" fmla="*/ 1123712 h 1123712"/>
              <a:gd name="connsiteX13" fmla="*/ 454642 w 2727853"/>
              <a:gd name="connsiteY13" fmla="*/ 1123712 h 1123712"/>
              <a:gd name="connsiteX14" fmla="*/ 454642 w 2727853"/>
              <a:gd name="connsiteY14" fmla="*/ 1123712 h 1123712"/>
              <a:gd name="connsiteX15" fmla="*/ 187289 w 2727853"/>
              <a:gd name="connsiteY15" fmla="*/ 1123712 h 1123712"/>
              <a:gd name="connsiteX16" fmla="*/ 0 w 2727853"/>
              <a:gd name="connsiteY16" fmla="*/ 936423 h 1123712"/>
              <a:gd name="connsiteX17" fmla="*/ 0 w 2727853"/>
              <a:gd name="connsiteY17" fmla="*/ 468213 h 1123712"/>
              <a:gd name="connsiteX18" fmla="*/ -758834 w 2727853"/>
              <a:gd name="connsiteY18" fmla="*/ 329821 h 1123712"/>
              <a:gd name="connsiteX19" fmla="*/ 0 w 2727853"/>
              <a:gd name="connsiteY19" fmla="*/ 187285 h 1123712"/>
              <a:gd name="connsiteX20" fmla="*/ 0 w 2727853"/>
              <a:gd name="connsiteY20" fmla="*/ 187289 h 1123712"/>
              <a:gd name="connsiteX0" fmla="*/ 0 w 2727853"/>
              <a:gd name="connsiteY0" fmla="*/ 187289 h 1123712"/>
              <a:gd name="connsiteX1" fmla="*/ 187289 w 2727853"/>
              <a:gd name="connsiteY1" fmla="*/ 0 h 1123712"/>
              <a:gd name="connsiteX2" fmla="*/ 454642 w 2727853"/>
              <a:gd name="connsiteY2" fmla="*/ 0 h 1123712"/>
              <a:gd name="connsiteX3" fmla="*/ 454642 w 2727853"/>
              <a:gd name="connsiteY3" fmla="*/ 0 h 1123712"/>
              <a:gd name="connsiteX4" fmla="*/ 1136605 w 2727853"/>
              <a:gd name="connsiteY4" fmla="*/ 0 h 1123712"/>
              <a:gd name="connsiteX5" fmla="*/ 2540564 w 2727853"/>
              <a:gd name="connsiteY5" fmla="*/ 0 h 1123712"/>
              <a:gd name="connsiteX6" fmla="*/ 2727853 w 2727853"/>
              <a:gd name="connsiteY6" fmla="*/ 187289 h 1123712"/>
              <a:gd name="connsiteX7" fmla="*/ 2727853 w 2727853"/>
              <a:gd name="connsiteY7" fmla="*/ 187285 h 1123712"/>
              <a:gd name="connsiteX8" fmla="*/ 2727853 w 2727853"/>
              <a:gd name="connsiteY8" fmla="*/ 187285 h 1123712"/>
              <a:gd name="connsiteX9" fmla="*/ 2727853 w 2727853"/>
              <a:gd name="connsiteY9" fmla="*/ 468213 h 1123712"/>
              <a:gd name="connsiteX10" fmla="*/ 2727853 w 2727853"/>
              <a:gd name="connsiteY10" fmla="*/ 936423 h 1123712"/>
              <a:gd name="connsiteX11" fmla="*/ 2540564 w 2727853"/>
              <a:gd name="connsiteY11" fmla="*/ 1123712 h 1123712"/>
              <a:gd name="connsiteX12" fmla="*/ 1136605 w 2727853"/>
              <a:gd name="connsiteY12" fmla="*/ 1123712 h 1123712"/>
              <a:gd name="connsiteX13" fmla="*/ 454642 w 2727853"/>
              <a:gd name="connsiteY13" fmla="*/ 1123712 h 1123712"/>
              <a:gd name="connsiteX14" fmla="*/ 454642 w 2727853"/>
              <a:gd name="connsiteY14" fmla="*/ 1123712 h 1123712"/>
              <a:gd name="connsiteX15" fmla="*/ 187289 w 2727853"/>
              <a:gd name="connsiteY15" fmla="*/ 1123712 h 1123712"/>
              <a:gd name="connsiteX16" fmla="*/ 0 w 2727853"/>
              <a:gd name="connsiteY16" fmla="*/ 936423 h 1123712"/>
              <a:gd name="connsiteX17" fmla="*/ 0 w 2727853"/>
              <a:gd name="connsiteY17" fmla="*/ 468213 h 1123712"/>
              <a:gd name="connsiteX18" fmla="*/ 0 w 2727853"/>
              <a:gd name="connsiteY18" fmla="*/ 187285 h 1123712"/>
              <a:gd name="connsiteX19" fmla="*/ 0 w 2727853"/>
              <a:gd name="connsiteY19" fmla="*/ 187289 h 112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7853" h="1123712">
                <a:moveTo>
                  <a:pt x="0" y="187289"/>
                </a:moveTo>
                <a:cubicBezTo>
                  <a:pt x="0" y="83852"/>
                  <a:pt x="83852" y="0"/>
                  <a:pt x="187289" y="0"/>
                </a:cubicBezTo>
                <a:lnTo>
                  <a:pt x="454642" y="0"/>
                </a:lnTo>
                <a:lnTo>
                  <a:pt x="454642" y="0"/>
                </a:lnTo>
                <a:lnTo>
                  <a:pt x="1136605" y="0"/>
                </a:lnTo>
                <a:lnTo>
                  <a:pt x="2540564" y="0"/>
                </a:lnTo>
                <a:cubicBezTo>
                  <a:pt x="2644001" y="0"/>
                  <a:pt x="2727853" y="83852"/>
                  <a:pt x="2727853" y="187289"/>
                </a:cubicBezTo>
                <a:lnTo>
                  <a:pt x="2727853" y="187285"/>
                </a:lnTo>
                <a:lnTo>
                  <a:pt x="2727853" y="187285"/>
                </a:lnTo>
                <a:lnTo>
                  <a:pt x="2727853" y="468213"/>
                </a:lnTo>
                <a:lnTo>
                  <a:pt x="2727853" y="936423"/>
                </a:lnTo>
                <a:cubicBezTo>
                  <a:pt x="2727853" y="1039860"/>
                  <a:pt x="2644001" y="1123712"/>
                  <a:pt x="2540564" y="1123712"/>
                </a:cubicBezTo>
                <a:lnTo>
                  <a:pt x="1136605" y="1123712"/>
                </a:lnTo>
                <a:lnTo>
                  <a:pt x="454642" y="1123712"/>
                </a:lnTo>
                <a:lnTo>
                  <a:pt x="454642" y="1123712"/>
                </a:lnTo>
                <a:lnTo>
                  <a:pt x="187289" y="1123712"/>
                </a:lnTo>
                <a:cubicBezTo>
                  <a:pt x="83852" y="1123712"/>
                  <a:pt x="0" y="1039860"/>
                  <a:pt x="0" y="936423"/>
                </a:cubicBezTo>
                <a:lnTo>
                  <a:pt x="0" y="468213"/>
                </a:lnTo>
                <a:lnTo>
                  <a:pt x="0" y="187285"/>
                </a:lnTo>
                <a:lnTo>
                  <a:pt x="0" y="187289"/>
                </a:lnTo>
                <a:close/>
              </a:path>
            </a:pathLst>
          </a:cu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000" b="1" dirty="0">
                <a:solidFill>
                  <a:srgbClr val="FFFFFF"/>
                </a:solidFill>
              </a:rPr>
              <a:t>Method overriding</a:t>
            </a:r>
            <a:endParaRPr lang="bg-BG" sz="3000" b="1" dirty="0">
              <a:solidFill>
                <a:schemeClr val="tx2">
                  <a:lumMod val="75000"/>
                </a:schemeClr>
              </a:solidFill>
            </a:endParaRPr>
          </a:p>
        </p:txBody>
      </p:sp>
      <p:sp>
        <p:nvSpPr>
          <p:cNvPr id="13" name="Slide Number">
            <a:extLst>
              <a:ext uri="{FF2B5EF4-FFF2-40B4-BE49-F238E27FC236}">
                <a16:creationId xmlns:a16="http://schemas.microsoft.com/office/drawing/2014/main" id="{8B606335-C7BF-4B72-845F-092ECBDC2DB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181</a:t>
            </a:fld>
            <a:endParaRPr lang="en-US" noProof="0" dirty="0"/>
          </a:p>
        </p:txBody>
      </p:sp>
    </p:spTree>
    <p:extLst>
      <p:ext uri="{BB962C8B-B14F-4D97-AF65-F5344CB8AC3E}">
        <p14:creationId xmlns:p14="http://schemas.microsoft.com/office/powerpoint/2010/main" val="23580903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normAutofit/>
          </a:bodyPr>
          <a:lstStyle/>
          <a:p>
            <a:r>
              <a:rPr lang="en-US" dirty="0"/>
              <a:t>Also known as </a:t>
            </a:r>
            <a:r>
              <a:rPr lang="en-US" b="1" dirty="0">
                <a:solidFill>
                  <a:schemeClr val="bg1"/>
                </a:solidFill>
              </a:rPr>
              <a:t>Static Polymorphism</a:t>
            </a:r>
          </a:p>
          <a:p>
            <a:pPr marL="0" indent="0">
              <a:buNone/>
            </a:pPr>
            <a:endParaRPr lang="en-US" dirty="0">
              <a:solidFill>
                <a:schemeClr val="tx2">
                  <a:lumMod val="75000"/>
                </a:schemeClr>
              </a:solidFill>
            </a:endParaRPr>
          </a:p>
          <a:p>
            <a:pPr marL="0" indent="0">
              <a:buNone/>
            </a:pPr>
            <a:endParaRPr lang="en-US" dirty="0">
              <a:solidFill>
                <a:schemeClr val="tx2">
                  <a:lumMod val="75000"/>
                </a:schemeClr>
              </a:solidFill>
            </a:endParaRPr>
          </a:p>
          <a:p>
            <a:pPr>
              <a:spcBef>
                <a:spcPts val="0"/>
              </a:spcBef>
            </a:pPr>
            <a:r>
              <a:rPr lang="en-US" dirty="0"/>
              <a:t>Argument lists could </a:t>
            </a:r>
            <a:r>
              <a:rPr lang="en-US" b="1" dirty="0">
                <a:solidFill>
                  <a:schemeClr val="bg1"/>
                </a:solidFill>
              </a:rPr>
              <a:t>differ</a:t>
            </a:r>
            <a:r>
              <a:rPr lang="en-US" dirty="0"/>
              <a:t> in</a:t>
            </a:r>
          </a:p>
          <a:p>
            <a:pPr lvl="1"/>
            <a:r>
              <a:rPr lang="en-US" dirty="0"/>
              <a:t>Number of parameters</a:t>
            </a:r>
          </a:p>
          <a:p>
            <a:pPr lvl="1"/>
            <a:r>
              <a:rPr lang="en-US" dirty="0"/>
              <a:t>Data type of parameters</a:t>
            </a:r>
          </a:p>
          <a:p>
            <a:pPr lvl="1"/>
            <a:r>
              <a:rPr lang="en-US" dirty="0"/>
              <a:t>Sequence of Data type of parameters</a:t>
            </a:r>
          </a:p>
        </p:txBody>
      </p:sp>
      <p:sp>
        <p:nvSpPr>
          <p:cNvPr id="4" name="Title 3"/>
          <p:cNvSpPr>
            <a:spLocks noGrp="1"/>
          </p:cNvSpPr>
          <p:nvPr>
            <p:ph type="title"/>
          </p:nvPr>
        </p:nvSpPr>
        <p:spPr/>
        <p:txBody>
          <a:bodyPr/>
          <a:lstStyle/>
          <a:p>
            <a:r>
              <a:rPr lang="en-US" noProof="1"/>
              <a:t>Compile Time Polymorphism</a:t>
            </a:r>
            <a:endParaRPr lang="en-US" dirty="0"/>
          </a:p>
        </p:txBody>
      </p:sp>
      <p:sp>
        <p:nvSpPr>
          <p:cNvPr id="8" name="Rectangle 7"/>
          <p:cNvSpPr>
            <a:spLocks noChangeArrowheads="1"/>
          </p:cNvSpPr>
          <p:nvPr/>
        </p:nvSpPr>
        <p:spPr bwMode="auto">
          <a:xfrm>
            <a:off x="616337" y="1880119"/>
            <a:ext cx="9155773"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static </a:t>
            </a:r>
            <a:r>
              <a:rPr lang="en-US" sz="2800" b="1" noProof="1">
                <a:solidFill>
                  <a:schemeClr val="bg1"/>
                </a:solidFill>
                <a:latin typeface="Consolas" pitchFamily="49" charset="0"/>
                <a:cs typeface="Consolas" pitchFamily="49" charset="0"/>
              </a:rPr>
              <a:t>int myMethod</a:t>
            </a:r>
            <a:r>
              <a:rPr lang="en-US" sz="2800" b="1" noProof="1">
                <a:latin typeface="Consolas" pitchFamily="49" charset="0"/>
                <a:cs typeface="Consolas" pitchFamily="49" charset="0"/>
              </a:rPr>
              <a:t>(</a:t>
            </a:r>
            <a:r>
              <a:rPr lang="en-US" sz="2800" b="1" noProof="1">
                <a:solidFill>
                  <a:schemeClr val="bg1"/>
                </a:solidFill>
                <a:latin typeface="Consolas" pitchFamily="49" charset="0"/>
                <a:cs typeface="Consolas" pitchFamily="49" charset="0"/>
              </a:rPr>
              <a:t>int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 </a:t>
            </a:r>
            <a:r>
              <a:rPr lang="en-US" sz="2800" b="1" noProof="1">
                <a:solidFill>
                  <a:schemeClr val="bg1"/>
                </a:solidFill>
                <a:latin typeface="Consolas" pitchFamily="49" charset="0"/>
                <a:cs typeface="Consolas" pitchFamily="49" charset="0"/>
              </a:rPr>
              <a:t>int</a:t>
            </a:r>
            <a:r>
              <a:rPr lang="en-US" sz="2800" b="1" noProof="1">
                <a:latin typeface="Consolas" pitchFamily="49" charset="0"/>
                <a:cs typeface="Consolas" pitchFamily="49" charset="0"/>
              </a:rPr>
              <a:t> b) {}</a:t>
            </a:r>
          </a:p>
          <a:p>
            <a:pPr fontAlgn="base"/>
            <a:r>
              <a:rPr lang="en-US" sz="2800" b="1" noProof="1">
                <a:latin typeface="Consolas" pitchFamily="49" charset="0"/>
                <a:cs typeface="Consolas" pitchFamily="49" charset="0"/>
              </a:rPr>
              <a:t>static </a:t>
            </a:r>
            <a:r>
              <a:rPr lang="en-US" sz="2800" b="1" noProof="1">
                <a:solidFill>
                  <a:schemeClr val="bg1"/>
                </a:solidFill>
                <a:latin typeface="Consolas" pitchFamily="49" charset="0"/>
                <a:cs typeface="Consolas" pitchFamily="49" charset="0"/>
              </a:rPr>
              <a:t>Double myMethod</a:t>
            </a:r>
            <a:r>
              <a:rPr lang="en-US" sz="2800" b="1" noProof="1">
                <a:latin typeface="Consolas" pitchFamily="49" charset="0"/>
                <a:cs typeface="Consolas" pitchFamily="49" charset="0"/>
              </a:rPr>
              <a:t>(</a:t>
            </a:r>
            <a:r>
              <a:rPr lang="en-US" sz="2800" b="1" noProof="1">
                <a:solidFill>
                  <a:schemeClr val="bg1"/>
                </a:solidFill>
                <a:latin typeface="Consolas" pitchFamily="49" charset="0"/>
                <a:cs typeface="Consolas" pitchFamily="49" charset="0"/>
              </a:rPr>
              <a:t>Double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 </a:t>
            </a:r>
            <a:r>
              <a:rPr lang="en-US" sz="2800" b="1" noProof="1">
                <a:solidFill>
                  <a:schemeClr val="bg1"/>
                </a:solidFill>
                <a:latin typeface="Consolas" pitchFamily="49" charset="0"/>
                <a:cs typeface="Consolas" pitchFamily="49" charset="0"/>
              </a:rPr>
              <a:t>Double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b) {}</a:t>
            </a:r>
          </a:p>
        </p:txBody>
      </p:sp>
      <p:sp>
        <p:nvSpPr>
          <p:cNvPr id="9" name="AutoShape 6"/>
          <p:cNvSpPr>
            <a:spLocks noChangeArrowheads="1"/>
          </p:cNvSpPr>
          <p:nvPr/>
        </p:nvSpPr>
        <p:spPr bwMode="auto">
          <a:xfrm>
            <a:off x="6545427" y="3024120"/>
            <a:ext cx="3540966" cy="612934"/>
          </a:xfrm>
          <a:prstGeom prst="wedgeRoundRectCallout">
            <a:avLst>
              <a:gd name="adj1" fmla="val -32309"/>
              <a:gd name="adj2" fmla="val -71174"/>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000" b="1" dirty="0">
                <a:solidFill>
                  <a:srgbClr val="FFFFFF"/>
                </a:solidFill>
              </a:rPr>
              <a:t>Method overloading</a:t>
            </a:r>
            <a:endParaRPr lang="bg-BG" sz="3000" b="1" dirty="0">
              <a:solidFill>
                <a:schemeClr val="tx2">
                  <a:lumMod val="75000"/>
                </a:schemeClr>
              </a:solidFill>
            </a:endParaRPr>
          </a:p>
        </p:txBody>
      </p:sp>
      <p:sp>
        <p:nvSpPr>
          <p:cNvPr id="10" name="Slide Number">
            <a:extLst>
              <a:ext uri="{FF2B5EF4-FFF2-40B4-BE49-F238E27FC236}">
                <a16:creationId xmlns:a16="http://schemas.microsoft.com/office/drawing/2014/main" id="{6AD624F1-8148-4587-878A-DF3DC93B54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182</a:t>
            </a:fld>
            <a:endParaRPr lang="en-US" noProof="0" dirty="0"/>
          </a:p>
        </p:txBody>
      </p:sp>
    </p:spTree>
    <p:extLst>
      <p:ext uri="{BB962C8B-B14F-4D97-AF65-F5344CB8AC3E}">
        <p14:creationId xmlns:p14="http://schemas.microsoft.com/office/powerpoint/2010/main" val="13720497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EC0295-AD27-4C7B-9F55-AE019D638662}"/>
              </a:ext>
            </a:extLst>
          </p:cNvPr>
          <p:cNvSpPr>
            <a:spLocks noGrp="1"/>
          </p:cNvSpPr>
          <p:nvPr>
            <p:ph type="body" sz="quarter" idx="10"/>
          </p:nvPr>
        </p:nvSpPr>
        <p:spPr/>
        <p:txBody>
          <a:bodyPr>
            <a:normAutofit/>
          </a:bodyPr>
          <a:lstStyle/>
          <a:p>
            <a:r>
              <a:rPr lang="en-GB" sz="3200" dirty="0"/>
              <a:t>Create a class </a:t>
            </a:r>
            <a:r>
              <a:rPr lang="en-GB" sz="3200" b="1" dirty="0" err="1">
                <a:solidFill>
                  <a:schemeClr val="bg1"/>
                </a:solidFill>
                <a:latin typeface="Consolas" panose="020B0609020204030204" pitchFamily="49" charset="0"/>
              </a:rPr>
              <a:t>MathOperation</a:t>
            </a:r>
            <a:r>
              <a:rPr lang="en-GB" sz="3200" dirty="0"/>
              <a:t>, which should have method </a:t>
            </a:r>
            <a:r>
              <a:rPr lang="en-US" sz="3200" b="1" dirty="0">
                <a:solidFill>
                  <a:schemeClr val="bg1"/>
                </a:solidFill>
                <a:latin typeface="Consolas" panose="020B0609020204030204" pitchFamily="49" charset="0"/>
              </a:rPr>
              <a:t>add()</a:t>
            </a:r>
            <a:endParaRPr lang="bg-BG" sz="3200" b="1" dirty="0">
              <a:solidFill>
                <a:schemeClr val="bg1"/>
              </a:solidFill>
              <a:latin typeface="Consolas" panose="020B0609020204030204" pitchFamily="49" charset="0"/>
            </a:endParaRPr>
          </a:p>
          <a:p>
            <a:r>
              <a:rPr lang="en-US" sz="3200" dirty="0"/>
              <a:t>Must</a:t>
            </a:r>
            <a:r>
              <a:rPr lang="en-GB" sz="3200" dirty="0"/>
              <a:t> be invoked with </a:t>
            </a:r>
            <a:r>
              <a:rPr lang="en-GB" sz="3200" b="1" dirty="0">
                <a:solidFill>
                  <a:schemeClr val="bg1"/>
                </a:solidFill>
              </a:rPr>
              <a:t>two</a:t>
            </a:r>
            <a:r>
              <a:rPr lang="en-GB" sz="3200" dirty="0"/>
              <a:t>,</a:t>
            </a:r>
            <a:r>
              <a:rPr lang="en-GB" sz="3200" b="1" dirty="0">
                <a:solidFill>
                  <a:schemeClr val="bg1"/>
                </a:solidFill>
              </a:rPr>
              <a:t> three </a:t>
            </a:r>
            <a:r>
              <a:rPr lang="en-GB" sz="3200" dirty="0"/>
              <a:t>or</a:t>
            </a:r>
            <a:r>
              <a:rPr lang="en-GB" sz="3200" b="1" dirty="0">
                <a:solidFill>
                  <a:schemeClr val="bg1"/>
                </a:solidFill>
              </a:rPr>
              <a:t> four integers</a:t>
            </a:r>
            <a:endParaRPr lang="en-US" sz="3200" dirty="0"/>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Problem: </a:t>
            </a:r>
            <a:r>
              <a:rPr lang="en-US" dirty="0"/>
              <a:t>MathOperation</a:t>
            </a:r>
            <a:endParaRPr lang="bg-BG" sz="4000" dirty="0"/>
          </a:p>
        </p:txBody>
      </p:sp>
      <p:sp>
        <p:nvSpPr>
          <p:cNvPr id="18" name="Rectangle 4"/>
          <p:cNvSpPr>
            <a:spLocks noChangeArrowheads="1"/>
          </p:cNvSpPr>
          <p:nvPr/>
        </p:nvSpPr>
        <p:spPr bwMode="auto">
          <a:xfrm>
            <a:off x="616063" y="2511246"/>
            <a:ext cx="5372152" cy="45339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000" b="1" noProof="1">
                <a:latin typeface="Consolas" panose="020B0609020204030204" pitchFamily="49" charset="0"/>
              </a:rPr>
              <a:t>MathOperation</a:t>
            </a:r>
          </a:p>
        </p:txBody>
      </p:sp>
      <p:sp>
        <p:nvSpPr>
          <p:cNvPr id="19" name="Rectangle 18"/>
          <p:cNvSpPr>
            <a:spLocks noChangeArrowheads="1"/>
          </p:cNvSpPr>
          <p:nvPr/>
        </p:nvSpPr>
        <p:spPr bwMode="auto">
          <a:xfrm>
            <a:off x="616063" y="2992914"/>
            <a:ext cx="5372152" cy="1246495"/>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+add(int a, int b): int</a:t>
            </a:r>
          </a:p>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+add(int a, int b, int c): int</a:t>
            </a:r>
          </a:p>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+add(int a, int b, int c, int d): int</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10" y="4499755"/>
            <a:ext cx="8075440" cy="1528104"/>
          </a:xfrm>
          <a:prstGeom prst="rect">
            <a:avLst/>
          </a:prstGeom>
          <a:effectLst>
            <a:outerShdw blurRad="63500" sx="102000" sy="102000" algn="ctr" rotWithShape="0">
              <a:prstClr val="black">
                <a:alpha val="40000"/>
              </a:prstClr>
            </a:outerShdw>
          </a:effec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3927" y="3757792"/>
            <a:ext cx="1872485" cy="2270067"/>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BAC173E4-FEC0-4CAC-B395-CE8D3A451EB8}"/>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5"/>
              </a:rPr>
              <a:t>https://judge.softuni.bg/Contests/1592/Polymorphism-Lab</a:t>
            </a:r>
            <a:endParaRPr lang="en-US" u="sng" dirty="0">
              <a:solidFill>
                <a:schemeClr val="bg1"/>
              </a:solidFill>
            </a:endParaRPr>
          </a:p>
        </p:txBody>
      </p:sp>
      <p:sp>
        <p:nvSpPr>
          <p:cNvPr id="6" name="Arrow: Right 5">
            <a:extLst>
              <a:ext uri="{FF2B5EF4-FFF2-40B4-BE49-F238E27FC236}">
                <a16:creationId xmlns:a16="http://schemas.microsoft.com/office/drawing/2014/main" id="{9617C4B5-1776-4CE2-AE15-9378774BA96E}"/>
              </a:ext>
            </a:extLst>
          </p:cNvPr>
          <p:cNvSpPr/>
          <p:nvPr/>
        </p:nvSpPr>
        <p:spPr bwMode="auto">
          <a:xfrm>
            <a:off x="8627758" y="5136978"/>
            <a:ext cx="877561" cy="253657"/>
          </a:xfrm>
          <a:prstGeom prst="rightArrow">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1" name="Slide Number">
            <a:extLst>
              <a:ext uri="{FF2B5EF4-FFF2-40B4-BE49-F238E27FC236}">
                <a16:creationId xmlns:a16="http://schemas.microsoft.com/office/drawing/2014/main" id="{C11290ED-FAFD-434B-9E1E-2FD79FF1DDB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183</a:t>
            </a:fld>
            <a:endParaRPr lang="en-US" noProof="0" dirty="0"/>
          </a:p>
        </p:txBody>
      </p:sp>
    </p:spTree>
    <p:extLst>
      <p:ext uri="{BB962C8B-B14F-4D97-AF65-F5344CB8AC3E}">
        <p14:creationId xmlns:p14="http://schemas.microsoft.com/office/powerpoint/2010/main" val="26877564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6"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Solution: </a:t>
            </a:r>
            <a:r>
              <a:rPr lang="en-US" sz="4000" dirty="0" err="1"/>
              <a:t>MathOperation</a:t>
            </a:r>
            <a:endParaRPr lang="bg-BG" sz="4000" dirty="0"/>
          </a:p>
        </p:txBody>
      </p:sp>
      <p:sp>
        <p:nvSpPr>
          <p:cNvPr id="11" name="Text Placeholder 5"/>
          <p:cNvSpPr txBox="1">
            <a:spLocks/>
          </p:cNvSpPr>
          <p:nvPr/>
        </p:nvSpPr>
        <p:spPr>
          <a:xfrm>
            <a:off x="619125" y="1311720"/>
            <a:ext cx="9382125" cy="488516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class MathOperation {</a:t>
            </a:r>
          </a:p>
          <a:p>
            <a:r>
              <a:rPr lang="en-US" sz="2800" dirty="0">
                <a:solidFill>
                  <a:schemeClr val="tx1"/>
                </a:solidFill>
                <a:effectLst/>
              </a:rPr>
              <a:t>  public int </a:t>
            </a:r>
            <a:r>
              <a:rPr lang="en-US" sz="2800" dirty="0">
                <a:solidFill>
                  <a:schemeClr val="bg1"/>
                </a:solidFill>
                <a:effectLst/>
              </a:rPr>
              <a:t>add</a:t>
            </a:r>
            <a:r>
              <a:rPr lang="en-US" sz="2800" dirty="0">
                <a:solidFill>
                  <a:schemeClr val="tx1"/>
                </a:solidFill>
                <a:effectLst/>
              </a:rPr>
              <a:t>(int a, int b) {</a:t>
            </a:r>
          </a:p>
          <a:p>
            <a:r>
              <a:rPr lang="en-US" sz="2800" dirty="0">
                <a:solidFill>
                  <a:schemeClr val="tx1"/>
                </a:solidFill>
                <a:effectLst/>
              </a:rPr>
              <a:t>    return a + b;</a:t>
            </a:r>
          </a:p>
          <a:p>
            <a:r>
              <a:rPr lang="en-US" sz="2800" dirty="0">
                <a:solidFill>
                  <a:schemeClr val="tx1"/>
                </a:solidFill>
                <a:effectLst/>
              </a:rPr>
              <a:t>  }</a:t>
            </a:r>
          </a:p>
          <a:p>
            <a:r>
              <a:rPr lang="en-US" sz="2800" dirty="0">
                <a:solidFill>
                  <a:schemeClr val="tx1"/>
                </a:solidFill>
                <a:effectLst/>
              </a:rPr>
              <a:t>  public int </a:t>
            </a:r>
            <a:r>
              <a:rPr lang="en-US" sz="2800" dirty="0">
                <a:solidFill>
                  <a:schemeClr val="bg1"/>
                </a:solidFill>
                <a:effectLst/>
              </a:rPr>
              <a:t>add</a:t>
            </a:r>
            <a:r>
              <a:rPr lang="en-US" sz="2800" dirty="0">
                <a:solidFill>
                  <a:schemeClr val="tx1"/>
                </a:solidFill>
                <a:effectLst/>
              </a:rPr>
              <a:t>(int a, int b, int c) {</a:t>
            </a:r>
          </a:p>
          <a:p>
            <a:r>
              <a:rPr lang="en-US" sz="2800" dirty="0">
                <a:solidFill>
                  <a:schemeClr val="tx1"/>
                </a:solidFill>
                <a:effectLst/>
              </a:rPr>
              <a:t>    return a + b + c;</a:t>
            </a:r>
          </a:p>
          <a:p>
            <a:r>
              <a:rPr lang="en-US" sz="2800" dirty="0">
                <a:solidFill>
                  <a:schemeClr val="tx1"/>
                </a:solidFill>
                <a:effectLst/>
              </a:rPr>
              <a:t>  }</a:t>
            </a:r>
          </a:p>
          <a:p>
            <a:r>
              <a:rPr lang="en-US" sz="2800" dirty="0">
                <a:solidFill>
                  <a:schemeClr val="tx1"/>
                </a:solidFill>
                <a:effectLst/>
              </a:rPr>
              <a:t>  public int </a:t>
            </a:r>
            <a:r>
              <a:rPr lang="en-US" sz="2800" dirty="0">
                <a:solidFill>
                  <a:schemeClr val="bg1"/>
                </a:solidFill>
                <a:effectLst/>
              </a:rPr>
              <a:t>add</a:t>
            </a:r>
            <a:r>
              <a:rPr lang="en-US" sz="2800" dirty="0">
                <a:solidFill>
                  <a:schemeClr val="tx1"/>
                </a:solidFill>
                <a:effectLst/>
              </a:rPr>
              <a:t>(int a, int b, int c, int d) {</a:t>
            </a:r>
          </a:p>
          <a:p>
            <a:r>
              <a:rPr lang="en-US" sz="2800" dirty="0">
                <a:solidFill>
                  <a:schemeClr val="tx1"/>
                </a:solidFill>
                <a:effectLst/>
              </a:rPr>
              <a:t>    return a + b + c + d;</a:t>
            </a:r>
          </a:p>
          <a:p>
            <a:r>
              <a:rPr lang="en-US" sz="2800" dirty="0">
                <a:solidFill>
                  <a:schemeClr val="tx1"/>
                </a:solidFill>
                <a:effectLst/>
              </a:rPr>
              <a:t>  }</a:t>
            </a:r>
          </a:p>
          <a:p>
            <a:r>
              <a:rPr lang="en-US" sz="2800" dirty="0">
                <a:solidFill>
                  <a:schemeClr val="tx1"/>
                </a:solidFill>
                <a:effectLst/>
              </a:rPr>
              <a:t>}</a:t>
            </a:r>
          </a:p>
        </p:txBody>
      </p:sp>
      <p:sp>
        <p:nvSpPr>
          <p:cNvPr id="6" name="Slide Number">
            <a:extLst>
              <a:ext uri="{FF2B5EF4-FFF2-40B4-BE49-F238E27FC236}">
                <a16:creationId xmlns:a16="http://schemas.microsoft.com/office/drawing/2014/main" id="{3DA85C4B-574D-4D22-A907-63C3CE2AEA1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184</a:t>
            </a:fld>
            <a:endParaRPr lang="en-US" noProof="0" dirty="0"/>
          </a:p>
        </p:txBody>
      </p:sp>
    </p:spTree>
    <p:extLst>
      <p:ext uri="{BB962C8B-B14F-4D97-AF65-F5344CB8AC3E}">
        <p14:creationId xmlns:p14="http://schemas.microsoft.com/office/powerpoint/2010/main" val="15256602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en-US" b="1" dirty="0">
                <a:solidFill>
                  <a:schemeClr val="bg1"/>
                </a:solidFill>
              </a:rPr>
              <a:t>Overloading</a:t>
            </a:r>
            <a:r>
              <a:rPr lang="en-US" dirty="0"/>
              <a:t> can take place in the </a:t>
            </a:r>
            <a:r>
              <a:rPr lang="en-US" b="1" dirty="0">
                <a:solidFill>
                  <a:schemeClr val="bg1"/>
                </a:solidFill>
              </a:rPr>
              <a:t>same class </a:t>
            </a:r>
            <a:r>
              <a:rPr lang="en-US" dirty="0"/>
              <a:t>or in its </a:t>
            </a:r>
            <a:r>
              <a:rPr lang="en-US" b="1" dirty="0">
                <a:solidFill>
                  <a:schemeClr val="bg1"/>
                </a:solidFill>
              </a:rPr>
              <a:t>sub-class</a:t>
            </a:r>
            <a:endParaRPr lang="en-US" dirty="0">
              <a:solidFill>
                <a:schemeClr val="bg1"/>
              </a:solidFill>
            </a:endParaRPr>
          </a:p>
          <a:p>
            <a:pPr>
              <a:buClr>
                <a:schemeClr val="tx1"/>
              </a:buClr>
            </a:pPr>
            <a:r>
              <a:rPr lang="en-US" b="1" dirty="0">
                <a:solidFill>
                  <a:schemeClr val="bg1"/>
                </a:solidFill>
              </a:rPr>
              <a:t>Constructors</a:t>
            </a:r>
            <a:r>
              <a:rPr lang="en-US" dirty="0"/>
              <a:t> in Java can be </a:t>
            </a:r>
            <a:r>
              <a:rPr lang="en-US" b="1" dirty="0">
                <a:solidFill>
                  <a:schemeClr val="bg1"/>
                </a:solidFill>
              </a:rPr>
              <a:t>overloaded</a:t>
            </a:r>
          </a:p>
          <a:p>
            <a:pPr>
              <a:buClr>
                <a:schemeClr val="tx1"/>
              </a:buClr>
            </a:pPr>
            <a:r>
              <a:rPr lang="en-US" dirty="0"/>
              <a:t>Overloaded methods must have a </a:t>
            </a:r>
            <a:r>
              <a:rPr lang="en-US" b="1" dirty="0">
                <a:solidFill>
                  <a:schemeClr val="bg1"/>
                </a:solidFill>
              </a:rPr>
              <a:t>different argument list</a:t>
            </a:r>
            <a:endParaRPr lang="en-US" dirty="0">
              <a:solidFill>
                <a:schemeClr val="bg1"/>
              </a:solidFill>
            </a:endParaRPr>
          </a:p>
          <a:p>
            <a:pPr>
              <a:buClr>
                <a:schemeClr val="tx1"/>
              </a:buClr>
            </a:pPr>
            <a:r>
              <a:rPr lang="en-US" dirty="0"/>
              <a:t>Overloaded method should always be the part of the same         class (can also take place in sub class), with </a:t>
            </a:r>
            <a:r>
              <a:rPr lang="en-US" b="1" dirty="0">
                <a:solidFill>
                  <a:schemeClr val="bg1"/>
                </a:solidFill>
              </a:rPr>
              <a:t>same name </a:t>
            </a:r>
            <a:r>
              <a:rPr lang="en-US" dirty="0"/>
              <a:t>but       </a:t>
            </a:r>
            <a:r>
              <a:rPr lang="en-US" b="1" dirty="0">
                <a:solidFill>
                  <a:schemeClr val="bg1"/>
                </a:solidFill>
              </a:rPr>
              <a:t>different</a:t>
            </a:r>
            <a:r>
              <a:rPr lang="en-US" dirty="0">
                <a:solidFill>
                  <a:schemeClr val="bg1"/>
                </a:solidFill>
              </a:rPr>
              <a:t> </a:t>
            </a:r>
            <a:r>
              <a:rPr lang="en-US" b="1" dirty="0">
                <a:solidFill>
                  <a:schemeClr val="bg1"/>
                </a:solidFill>
              </a:rPr>
              <a:t>parameters</a:t>
            </a:r>
            <a:endParaRPr lang="en-US" dirty="0">
              <a:solidFill>
                <a:schemeClr val="bg1"/>
              </a:solidFill>
            </a:endParaRPr>
          </a:p>
          <a:p>
            <a:pPr>
              <a:buClr>
                <a:schemeClr val="tx1"/>
              </a:buClr>
            </a:pPr>
            <a:r>
              <a:rPr lang="en-US" dirty="0"/>
              <a:t>They may have the </a:t>
            </a:r>
            <a:r>
              <a:rPr lang="en-US" b="1" dirty="0">
                <a:solidFill>
                  <a:schemeClr val="bg1"/>
                </a:solidFill>
              </a:rPr>
              <a:t>same</a:t>
            </a:r>
            <a:r>
              <a:rPr lang="en-US" dirty="0"/>
              <a:t> or </a:t>
            </a:r>
            <a:r>
              <a:rPr lang="en-US" b="1" dirty="0">
                <a:solidFill>
                  <a:schemeClr val="bg1"/>
                </a:solidFill>
              </a:rPr>
              <a:t>different return types</a:t>
            </a:r>
            <a:endParaRPr lang="en-US" dirty="0">
              <a:solidFill>
                <a:schemeClr val="bg1"/>
              </a:solidFill>
            </a:endParaRPr>
          </a:p>
        </p:txBody>
      </p:sp>
      <p:sp>
        <p:nvSpPr>
          <p:cNvPr id="4" name="Title 3"/>
          <p:cNvSpPr>
            <a:spLocks noGrp="1"/>
          </p:cNvSpPr>
          <p:nvPr>
            <p:ph type="title"/>
          </p:nvPr>
        </p:nvSpPr>
        <p:spPr/>
        <p:txBody>
          <a:bodyPr/>
          <a:lstStyle/>
          <a:p>
            <a:r>
              <a:rPr lang="en-US" noProof="1"/>
              <a:t>Rules for Overloading Method</a:t>
            </a:r>
            <a:endParaRPr lang="en-US" dirty="0"/>
          </a:p>
        </p:txBody>
      </p:sp>
      <p:sp>
        <p:nvSpPr>
          <p:cNvPr id="5" name="Slide Number">
            <a:extLst>
              <a:ext uri="{FF2B5EF4-FFF2-40B4-BE49-F238E27FC236}">
                <a16:creationId xmlns:a16="http://schemas.microsoft.com/office/drawing/2014/main" id="{980F792D-BCA8-4A49-A75B-C08AFE5D804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185</a:t>
            </a:fld>
            <a:endParaRPr lang="en-US" noProof="0" dirty="0"/>
          </a:p>
        </p:txBody>
      </p:sp>
    </p:spTree>
    <p:extLst>
      <p:ext uri="{BB962C8B-B14F-4D97-AF65-F5344CB8AC3E}">
        <p14:creationId xmlns:p14="http://schemas.microsoft.com/office/powerpoint/2010/main" val="478072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type="body" sz="quarter" idx="10"/>
          </p:nvPr>
        </p:nvSpPr>
        <p:spPr/>
        <p:txBody>
          <a:bodyPr/>
          <a:lstStyle/>
          <a:p>
            <a:r>
              <a:rPr lang="en-US" dirty="0"/>
              <a:t>Using of </a:t>
            </a:r>
            <a:r>
              <a:rPr lang="en-US" b="1" dirty="0">
                <a:solidFill>
                  <a:schemeClr val="bg1"/>
                </a:solidFill>
              </a:rPr>
              <a:t>override</a:t>
            </a:r>
            <a:r>
              <a:rPr lang="en-US" dirty="0"/>
              <a:t> method</a:t>
            </a:r>
            <a:endParaRPr lang="bg-BG" dirty="0"/>
          </a:p>
        </p:txBody>
      </p:sp>
      <p:sp>
        <p:nvSpPr>
          <p:cNvPr id="4" name="Title 3"/>
          <p:cNvSpPr>
            <a:spLocks noGrp="1"/>
          </p:cNvSpPr>
          <p:nvPr>
            <p:ph type="title"/>
          </p:nvPr>
        </p:nvSpPr>
        <p:spPr/>
        <p:txBody>
          <a:bodyPr/>
          <a:lstStyle/>
          <a:p>
            <a:r>
              <a:rPr lang="en-US" noProof="1"/>
              <a:t>Runtime Polymorphism</a:t>
            </a:r>
            <a:endParaRPr lang="en-US" dirty="0"/>
          </a:p>
        </p:txBody>
      </p:sp>
      <p:sp>
        <p:nvSpPr>
          <p:cNvPr id="9" name="Rectangle 8"/>
          <p:cNvSpPr>
            <a:spLocks noChangeArrowheads="1"/>
          </p:cNvSpPr>
          <p:nvPr/>
        </p:nvSpPr>
        <p:spPr bwMode="auto">
          <a:xfrm>
            <a:off x="620483" y="1995177"/>
            <a:ext cx="8747452" cy="357020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800" b="1" noProof="1">
                <a:latin typeface="Consolas" pitchFamily="49" charset="0"/>
                <a:cs typeface="Consolas" pitchFamily="49" charset="0"/>
              </a:rPr>
              <a:t>public static void main(String[] args) {</a:t>
            </a:r>
          </a:p>
          <a:p>
            <a:pPr fontAlgn="base">
              <a:spcBef>
                <a:spcPts val="600"/>
              </a:spcBef>
            </a:pPr>
            <a:r>
              <a:rPr lang="en-US" sz="2800" b="1" noProof="1">
                <a:latin typeface="Consolas" pitchFamily="49" charset="0"/>
                <a:cs typeface="Consolas" pitchFamily="49" charset="0"/>
              </a:rPr>
              <a:t>  Rectangle rect = new Rectangle(3.0, 4.0);</a:t>
            </a:r>
          </a:p>
          <a:p>
            <a:pPr fontAlgn="base">
              <a:spcBef>
                <a:spcPts val="600"/>
              </a:spcBef>
            </a:pPr>
            <a:r>
              <a:rPr lang="en-US" sz="2800" b="1" noProof="1">
                <a:latin typeface="Consolas" pitchFamily="49" charset="0"/>
                <a:cs typeface="Consolas" pitchFamily="49" charset="0"/>
              </a:rPr>
              <a:t>  Rectangle square = new Square(4.0);</a:t>
            </a:r>
          </a:p>
          <a:p>
            <a:pPr fontAlgn="base">
              <a:spcBef>
                <a:spcPts val="600"/>
              </a:spcBef>
            </a:pPr>
            <a:endParaRPr lang="en-US" sz="2800" b="1" noProof="1">
              <a:latin typeface="Consolas" pitchFamily="49" charset="0"/>
              <a:cs typeface="Consolas" pitchFamily="49" charset="0"/>
            </a:endParaRPr>
          </a:p>
          <a:p>
            <a:pPr fontAlgn="base">
              <a:spcBef>
                <a:spcPts val="600"/>
              </a:spcBef>
            </a:pPr>
            <a:r>
              <a:rPr lang="en-US" sz="2800" b="1" noProof="1">
                <a:latin typeface="Consolas" pitchFamily="49" charset="0"/>
                <a:cs typeface="Consolas" pitchFamily="49" charset="0"/>
              </a:rPr>
              <a:t>  System.out.println(</a:t>
            </a:r>
            <a:r>
              <a:rPr lang="en-US" sz="2800" b="1" noProof="1">
                <a:solidFill>
                  <a:schemeClr val="bg1"/>
                </a:solidFill>
                <a:latin typeface="Consolas" pitchFamily="49" charset="0"/>
                <a:cs typeface="Consolas" pitchFamily="49" charset="0"/>
              </a:rPr>
              <a:t>rect.area()</a:t>
            </a:r>
            <a:r>
              <a:rPr lang="en-US" sz="2800" b="1" noProof="1">
                <a:latin typeface="Consolas" pitchFamily="49" charset="0"/>
                <a:cs typeface="Consolas" pitchFamily="49" charset="0"/>
              </a:rPr>
              <a:t>);</a:t>
            </a:r>
          </a:p>
          <a:p>
            <a:pPr fontAlgn="base">
              <a:spcBef>
                <a:spcPts val="600"/>
              </a:spcBef>
            </a:pPr>
            <a:r>
              <a:rPr lang="en-US" sz="2800" b="1" noProof="1">
                <a:latin typeface="Consolas" pitchFamily="49" charset="0"/>
                <a:cs typeface="Consolas" pitchFamily="49" charset="0"/>
              </a:rPr>
              <a:t>  System.out.println(</a:t>
            </a:r>
            <a:r>
              <a:rPr lang="en-US" sz="2800" b="1" noProof="1">
                <a:solidFill>
                  <a:schemeClr val="bg1"/>
                </a:solidFill>
                <a:latin typeface="Consolas" pitchFamily="49" charset="0"/>
                <a:cs typeface="Consolas" pitchFamily="49" charset="0"/>
              </a:rPr>
              <a:t>square.area()</a:t>
            </a:r>
            <a:r>
              <a:rPr lang="en-US" sz="2800" b="1" noProof="1">
                <a:latin typeface="Consolas" pitchFamily="49" charset="0"/>
                <a:cs typeface="Consolas" pitchFamily="49" charset="0"/>
              </a:rPr>
              <a:t>);</a:t>
            </a:r>
          </a:p>
          <a:p>
            <a:pPr fontAlgn="base">
              <a:spcBef>
                <a:spcPts val="600"/>
              </a:spcBef>
            </a:pPr>
            <a:r>
              <a:rPr lang="en-US" sz="2800" b="1" noProof="1">
                <a:latin typeface="Consolas" pitchFamily="49" charset="0"/>
                <a:cs typeface="Consolas" pitchFamily="49" charset="0"/>
              </a:rPr>
              <a:t>}</a:t>
            </a:r>
          </a:p>
        </p:txBody>
      </p:sp>
      <p:sp>
        <p:nvSpPr>
          <p:cNvPr id="14" name="AutoShape 6"/>
          <p:cNvSpPr>
            <a:spLocks noChangeArrowheads="1"/>
          </p:cNvSpPr>
          <p:nvPr/>
        </p:nvSpPr>
        <p:spPr bwMode="auto">
          <a:xfrm>
            <a:off x="8162357" y="4293087"/>
            <a:ext cx="2101316" cy="1191816"/>
          </a:xfrm>
          <a:prstGeom prst="wedgeRoundRectCallout">
            <a:avLst>
              <a:gd name="adj1" fmla="val -62213"/>
              <a:gd name="adj2" fmla="val -2723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b="1" dirty="0">
                <a:solidFill>
                  <a:srgbClr val="FFFFFF"/>
                </a:solidFill>
              </a:rPr>
              <a:t>Method overriding</a:t>
            </a:r>
            <a:endParaRPr lang="bg-BG" sz="3200" b="1" dirty="0">
              <a:solidFill>
                <a:schemeClr val="tx2">
                  <a:lumMod val="75000"/>
                </a:schemeClr>
              </a:solidFill>
            </a:endParaRPr>
          </a:p>
        </p:txBody>
      </p:sp>
      <p:sp>
        <p:nvSpPr>
          <p:cNvPr id="7" name="Slide Number">
            <a:extLst>
              <a:ext uri="{FF2B5EF4-FFF2-40B4-BE49-F238E27FC236}">
                <a16:creationId xmlns:a16="http://schemas.microsoft.com/office/drawing/2014/main" id="{4AC54AA5-5F78-4B39-A5E9-A9678221331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186</a:t>
            </a:fld>
            <a:endParaRPr lang="en-US" noProof="0" dirty="0"/>
          </a:p>
        </p:txBody>
      </p:sp>
    </p:spTree>
    <p:extLst>
      <p:ext uri="{BB962C8B-B14F-4D97-AF65-F5344CB8AC3E}">
        <p14:creationId xmlns:p14="http://schemas.microsoft.com/office/powerpoint/2010/main" val="1703388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Also known as </a:t>
            </a:r>
            <a:r>
              <a:rPr lang="en-US" b="1" dirty="0">
                <a:solidFill>
                  <a:schemeClr val="bg1"/>
                </a:solidFill>
              </a:rPr>
              <a:t>Dynamic Polymorphism</a:t>
            </a:r>
          </a:p>
        </p:txBody>
      </p:sp>
      <p:sp>
        <p:nvSpPr>
          <p:cNvPr id="4" name="Title 3"/>
          <p:cNvSpPr>
            <a:spLocks noGrp="1"/>
          </p:cNvSpPr>
          <p:nvPr>
            <p:ph type="title"/>
          </p:nvPr>
        </p:nvSpPr>
        <p:spPr/>
        <p:txBody>
          <a:bodyPr/>
          <a:lstStyle/>
          <a:p>
            <a:r>
              <a:rPr lang="en-US" noProof="1"/>
              <a:t>Runtime Polymorphism</a:t>
            </a:r>
            <a:endParaRPr lang="en-US" dirty="0"/>
          </a:p>
        </p:txBody>
      </p:sp>
      <p:sp>
        <p:nvSpPr>
          <p:cNvPr id="5" name="Rectangle 4"/>
          <p:cNvSpPr>
            <a:spLocks noChangeArrowheads="1"/>
          </p:cNvSpPr>
          <p:nvPr/>
        </p:nvSpPr>
        <p:spPr bwMode="auto">
          <a:xfrm>
            <a:off x="620485" y="4095952"/>
            <a:ext cx="7245220" cy="249299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latin typeface="Consolas" pitchFamily="49" charset="0"/>
                <a:cs typeface="Consolas" pitchFamily="49" charset="0"/>
              </a:rPr>
              <a:t>public class Square extends Rectangle {</a:t>
            </a:r>
          </a:p>
          <a:p>
            <a:pPr fontAlgn="base"/>
            <a:r>
              <a:rPr lang="en-US" sz="2600" b="1" noProof="1">
                <a:latin typeface="Consolas" pitchFamily="49" charset="0"/>
                <a:cs typeface="Consolas" pitchFamily="49" charset="0"/>
              </a:rPr>
              <a:t>  @Override</a:t>
            </a:r>
          </a:p>
          <a:p>
            <a:pPr fontAlgn="base"/>
            <a:r>
              <a:rPr lang="en-US" sz="2600" b="1" noProof="1">
                <a:latin typeface="Consolas" pitchFamily="49" charset="0"/>
                <a:cs typeface="Consolas" pitchFamily="49" charset="0"/>
              </a:rPr>
              <a:t>  public </a:t>
            </a:r>
            <a:r>
              <a:rPr lang="en-US" sz="2600" b="1" noProof="1">
                <a:solidFill>
                  <a:schemeClr val="bg1"/>
                </a:solidFill>
                <a:latin typeface="Consolas" pitchFamily="49" charset="0"/>
                <a:cs typeface="Consolas" pitchFamily="49" charset="0"/>
              </a:rPr>
              <a:t>Double area() </a:t>
            </a:r>
            <a:r>
              <a:rPr lang="en-US" sz="2600" b="1" noProof="1">
                <a:latin typeface="Consolas" pitchFamily="49" charset="0"/>
                <a:cs typeface="Consolas" pitchFamily="49" charset="0"/>
              </a:rPr>
              <a:t>{</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latin typeface="Consolas" pitchFamily="49" charset="0"/>
                <a:cs typeface="Consolas" pitchFamily="49" charset="0"/>
              </a:rPr>
              <a:t>return </a:t>
            </a:r>
            <a:r>
              <a:rPr lang="en-US" sz="2600" b="1" noProof="1">
                <a:solidFill>
                  <a:schemeClr val="bg1"/>
                </a:solidFill>
                <a:latin typeface="Consolas" pitchFamily="49" charset="0"/>
                <a:cs typeface="Consolas" pitchFamily="49" charset="0"/>
              </a:rPr>
              <a:t>this.a * this.a</a:t>
            </a:r>
            <a:r>
              <a:rPr lang="en-US" sz="2600" b="1" noProof="1">
                <a:latin typeface="Consolas" pitchFamily="49" charset="0"/>
                <a:cs typeface="Consolas" pitchFamily="49" charset="0"/>
              </a:rPr>
              <a:t>;</a:t>
            </a:r>
          </a:p>
          <a:p>
            <a:pPr fontAlgn="base"/>
            <a:r>
              <a:rPr lang="en-US" sz="2600" b="1" noProof="1">
                <a:latin typeface="Consolas" pitchFamily="49" charset="0"/>
                <a:cs typeface="Consolas" pitchFamily="49" charset="0"/>
              </a:rPr>
              <a:t>  }</a:t>
            </a:r>
          </a:p>
          <a:p>
            <a:pPr fontAlgn="base"/>
            <a:r>
              <a:rPr lang="en-US" sz="2600" b="1" noProof="1">
                <a:latin typeface="Consolas" pitchFamily="49" charset="0"/>
                <a:cs typeface="Consolas" pitchFamily="49" charset="0"/>
              </a:rPr>
              <a:t>}</a:t>
            </a:r>
          </a:p>
        </p:txBody>
      </p:sp>
      <p:sp>
        <p:nvSpPr>
          <p:cNvPr id="9" name="AutoShape 6"/>
          <p:cNvSpPr>
            <a:spLocks noChangeArrowheads="1"/>
          </p:cNvSpPr>
          <p:nvPr/>
        </p:nvSpPr>
        <p:spPr bwMode="auto">
          <a:xfrm>
            <a:off x="5808307" y="4777781"/>
            <a:ext cx="3279710" cy="553998"/>
          </a:xfrm>
          <a:custGeom>
            <a:avLst/>
            <a:gdLst>
              <a:gd name="connsiteX0" fmla="*/ 0 w 3067052"/>
              <a:gd name="connsiteY0" fmla="*/ 96482 h 578882"/>
              <a:gd name="connsiteX1" fmla="*/ 96482 w 3067052"/>
              <a:gd name="connsiteY1" fmla="*/ 0 h 578882"/>
              <a:gd name="connsiteX2" fmla="*/ 511175 w 3067052"/>
              <a:gd name="connsiteY2" fmla="*/ 0 h 578882"/>
              <a:gd name="connsiteX3" fmla="*/ 511175 w 3067052"/>
              <a:gd name="connsiteY3" fmla="*/ 0 h 578882"/>
              <a:gd name="connsiteX4" fmla="*/ 1277938 w 3067052"/>
              <a:gd name="connsiteY4" fmla="*/ 0 h 578882"/>
              <a:gd name="connsiteX5" fmla="*/ 2970570 w 3067052"/>
              <a:gd name="connsiteY5" fmla="*/ 0 h 578882"/>
              <a:gd name="connsiteX6" fmla="*/ 3067052 w 3067052"/>
              <a:gd name="connsiteY6" fmla="*/ 96482 h 578882"/>
              <a:gd name="connsiteX7" fmla="*/ 3067052 w 3067052"/>
              <a:gd name="connsiteY7" fmla="*/ 96480 h 578882"/>
              <a:gd name="connsiteX8" fmla="*/ 3067052 w 3067052"/>
              <a:gd name="connsiteY8" fmla="*/ 96480 h 578882"/>
              <a:gd name="connsiteX9" fmla="*/ 3067052 w 3067052"/>
              <a:gd name="connsiteY9" fmla="*/ 241201 h 578882"/>
              <a:gd name="connsiteX10" fmla="*/ 3067052 w 3067052"/>
              <a:gd name="connsiteY10" fmla="*/ 482400 h 578882"/>
              <a:gd name="connsiteX11" fmla="*/ 2970570 w 3067052"/>
              <a:gd name="connsiteY11" fmla="*/ 578882 h 578882"/>
              <a:gd name="connsiteX12" fmla="*/ 1277938 w 3067052"/>
              <a:gd name="connsiteY12" fmla="*/ 578882 h 578882"/>
              <a:gd name="connsiteX13" fmla="*/ 511175 w 3067052"/>
              <a:gd name="connsiteY13" fmla="*/ 578882 h 578882"/>
              <a:gd name="connsiteX14" fmla="*/ 511175 w 3067052"/>
              <a:gd name="connsiteY14" fmla="*/ 578882 h 578882"/>
              <a:gd name="connsiteX15" fmla="*/ 96482 w 3067052"/>
              <a:gd name="connsiteY15" fmla="*/ 578882 h 578882"/>
              <a:gd name="connsiteX16" fmla="*/ 0 w 3067052"/>
              <a:gd name="connsiteY16" fmla="*/ 482400 h 578882"/>
              <a:gd name="connsiteX17" fmla="*/ 0 w 3067052"/>
              <a:gd name="connsiteY17" fmla="*/ 241201 h 578882"/>
              <a:gd name="connsiteX18" fmla="*/ -1555486 w 3067052"/>
              <a:gd name="connsiteY18" fmla="*/ 114433 h 578882"/>
              <a:gd name="connsiteX19" fmla="*/ 0 w 3067052"/>
              <a:gd name="connsiteY19" fmla="*/ 96480 h 578882"/>
              <a:gd name="connsiteX20" fmla="*/ 0 w 3067052"/>
              <a:gd name="connsiteY20" fmla="*/ 96482 h 578882"/>
              <a:gd name="connsiteX0" fmla="*/ 0 w 3067052"/>
              <a:gd name="connsiteY0" fmla="*/ 96482 h 578882"/>
              <a:gd name="connsiteX1" fmla="*/ 96482 w 3067052"/>
              <a:gd name="connsiteY1" fmla="*/ 0 h 578882"/>
              <a:gd name="connsiteX2" fmla="*/ 511175 w 3067052"/>
              <a:gd name="connsiteY2" fmla="*/ 0 h 578882"/>
              <a:gd name="connsiteX3" fmla="*/ 511175 w 3067052"/>
              <a:gd name="connsiteY3" fmla="*/ 0 h 578882"/>
              <a:gd name="connsiteX4" fmla="*/ 1277938 w 3067052"/>
              <a:gd name="connsiteY4" fmla="*/ 0 h 578882"/>
              <a:gd name="connsiteX5" fmla="*/ 2970570 w 3067052"/>
              <a:gd name="connsiteY5" fmla="*/ 0 h 578882"/>
              <a:gd name="connsiteX6" fmla="*/ 3067052 w 3067052"/>
              <a:gd name="connsiteY6" fmla="*/ 96482 h 578882"/>
              <a:gd name="connsiteX7" fmla="*/ 3067052 w 3067052"/>
              <a:gd name="connsiteY7" fmla="*/ 96480 h 578882"/>
              <a:gd name="connsiteX8" fmla="*/ 3067052 w 3067052"/>
              <a:gd name="connsiteY8" fmla="*/ 96480 h 578882"/>
              <a:gd name="connsiteX9" fmla="*/ 3067052 w 3067052"/>
              <a:gd name="connsiteY9" fmla="*/ 241201 h 578882"/>
              <a:gd name="connsiteX10" fmla="*/ 3067052 w 3067052"/>
              <a:gd name="connsiteY10" fmla="*/ 482400 h 578882"/>
              <a:gd name="connsiteX11" fmla="*/ 2970570 w 3067052"/>
              <a:gd name="connsiteY11" fmla="*/ 578882 h 578882"/>
              <a:gd name="connsiteX12" fmla="*/ 1277938 w 3067052"/>
              <a:gd name="connsiteY12" fmla="*/ 578882 h 578882"/>
              <a:gd name="connsiteX13" fmla="*/ 511175 w 3067052"/>
              <a:gd name="connsiteY13" fmla="*/ 578882 h 578882"/>
              <a:gd name="connsiteX14" fmla="*/ 511175 w 3067052"/>
              <a:gd name="connsiteY14" fmla="*/ 578882 h 578882"/>
              <a:gd name="connsiteX15" fmla="*/ 96482 w 3067052"/>
              <a:gd name="connsiteY15" fmla="*/ 578882 h 578882"/>
              <a:gd name="connsiteX16" fmla="*/ 0 w 3067052"/>
              <a:gd name="connsiteY16" fmla="*/ 482400 h 578882"/>
              <a:gd name="connsiteX17" fmla="*/ 0 w 3067052"/>
              <a:gd name="connsiteY17" fmla="*/ 241201 h 578882"/>
              <a:gd name="connsiteX18" fmla="*/ 0 w 3067052"/>
              <a:gd name="connsiteY18" fmla="*/ 96480 h 578882"/>
              <a:gd name="connsiteX19" fmla="*/ 0 w 3067052"/>
              <a:gd name="connsiteY19" fmla="*/ 96482 h 57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67052" h="578882">
                <a:moveTo>
                  <a:pt x="0" y="96482"/>
                </a:moveTo>
                <a:cubicBezTo>
                  <a:pt x="0" y="43196"/>
                  <a:pt x="43196" y="0"/>
                  <a:pt x="96482" y="0"/>
                </a:cubicBezTo>
                <a:lnTo>
                  <a:pt x="511175" y="0"/>
                </a:lnTo>
                <a:lnTo>
                  <a:pt x="511175" y="0"/>
                </a:lnTo>
                <a:lnTo>
                  <a:pt x="1277938" y="0"/>
                </a:lnTo>
                <a:lnTo>
                  <a:pt x="2970570" y="0"/>
                </a:lnTo>
                <a:cubicBezTo>
                  <a:pt x="3023856" y="0"/>
                  <a:pt x="3067052" y="43196"/>
                  <a:pt x="3067052" y="96482"/>
                </a:cubicBezTo>
                <a:lnTo>
                  <a:pt x="3067052" y="96480"/>
                </a:lnTo>
                <a:lnTo>
                  <a:pt x="3067052" y="96480"/>
                </a:lnTo>
                <a:lnTo>
                  <a:pt x="3067052" y="241201"/>
                </a:lnTo>
                <a:lnTo>
                  <a:pt x="3067052" y="482400"/>
                </a:lnTo>
                <a:cubicBezTo>
                  <a:pt x="3067052" y="535686"/>
                  <a:pt x="3023856" y="578882"/>
                  <a:pt x="2970570" y="578882"/>
                </a:cubicBezTo>
                <a:lnTo>
                  <a:pt x="1277938" y="578882"/>
                </a:lnTo>
                <a:lnTo>
                  <a:pt x="511175" y="578882"/>
                </a:lnTo>
                <a:lnTo>
                  <a:pt x="511175" y="578882"/>
                </a:lnTo>
                <a:lnTo>
                  <a:pt x="96482" y="578882"/>
                </a:lnTo>
                <a:cubicBezTo>
                  <a:pt x="43196" y="578882"/>
                  <a:pt x="0" y="535686"/>
                  <a:pt x="0" y="482400"/>
                </a:cubicBezTo>
                <a:lnTo>
                  <a:pt x="0" y="241201"/>
                </a:lnTo>
                <a:lnTo>
                  <a:pt x="0" y="96480"/>
                </a:lnTo>
                <a:lnTo>
                  <a:pt x="0" y="96482"/>
                </a:lnTo>
                <a:close/>
              </a:path>
            </a:pathLst>
          </a:cu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000" b="1" dirty="0">
                <a:solidFill>
                  <a:srgbClr val="FFFFFF"/>
                </a:solidFill>
              </a:rPr>
              <a:t>Method overriding</a:t>
            </a:r>
            <a:endParaRPr lang="bg-BG" sz="3000" b="1" dirty="0">
              <a:solidFill>
                <a:schemeClr val="tx2">
                  <a:lumMod val="75000"/>
                </a:schemeClr>
              </a:solidFill>
            </a:endParaRPr>
          </a:p>
        </p:txBody>
      </p:sp>
      <p:sp>
        <p:nvSpPr>
          <p:cNvPr id="7" name="Rectangle 6">
            <a:extLst>
              <a:ext uri="{FF2B5EF4-FFF2-40B4-BE49-F238E27FC236}">
                <a16:creationId xmlns:a16="http://schemas.microsoft.com/office/drawing/2014/main" id="{76F57FCE-0B82-439F-BE12-F73205AD68A2}"/>
              </a:ext>
            </a:extLst>
          </p:cNvPr>
          <p:cNvSpPr>
            <a:spLocks noChangeArrowheads="1"/>
          </p:cNvSpPr>
          <p:nvPr/>
        </p:nvSpPr>
        <p:spPr bwMode="auto">
          <a:xfrm>
            <a:off x="620485" y="1867122"/>
            <a:ext cx="7245220" cy="209288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latin typeface="Consolas" pitchFamily="49" charset="0"/>
                <a:cs typeface="Consolas" pitchFamily="49" charset="0"/>
              </a:rPr>
              <a:t>public class Rectangle {</a:t>
            </a:r>
          </a:p>
          <a:p>
            <a:pPr fontAlgn="base"/>
            <a:r>
              <a:rPr lang="en-US" sz="2600" b="1" noProof="1">
                <a:latin typeface="Consolas" pitchFamily="49" charset="0"/>
                <a:cs typeface="Consolas" pitchFamily="49" charset="0"/>
              </a:rPr>
              <a:t>  public </a:t>
            </a:r>
            <a:r>
              <a:rPr lang="en-US" sz="2600" b="1" noProof="1">
                <a:solidFill>
                  <a:schemeClr val="bg1"/>
                </a:solidFill>
                <a:latin typeface="Consolas" pitchFamily="49" charset="0"/>
                <a:cs typeface="Consolas" pitchFamily="49" charset="0"/>
              </a:rPr>
              <a:t>Double area() </a:t>
            </a:r>
            <a:r>
              <a:rPr lang="en-US" sz="2600" b="1" noProof="1">
                <a:latin typeface="Consolas" pitchFamily="49" charset="0"/>
                <a:cs typeface="Consolas" pitchFamily="49" charset="0"/>
              </a:rPr>
              <a:t>{</a:t>
            </a: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latin typeface="Consolas" pitchFamily="49" charset="0"/>
                <a:cs typeface="Consolas" pitchFamily="49" charset="0"/>
              </a:rPr>
              <a:t>return </a:t>
            </a:r>
            <a:r>
              <a:rPr lang="en-US" sz="2600" b="1" noProof="1">
                <a:solidFill>
                  <a:schemeClr val="bg1"/>
                </a:solidFill>
                <a:latin typeface="Consolas" pitchFamily="49" charset="0"/>
                <a:cs typeface="Consolas" pitchFamily="49" charset="0"/>
              </a:rPr>
              <a:t>this.a * this.b</a:t>
            </a:r>
            <a:r>
              <a:rPr lang="en-US" sz="2600" b="1" noProof="1">
                <a:latin typeface="Consolas" pitchFamily="49" charset="0"/>
                <a:cs typeface="Consolas" pitchFamily="49" charset="0"/>
              </a:rPr>
              <a:t>;</a:t>
            </a:r>
          </a:p>
          <a:p>
            <a:pPr fontAlgn="base"/>
            <a:r>
              <a:rPr lang="en-US" sz="2600" b="1" noProof="1">
                <a:latin typeface="Consolas" pitchFamily="49" charset="0"/>
                <a:cs typeface="Consolas" pitchFamily="49" charset="0"/>
              </a:rPr>
              <a:t>  }</a:t>
            </a:r>
          </a:p>
          <a:p>
            <a:pPr fontAlgn="base"/>
            <a:r>
              <a:rPr lang="en-US" sz="26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FB0C1980-36E9-4C89-A8ED-05493B57C15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187</a:t>
            </a:fld>
            <a:endParaRPr lang="en-US" noProof="0" dirty="0"/>
          </a:p>
        </p:txBody>
      </p:sp>
    </p:spTree>
    <p:extLst>
      <p:ext uri="{BB962C8B-B14F-4D97-AF65-F5344CB8AC3E}">
        <p14:creationId xmlns:p14="http://schemas.microsoft.com/office/powerpoint/2010/main" val="24785431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en-US" b="1" dirty="0">
                <a:solidFill>
                  <a:schemeClr val="bg1"/>
                </a:solidFill>
              </a:rPr>
              <a:t>Overriding</a:t>
            </a:r>
            <a:r>
              <a:rPr lang="en-US" dirty="0"/>
              <a:t> can take place in </a:t>
            </a:r>
            <a:r>
              <a:rPr lang="en-US" b="1" dirty="0">
                <a:solidFill>
                  <a:schemeClr val="bg1"/>
                </a:solidFill>
              </a:rPr>
              <a:t>sub-class</a:t>
            </a:r>
            <a:endParaRPr lang="en-US" dirty="0">
              <a:solidFill>
                <a:schemeClr val="bg1"/>
              </a:solidFill>
            </a:endParaRPr>
          </a:p>
          <a:p>
            <a:pPr>
              <a:buClr>
                <a:schemeClr val="tx1"/>
              </a:buClr>
            </a:pPr>
            <a:r>
              <a:rPr lang="en-US" b="1" dirty="0">
                <a:solidFill>
                  <a:schemeClr val="bg1"/>
                </a:solidFill>
              </a:rPr>
              <a:t>Argument list </a:t>
            </a:r>
            <a:r>
              <a:rPr lang="en-US" dirty="0"/>
              <a:t>must be the </a:t>
            </a:r>
            <a:r>
              <a:rPr lang="en-US" b="1" dirty="0">
                <a:solidFill>
                  <a:schemeClr val="bg1"/>
                </a:solidFill>
              </a:rPr>
              <a:t>same</a:t>
            </a:r>
            <a:r>
              <a:rPr lang="en-US" dirty="0"/>
              <a:t> as that of the </a:t>
            </a:r>
            <a:r>
              <a:rPr lang="en-US" b="1" dirty="0">
                <a:solidFill>
                  <a:schemeClr val="bg1"/>
                </a:solidFill>
              </a:rPr>
              <a:t>parent method</a:t>
            </a:r>
          </a:p>
          <a:p>
            <a:pPr>
              <a:buClr>
                <a:schemeClr val="tx1"/>
              </a:buClr>
            </a:pPr>
            <a:r>
              <a:rPr lang="en-US" dirty="0"/>
              <a:t>The overriding method must have </a:t>
            </a:r>
            <a:r>
              <a:rPr lang="en-US" b="1" dirty="0">
                <a:solidFill>
                  <a:schemeClr val="bg1"/>
                </a:solidFill>
              </a:rPr>
              <a:t>same return type</a:t>
            </a:r>
          </a:p>
          <a:p>
            <a:pPr>
              <a:buClr>
                <a:schemeClr val="tx1"/>
              </a:buClr>
            </a:pPr>
            <a:r>
              <a:rPr lang="en-US" b="1" dirty="0">
                <a:solidFill>
                  <a:schemeClr val="bg1"/>
                </a:solidFill>
              </a:rPr>
              <a:t>Access modifier </a:t>
            </a:r>
            <a:r>
              <a:rPr lang="en-US" dirty="0"/>
              <a:t>cannot be more </a:t>
            </a:r>
            <a:r>
              <a:rPr lang="en-US" b="1" dirty="0">
                <a:solidFill>
                  <a:schemeClr val="bg1"/>
                </a:solidFill>
              </a:rPr>
              <a:t>restrictive</a:t>
            </a:r>
          </a:p>
          <a:p>
            <a:pPr>
              <a:buClr>
                <a:schemeClr val="tx1"/>
              </a:buClr>
            </a:pPr>
            <a:r>
              <a:rPr lang="en-US" b="1" dirty="0">
                <a:solidFill>
                  <a:schemeClr val="bg1"/>
                </a:solidFill>
              </a:rPr>
              <a:t>Private</a:t>
            </a:r>
            <a:r>
              <a:rPr lang="en-US" dirty="0"/>
              <a:t>,</a:t>
            </a:r>
            <a:r>
              <a:rPr lang="en-US" b="1" dirty="0">
                <a:solidFill>
                  <a:schemeClr val="bg1"/>
                </a:solidFill>
              </a:rPr>
              <a:t> static </a:t>
            </a:r>
            <a:r>
              <a:rPr lang="en-US" dirty="0"/>
              <a:t>and</a:t>
            </a:r>
            <a:r>
              <a:rPr lang="en-US" b="1" dirty="0">
                <a:solidFill>
                  <a:schemeClr val="bg1"/>
                </a:solidFill>
              </a:rPr>
              <a:t> final </a:t>
            </a:r>
            <a:r>
              <a:rPr lang="en-US" dirty="0"/>
              <a:t>methods can </a:t>
            </a:r>
            <a:r>
              <a:rPr lang="en-US" b="1" dirty="0">
                <a:solidFill>
                  <a:schemeClr val="bg1"/>
                </a:solidFill>
              </a:rPr>
              <a:t>NOT</a:t>
            </a:r>
            <a:r>
              <a:rPr lang="en-US" dirty="0">
                <a:solidFill>
                  <a:schemeClr val="bg1"/>
                </a:solidFill>
              </a:rPr>
              <a:t> </a:t>
            </a:r>
            <a:r>
              <a:rPr lang="en-US" dirty="0"/>
              <a:t>be overriden</a:t>
            </a:r>
          </a:p>
          <a:p>
            <a:pPr>
              <a:buClr>
                <a:schemeClr val="tx1"/>
              </a:buClr>
            </a:pPr>
            <a:r>
              <a:rPr lang="en-US" dirty="0"/>
              <a:t>The overriding method </a:t>
            </a:r>
            <a:r>
              <a:rPr lang="en-US" b="1" dirty="0">
                <a:solidFill>
                  <a:schemeClr val="bg1"/>
                </a:solidFill>
              </a:rPr>
              <a:t>must not </a:t>
            </a:r>
            <a:r>
              <a:rPr lang="en-US" dirty="0"/>
              <a:t>throw new or broader              </a:t>
            </a:r>
            <a:r>
              <a:rPr lang="en-US" b="1" dirty="0">
                <a:solidFill>
                  <a:schemeClr val="bg1"/>
                </a:solidFill>
              </a:rPr>
              <a:t>checked exceptions</a:t>
            </a:r>
            <a:endParaRPr lang="en-US" dirty="0">
              <a:solidFill>
                <a:schemeClr val="bg1"/>
              </a:solidFill>
            </a:endParaRPr>
          </a:p>
        </p:txBody>
      </p:sp>
      <p:sp>
        <p:nvSpPr>
          <p:cNvPr id="4" name="Title 3"/>
          <p:cNvSpPr>
            <a:spLocks noGrp="1"/>
          </p:cNvSpPr>
          <p:nvPr>
            <p:ph type="title"/>
          </p:nvPr>
        </p:nvSpPr>
        <p:spPr/>
        <p:txBody>
          <a:bodyPr/>
          <a:lstStyle/>
          <a:p>
            <a:r>
              <a:rPr lang="en-US" noProof="1"/>
              <a:t>Rules for Overriding Method</a:t>
            </a:r>
            <a:endParaRPr lang="en-US" dirty="0"/>
          </a:p>
        </p:txBody>
      </p:sp>
      <p:sp>
        <p:nvSpPr>
          <p:cNvPr id="5" name="Slide Number">
            <a:extLst>
              <a:ext uri="{FF2B5EF4-FFF2-40B4-BE49-F238E27FC236}">
                <a16:creationId xmlns:a16="http://schemas.microsoft.com/office/drawing/2014/main" id="{A49861CA-31E8-4472-80D0-2B1C7040C94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188</a:t>
            </a:fld>
            <a:endParaRPr lang="en-US" noProof="0" dirty="0"/>
          </a:p>
        </p:txBody>
      </p:sp>
    </p:spTree>
    <p:extLst>
      <p:ext uri="{BB962C8B-B14F-4D97-AF65-F5344CB8AC3E}">
        <p14:creationId xmlns:p14="http://schemas.microsoft.com/office/powerpoint/2010/main" val="20714132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2AE1E29C-7B9A-4EBF-8D6C-F8CE16735AFB}"/>
              </a:ext>
            </a:extLst>
          </p:cNvPr>
          <p:cNvSpPr/>
          <p:nvPr/>
        </p:nvSpPr>
        <p:spPr bwMode="auto">
          <a:xfrm>
            <a:off x="5341596" y="1148443"/>
            <a:ext cx="1508811" cy="1162975"/>
          </a:xfrm>
          <a:prstGeom prst="cloud">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dirty="0">
                <a:solidFill>
                  <a:schemeClr val="tx1"/>
                </a:solidFill>
              </a:rPr>
              <a:t>Shape</a:t>
            </a:r>
          </a:p>
        </p:txBody>
      </p:sp>
      <p:sp>
        <p:nvSpPr>
          <p:cNvPr id="6" name="Oval 5">
            <a:extLst>
              <a:ext uri="{FF2B5EF4-FFF2-40B4-BE49-F238E27FC236}">
                <a16:creationId xmlns:a16="http://schemas.microsoft.com/office/drawing/2014/main" id="{0ECEB6EE-5262-4C9B-A1CB-F7AD57279B7F}"/>
              </a:ext>
            </a:extLst>
          </p:cNvPr>
          <p:cNvSpPr/>
          <p:nvPr/>
        </p:nvSpPr>
        <p:spPr bwMode="auto">
          <a:xfrm>
            <a:off x="4833209" y="2736852"/>
            <a:ext cx="1016772" cy="1026367"/>
          </a:xfrm>
          <a:prstGeom prst="ellipse">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b="1" dirty="0">
                <a:solidFill>
                  <a:schemeClr val="tx1"/>
                </a:solidFill>
              </a:rPr>
              <a:t>Circle</a:t>
            </a:r>
          </a:p>
        </p:txBody>
      </p:sp>
      <p:sp>
        <p:nvSpPr>
          <p:cNvPr id="7" name="Rectangle 6">
            <a:extLst>
              <a:ext uri="{FF2B5EF4-FFF2-40B4-BE49-F238E27FC236}">
                <a16:creationId xmlns:a16="http://schemas.microsoft.com/office/drawing/2014/main" id="{5A443A5F-F8DE-4F33-AA5F-5609F32A481D}"/>
              </a:ext>
            </a:extLst>
          </p:cNvPr>
          <p:cNvSpPr/>
          <p:nvPr/>
        </p:nvSpPr>
        <p:spPr bwMode="auto">
          <a:xfrm>
            <a:off x="6290715" y="2833335"/>
            <a:ext cx="1119382" cy="768084"/>
          </a:xfrm>
          <a:prstGeom prst="rect">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b="1" dirty="0">
                <a:solidFill>
                  <a:schemeClr val="tx1"/>
                </a:solidFill>
              </a:rPr>
              <a:t>Rectangle</a:t>
            </a:r>
          </a:p>
        </p:txBody>
      </p:sp>
      <p:cxnSp>
        <p:nvCxnSpPr>
          <p:cNvPr id="9" name="Straight Arrow Connector 8">
            <a:extLst>
              <a:ext uri="{FF2B5EF4-FFF2-40B4-BE49-F238E27FC236}">
                <a16:creationId xmlns:a16="http://schemas.microsoft.com/office/drawing/2014/main" id="{A4334935-D9A0-415E-9416-CDDE66309529}"/>
              </a:ext>
            </a:extLst>
          </p:cNvPr>
          <p:cNvCxnSpPr>
            <a:cxnSpLocks/>
          </p:cNvCxnSpPr>
          <p:nvPr/>
        </p:nvCxnSpPr>
        <p:spPr>
          <a:xfrm flipH="1">
            <a:off x="5481518" y="2311416"/>
            <a:ext cx="219591" cy="4254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0786D384-BACC-4B01-BF23-85D0B057EF09}"/>
              </a:ext>
            </a:extLst>
          </p:cNvPr>
          <p:cNvCxnSpPr>
            <a:cxnSpLocks/>
          </p:cNvCxnSpPr>
          <p:nvPr/>
        </p:nvCxnSpPr>
        <p:spPr>
          <a:xfrm>
            <a:off x="6490896" y="2311416"/>
            <a:ext cx="208329" cy="4254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 name="Title 3">
            <a:extLst>
              <a:ext uri="{FF2B5EF4-FFF2-40B4-BE49-F238E27FC236}">
                <a16:creationId xmlns:a16="http://schemas.microsoft.com/office/drawing/2014/main" id="{E0FB9DD2-26E7-4CF1-87F4-594B89D35BB2}"/>
              </a:ext>
            </a:extLst>
          </p:cNvPr>
          <p:cNvSpPr>
            <a:spLocks noGrp="1"/>
          </p:cNvSpPr>
          <p:nvPr>
            <p:ph type="title" sz="quarter" idx="10"/>
          </p:nvPr>
        </p:nvSpPr>
        <p:spPr/>
        <p:txBody>
          <a:bodyPr/>
          <a:lstStyle/>
          <a:p>
            <a:r>
              <a:rPr lang="en-US"/>
              <a:t>Abstract Classes</a:t>
            </a:r>
          </a:p>
        </p:txBody>
      </p:sp>
    </p:spTree>
    <p:extLst>
      <p:ext uri="{BB962C8B-B14F-4D97-AF65-F5344CB8AC3E}">
        <p14:creationId xmlns:p14="http://schemas.microsoft.com/office/powerpoint/2010/main" val="32329398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GB" sz="3000" b="1" dirty="0">
                <a:solidFill>
                  <a:schemeClr val="bg1"/>
                </a:solidFill>
              </a:rPr>
              <a:t>Breaking code </a:t>
            </a:r>
            <a:r>
              <a:rPr lang="en-GB" sz="3000" dirty="0"/>
              <a:t>into reusable units</a:t>
            </a:r>
          </a:p>
          <a:p>
            <a:pPr>
              <a:buClr>
                <a:schemeClr val="tx1"/>
              </a:buClr>
            </a:pPr>
            <a:r>
              <a:rPr lang="en-GB" sz="3000" b="1" dirty="0">
                <a:solidFill>
                  <a:schemeClr val="bg1"/>
                </a:solidFill>
              </a:rPr>
              <a:t>Extracting parts of methods </a:t>
            </a:r>
            <a:r>
              <a:rPr lang="en-GB" sz="3000" dirty="0"/>
              <a:t>and </a:t>
            </a:r>
            <a:r>
              <a:rPr lang="en-GB" sz="3000" b="1" dirty="0">
                <a:solidFill>
                  <a:schemeClr val="bg1"/>
                </a:solidFill>
              </a:rPr>
              <a:t>classes</a:t>
            </a:r>
            <a:r>
              <a:rPr lang="en-GB" sz="3000" dirty="0"/>
              <a:t> into </a:t>
            </a:r>
            <a:r>
              <a:rPr lang="en-GB" sz="3000" b="1" dirty="0">
                <a:solidFill>
                  <a:schemeClr val="bg1"/>
                </a:solidFill>
              </a:rPr>
              <a:t>new</a:t>
            </a:r>
            <a:r>
              <a:rPr lang="en-GB" sz="3000" dirty="0"/>
              <a:t> ones</a:t>
            </a:r>
          </a:p>
        </p:txBody>
      </p:sp>
      <p:sp>
        <p:nvSpPr>
          <p:cNvPr id="4" name="Title 3"/>
          <p:cNvSpPr>
            <a:spLocks noGrp="1"/>
          </p:cNvSpPr>
          <p:nvPr>
            <p:ph type="title"/>
          </p:nvPr>
        </p:nvSpPr>
        <p:spPr/>
        <p:txBody>
          <a:bodyPr>
            <a:normAutofit/>
          </a:bodyPr>
          <a:lstStyle/>
          <a:p>
            <a:r>
              <a:rPr lang="en-US" dirty="0"/>
              <a:t>Refactoring Techniques</a:t>
            </a:r>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748263" y="2644950"/>
            <a:ext cx="3886200"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dirty="0" err="1">
                <a:solidFill>
                  <a:schemeClr val="tx1"/>
                </a:solidFill>
                <a:effectLst/>
              </a:rPr>
              <a:t>depositOrWithdraw</a:t>
            </a:r>
            <a:r>
              <a:rPr lang="en-US" sz="2700" b="0" dirty="0">
                <a:solidFill>
                  <a:schemeClr val="tx1"/>
                </a:solidFill>
                <a:effectLst/>
              </a:rPr>
              <a:t>()</a:t>
            </a:r>
          </a:p>
        </p:txBody>
      </p:sp>
      <p:sp>
        <p:nvSpPr>
          <p:cNvPr id="13" name="Right Arrow 7">
            <a:extLst>
              <a:ext uri="{FF2B5EF4-FFF2-40B4-BE49-F238E27FC236}">
                <a16:creationId xmlns:a16="http://schemas.microsoft.com/office/drawing/2014/main" id="{EA2FEDA5-0CA4-4AAD-9D35-DABC067DBE0E}"/>
              </a:ext>
            </a:extLst>
          </p:cNvPr>
          <p:cNvSpPr/>
          <p:nvPr/>
        </p:nvSpPr>
        <p:spPr>
          <a:xfrm>
            <a:off x="4926487" y="2748885"/>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Content Placeholder 2">
            <a:extLst>
              <a:ext uri="{FF2B5EF4-FFF2-40B4-BE49-F238E27FC236}">
                <a16:creationId xmlns:a16="http://schemas.microsoft.com/office/drawing/2014/main" id="{0392B72B-EE43-4CB4-9089-178A985ACFEF}"/>
              </a:ext>
            </a:extLst>
          </p:cNvPr>
          <p:cNvSpPr txBox="1">
            <a:spLocks/>
          </p:cNvSpPr>
          <p:nvPr/>
        </p:nvSpPr>
        <p:spPr>
          <a:xfrm>
            <a:off x="190404" y="3370286"/>
            <a:ext cx="11847599" cy="68592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buClr>
                <a:schemeClr val="tx1"/>
              </a:buClr>
            </a:pPr>
            <a:r>
              <a:rPr lang="en-US" sz="3000" b="1" dirty="0">
                <a:solidFill>
                  <a:schemeClr val="bg1"/>
                </a:solidFill>
              </a:rPr>
              <a:t> Improving names </a:t>
            </a:r>
            <a:r>
              <a:rPr lang="en-US" sz="3000" dirty="0"/>
              <a:t>of</a:t>
            </a:r>
            <a:r>
              <a:rPr lang="en-US" sz="3000" dirty="0">
                <a:solidFill>
                  <a:schemeClr val="tx2">
                    <a:lumMod val="75000"/>
                  </a:schemeClr>
                </a:solidFill>
              </a:rPr>
              <a:t> </a:t>
            </a:r>
            <a:r>
              <a:rPr lang="en-US" sz="3000" dirty="0"/>
              <a:t>variables, methods, classes, etc.</a:t>
            </a:r>
          </a:p>
        </p:txBody>
      </p:sp>
      <p:sp>
        <p:nvSpPr>
          <p:cNvPr id="9" name="Text Placeholder 5">
            <a:extLst>
              <a:ext uri="{FF2B5EF4-FFF2-40B4-BE49-F238E27FC236}">
                <a16:creationId xmlns:a16="http://schemas.microsoft.com/office/drawing/2014/main" id="{8A230D9F-9EA4-409F-9227-B555BCEA3FA7}"/>
              </a:ext>
            </a:extLst>
          </p:cNvPr>
          <p:cNvSpPr txBox="1">
            <a:spLocks/>
          </p:cNvSpPr>
          <p:nvPr/>
        </p:nvSpPr>
        <p:spPr>
          <a:xfrm>
            <a:off x="5640364" y="2457975"/>
            <a:ext cx="2209800" cy="89330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dirty="0">
                <a:solidFill>
                  <a:schemeClr val="bg1"/>
                </a:solidFill>
                <a:effectLst/>
              </a:rPr>
              <a:t>d</a:t>
            </a:r>
            <a:r>
              <a:rPr lang="en-US" sz="2700">
                <a:solidFill>
                  <a:schemeClr val="bg1"/>
                </a:solidFill>
                <a:effectLst/>
              </a:rPr>
              <a:t>eposit</a:t>
            </a:r>
            <a:r>
              <a:rPr lang="en-US" sz="2700" dirty="0">
                <a:solidFill>
                  <a:schemeClr val="bg1"/>
                </a:solidFill>
                <a:effectLst/>
              </a:rPr>
              <a:t>()</a:t>
            </a:r>
          </a:p>
          <a:p>
            <a:pPr>
              <a:lnSpc>
                <a:spcPct val="90000"/>
              </a:lnSpc>
            </a:pPr>
            <a:r>
              <a:rPr lang="en-US" sz="2700" dirty="0">
                <a:solidFill>
                  <a:schemeClr val="bg1"/>
                </a:solidFill>
                <a:effectLst/>
              </a:rPr>
              <a:t>w</a:t>
            </a:r>
            <a:r>
              <a:rPr lang="en-US" sz="2700">
                <a:solidFill>
                  <a:schemeClr val="bg1"/>
                </a:solidFill>
                <a:effectLst/>
              </a:rPr>
              <a:t>ithdraw</a:t>
            </a:r>
            <a:r>
              <a:rPr lang="en-US" sz="2700" dirty="0">
                <a:solidFill>
                  <a:schemeClr val="bg1"/>
                </a:solidFill>
                <a:effectLst/>
              </a:rPr>
              <a:t>()</a:t>
            </a:r>
          </a:p>
        </p:txBody>
      </p:sp>
      <p:sp>
        <p:nvSpPr>
          <p:cNvPr id="10" name="Content Placeholder 2">
            <a:extLst>
              <a:ext uri="{FF2B5EF4-FFF2-40B4-BE49-F238E27FC236}">
                <a16:creationId xmlns:a16="http://schemas.microsoft.com/office/drawing/2014/main" id="{717F693E-0EC5-45AA-A0C5-4BC0D76E0023}"/>
              </a:ext>
            </a:extLst>
          </p:cNvPr>
          <p:cNvSpPr txBox="1">
            <a:spLocks/>
          </p:cNvSpPr>
          <p:nvPr/>
        </p:nvSpPr>
        <p:spPr>
          <a:xfrm>
            <a:off x="193255" y="4988098"/>
            <a:ext cx="11847599" cy="68592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buClr>
                <a:schemeClr val="tx1"/>
              </a:buClr>
            </a:pPr>
            <a:r>
              <a:rPr lang="en-US" sz="3000" b="1" dirty="0">
                <a:solidFill>
                  <a:schemeClr val="bg1"/>
                </a:solidFill>
              </a:rPr>
              <a:t>Moving methods </a:t>
            </a:r>
            <a:r>
              <a:rPr lang="en-US" sz="3000" dirty="0"/>
              <a:t>or</a:t>
            </a:r>
            <a:r>
              <a:rPr lang="en-US" sz="3000" dirty="0">
                <a:solidFill>
                  <a:schemeClr val="tx2">
                    <a:lumMod val="75000"/>
                  </a:schemeClr>
                </a:solidFill>
              </a:rPr>
              <a:t> </a:t>
            </a:r>
            <a:r>
              <a:rPr lang="en-US" sz="3000" b="1" dirty="0">
                <a:solidFill>
                  <a:schemeClr val="bg1"/>
                </a:solidFill>
              </a:rPr>
              <a:t>fields</a:t>
            </a:r>
            <a:r>
              <a:rPr lang="en-US" sz="3000" dirty="0">
                <a:solidFill>
                  <a:schemeClr val="tx2">
                    <a:lumMod val="75000"/>
                  </a:schemeClr>
                </a:solidFill>
              </a:rPr>
              <a:t> </a:t>
            </a:r>
            <a:r>
              <a:rPr lang="en-US" sz="3000" dirty="0"/>
              <a:t>to</a:t>
            </a:r>
            <a:r>
              <a:rPr lang="en-US" sz="3000" dirty="0">
                <a:solidFill>
                  <a:schemeClr val="tx2">
                    <a:lumMod val="75000"/>
                  </a:schemeClr>
                </a:solidFill>
              </a:rPr>
              <a:t> </a:t>
            </a:r>
            <a:r>
              <a:rPr lang="en-US" sz="3000" dirty="0"/>
              <a:t>more appropriate classes</a:t>
            </a:r>
            <a:endParaRPr lang="en-GB" sz="3000" dirty="0"/>
          </a:p>
        </p:txBody>
      </p:sp>
      <p:sp>
        <p:nvSpPr>
          <p:cNvPr id="15" name="Text Placeholder 5">
            <a:extLst>
              <a:ext uri="{FF2B5EF4-FFF2-40B4-BE49-F238E27FC236}">
                <a16:creationId xmlns:a16="http://schemas.microsoft.com/office/drawing/2014/main" id="{D03FF3BB-2757-4C52-A074-134C427B7D58}"/>
              </a:ext>
            </a:extLst>
          </p:cNvPr>
          <p:cNvSpPr txBox="1">
            <a:spLocks/>
          </p:cNvSpPr>
          <p:nvPr/>
        </p:nvSpPr>
        <p:spPr>
          <a:xfrm>
            <a:off x="748264" y="4228622"/>
            <a:ext cx="2375937"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dirty="0">
                <a:solidFill>
                  <a:schemeClr val="tx1"/>
                </a:solidFill>
                <a:effectLst/>
              </a:rPr>
              <a:t>String str;</a:t>
            </a:r>
          </a:p>
        </p:txBody>
      </p:sp>
      <p:sp>
        <p:nvSpPr>
          <p:cNvPr id="16" name="Right Arrow 7">
            <a:extLst>
              <a:ext uri="{FF2B5EF4-FFF2-40B4-BE49-F238E27FC236}">
                <a16:creationId xmlns:a16="http://schemas.microsoft.com/office/drawing/2014/main" id="{E6CF416D-EC3E-42FA-A838-54585829911E}"/>
              </a:ext>
            </a:extLst>
          </p:cNvPr>
          <p:cNvSpPr/>
          <p:nvPr/>
        </p:nvSpPr>
        <p:spPr>
          <a:xfrm>
            <a:off x="3429001" y="4306135"/>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Text Placeholder 5">
            <a:extLst>
              <a:ext uri="{FF2B5EF4-FFF2-40B4-BE49-F238E27FC236}">
                <a16:creationId xmlns:a16="http://schemas.microsoft.com/office/drawing/2014/main" id="{0A0CACC8-04CA-4674-9EAE-CA516CF1CD8D}"/>
              </a:ext>
            </a:extLst>
          </p:cNvPr>
          <p:cNvSpPr txBox="1">
            <a:spLocks/>
          </p:cNvSpPr>
          <p:nvPr/>
        </p:nvSpPr>
        <p:spPr>
          <a:xfrm>
            <a:off x="4178698" y="4228622"/>
            <a:ext cx="2559563"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dirty="0">
                <a:solidFill>
                  <a:schemeClr val="tx1"/>
                </a:solidFill>
                <a:effectLst/>
              </a:rPr>
              <a:t>S</a:t>
            </a:r>
            <a:r>
              <a:rPr lang="en-US" sz="2700">
                <a:solidFill>
                  <a:schemeClr val="tx1"/>
                </a:solidFill>
                <a:effectLst/>
              </a:rPr>
              <a:t>tring </a:t>
            </a:r>
            <a:r>
              <a:rPr lang="en-US" sz="2700" dirty="0">
                <a:solidFill>
                  <a:schemeClr val="bg1"/>
                </a:solidFill>
                <a:effectLst/>
              </a:rPr>
              <a:t>name</a:t>
            </a:r>
            <a:r>
              <a:rPr lang="en-US" sz="2700" dirty="0">
                <a:solidFill>
                  <a:schemeClr val="tx1"/>
                </a:solidFill>
                <a:effectLst/>
              </a:rPr>
              <a:t>;</a:t>
            </a:r>
          </a:p>
        </p:txBody>
      </p:sp>
      <p:sp>
        <p:nvSpPr>
          <p:cNvPr id="18" name="Text Placeholder 5">
            <a:extLst>
              <a:ext uri="{FF2B5EF4-FFF2-40B4-BE49-F238E27FC236}">
                <a16:creationId xmlns:a16="http://schemas.microsoft.com/office/drawing/2014/main" id="{8A3D6A1A-8C85-4196-806D-FDB65B5B9AED}"/>
              </a:ext>
            </a:extLst>
          </p:cNvPr>
          <p:cNvSpPr txBox="1">
            <a:spLocks/>
          </p:cNvSpPr>
          <p:nvPr/>
        </p:nvSpPr>
        <p:spPr>
          <a:xfrm>
            <a:off x="748263" y="5745178"/>
            <a:ext cx="2375937"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a:solidFill>
                  <a:schemeClr val="tx1"/>
                </a:solidFill>
                <a:effectLst/>
              </a:rPr>
              <a:t>Car.open</a:t>
            </a:r>
            <a:r>
              <a:rPr lang="en-US" sz="2700" dirty="0">
                <a:solidFill>
                  <a:schemeClr val="tx1"/>
                </a:solidFill>
                <a:effectLst/>
              </a:rPr>
              <a:t>()</a:t>
            </a:r>
          </a:p>
        </p:txBody>
      </p:sp>
      <p:sp>
        <p:nvSpPr>
          <p:cNvPr id="19" name="Right Arrow 7">
            <a:extLst>
              <a:ext uri="{FF2B5EF4-FFF2-40B4-BE49-F238E27FC236}">
                <a16:creationId xmlns:a16="http://schemas.microsoft.com/office/drawing/2014/main" id="{6690AB9D-07FD-4404-83D5-384236639231}"/>
              </a:ext>
            </a:extLst>
          </p:cNvPr>
          <p:cNvSpPr/>
          <p:nvPr/>
        </p:nvSpPr>
        <p:spPr>
          <a:xfrm>
            <a:off x="3429000" y="5829288"/>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0" name="Text Placeholder 5">
            <a:extLst>
              <a:ext uri="{FF2B5EF4-FFF2-40B4-BE49-F238E27FC236}">
                <a16:creationId xmlns:a16="http://schemas.microsoft.com/office/drawing/2014/main" id="{5ADC2181-DB2A-48FF-834A-74DE23AF71AD}"/>
              </a:ext>
            </a:extLst>
          </p:cNvPr>
          <p:cNvSpPr txBox="1">
            <a:spLocks/>
          </p:cNvSpPr>
          <p:nvPr/>
        </p:nvSpPr>
        <p:spPr>
          <a:xfrm>
            <a:off x="4178697" y="5756023"/>
            <a:ext cx="2559563"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a:solidFill>
                  <a:schemeClr val="bg1"/>
                </a:solidFill>
                <a:effectLst/>
              </a:rPr>
              <a:t>Door.open</a:t>
            </a:r>
            <a:r>
              <a:rPr lang="en-US" sz="2700" dirty="0">
                <a:solidFill>
                  <a:schemeClr val="bg1"/>
                </a:solidFill>
                <a:effectLst/>
              </a:rPr>
              <a:t>()</a:t>
            </a:r>
          </a:p>
        </p:txBody>
      </p:sp>
      <p:sp>
        <p:nvSpPr>
          <p:cNvPr id="21" name="Slide Number">
            <a:extLst>
              <a:ext uri="{FF2B5EF4-FFF2-40B4-BE49-F238E27FC236}">
                <a16:creationId xmlns:a16="http://schemas.microsoft.com/office/drawing/2014/main" id="{539E31DA-FC67-4481-9B84-57D35286918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a:t>
            </a:fld>
            <a:endParaRPr lang="en-US" noProof="0" dirty="0"/>
          </a:p>
        </p:txBody>
      </p:sp>
    </p:spTree>
    <p:extLst>
      <p:ext uri="{BB962C8B-B14F-4D97-AF65-F5344CB8AC3E}">
        <p14:creationId xmlns:p14="http://schemas.microsoft.com/office/powerpoint/2010/main" val="6551966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9" grpId="0" animBg="1"/>
      <p:bldP spid="15" grpId="0" animBg="1"/>
      <p:bldP spid="16" grpId="0" animBg="1"/>
      <p:bldP spid="17" grpId="0" animBg="1"/>
      <p:bldP spid="18" grpId="0" animBg="1"/>
      <p:bldP spid="19" grpId="0" animBg="1"/>
      <p:bldP spid="20"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1"/>
              <a:t>Abstract Classes</a:t>
            </a:r>
            <a:endParaRPr lang="en-US" dirty="0"/>
          </a:p>
        </p:txBody>
      </p:sp>
      <p:sp>
        <p:nvSpPr>
          <p:cNvPr id="5" name="Text Placeholder 4"/>
          <p:cNvSpPr>
            <a:spLocks noGrp="1"/>
          </p:cNvSpPr>
          <p:nvPr>
            <p:ph type="body" sz="quarter" idx="10"/>
          </p:nvPr>
        </p:nvSpPr>
        <p:spPr>
          <a:xfrm>
            <a:off x="1894325" y="1121143"/>
            <a:ext cx="9858705" cy="5546589"/>
          </a:xfrm>
        </p:spPr>
        <p:txBody>
          <a:bodyPr>
            <a:normAutofit lnSpcReduction="10000"/>
          </a:bodyPr>
          <a:lstStyle/>
          <a:p>
            <a:r>
              <a:rPr lang="en-US" dirty="0"/>
              <a:t>Abstract class </a:t>
            </a:r>
            <a:r>
              <a:rPr lang="en-US" b="1" dirty="0">
                <a:solidFill>
                  <a:schemeClr val="bg1"/>
                </a:solidFill>
              </a:rPr>
              <a:t>can NOT be instantiated</a:t>
            </a: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r>
              <a:rPr lang="en-US" dirty="0"/>
              <a:t>An </a:t>
            </a:r>
            <a:r>
              <a:rPr lang="en-US" b="1" dirty="0">
                <a:solidFill>
                  <a:schemeClr val="bg1"/>
                </a:solidFill>
              </a:rPr>
              <a:t>abstract</a:t>
            </a:r>
            <a:r>
              <a:rPr lang="en-US" dirty="0"/>
              <a:t> class may</a:t>
            </a:r>
            <a:r>
              <a:rPr lang="en-US" b="1" dirty="0">
                <a:solidFill>
                  <a:schemeClr val="bg1"/>
                </a:solidFill>
              </a:rPr>
              <a:t> </a:t>
            </a:r>
            <a:r>
              <a:rPr lang="en-US" dirty="0"/>
              <a:t>or</a:t>
            </a:r>
            <a:r>
              <a:rPr lang="en-US" b="1" dirty="0">
                <a:solidFill>
                  <a:schemeClr val="bg1"/>
                </a:solidFill>
              </a:rPr>
              <a:t> </a:t>
            </a:r>
            <a:r>
              <a:rPr lang="en-US" dirty="0"/>
              <a:t>may</a:t>
            </a:r>
            <a:r>
              <a:rPr lang="en-US" b="1" dirty="0">
                <a:solidFill>
                  <a:schemeClr val="bg1"/>
                </a:solidFill>
              </a:rPr>
              <a:t> </a:t>
            </a:r>
            <a:r>
              <a:rPr lang="en-US" dirty="0"/>
              <a:t>not</a:t>
            </a:r>
            <a:r>
              <a:rPr lang="en-US" b="1" dirty="0">
                <a:solidFill>
                  <a:schemeClr val="bg1"/>
                </a:solidFill>
              </a:rPr>
              <a:t> </a:t>
            </a:r>
            <a:r>
              <a:rPr lang="en-US" dirty="0"/>
              <a:t>include </a:t>
            </a:r>
            <a:br>
              <a:rPr lang="en-US" dirty="0"/>
            </a:br>
            <a:r>
              <a:rPr lang="en-US" b="1" dirty="0">
                <a:solidFill>
                  <a:schemeClr val="bg1"/>
                </a:solidFill>
              </a:rPr>
              <a:t>abstract methods</a:t>
            </a:r>
            <a:endParaRPr lang="en-US" dirty="0">
              <a:solidFill>
                <a:schemeClr val="tx2">
                  <a:lumMod val="75000"/>
                </a:schemeClr>
              </a:solidFill>
            </a:endParaRPr>
          </a:p>
          <a:p>
            <a:r>
              <a:rPr lang="en-US" dirty="0"/>
              <a:t>If it has at least one abstract method, it must be </a:t>
            </a:r>
            <a:br>
              <a:rPr lang="en-US" dirty="0"/>
            </a:br>
            <a:r>
              <a:rPr lang="en-US" dirty="0"/>
              <a:t>declared </a:t>
            </a:r>
            <a:r>
              <a:rPr lang="en-US" b="1" dirty="0">
                <a:solidFill>
                  <a:schemeClr val="bg1"/>
                </a:solidFill>
              </a:rPr>
              <a:t>abstract</a:t>
            </a:r>
          </a:p>
          <a:p>
            <a:r>
              <a:rPr lang="en-US" dirty="0"/>
              <a:t>To use an </a:t>
            </a:r>
            <a:r>
              <a:rPr lang="en-US" b="1" dirty="0">
                <a:solidFill>
                  <a:schemeClr val="bg1"/>
                </a:solidFill>
              </a:rPr>
              <a:t>abstract class</a:t>
            </a:r>
            <a:r>
              <a:rPr lang="en-US" dirty="0"/>
              <a:t>, you need to </a:t>
            </a:r>
            <a:r>
              <a:rPr lang="en-US" b="1" dirty="0">
                <a:solidFill>
                  <a:schemeClr val="bg1"/>
                </a:solidFill>
              </a:rPr>
              <a:t>inherit it</a:t>
            </a:r>
          </a:p>
        </p:txBody>
      </p:sp>
      <p:sp>
        <p:nvSpPr>
          <p:cNvPr id="8" name="Text Placeholder 5"/>
          <p:cNvSpPr txBox="1">
            <a:spLocks/>
          </p:cNvSpPr>
          <p:nvPr/>
        </p:nvSpPr>
        <p:spPr>
          <a:xfrm>
            <a:off x="2586000" y="1806266"/>
            <a:ext cx="8714212" cy="168428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defPPr>
              <a:defRPr lang="en-US"/>
            </a:defPPr>
            <a:lvl1pPr>
              <a:buClr>
                <a:srgbClr val="F2B254"/>
              </a:buClr>
              <a:buSzPct val="100000"/>
              <a:buFont typeface="Wingdings" panose="05000000000000000000" pitchFamily="2" charset="2"/>
              <a:buNone/>
              <a:defRPr sz="2800">
                <a:latin typeface="Consolas" pitchFamily="49" charset="0"/>
                <a:cs typeface="Consolas" pitchFamily="49" charset="0"/>
              </a:defRPr>
            </a:lvl1pPr>
          </a:lstStyle>
          <a:p>
            <a:r>
              <a:rPr lang="en-US" sz="2500" b="1" dirty="0"/>
              <a:t>public</a:t>
            </a:r>
            <a:r>
              <a:rPr lang="en-US" sz="2500" b="1" dirty="0">
                <a:solidFill>
                  <a:schemeClr val="accent2"/>
                </a:solidFill>
              </a:rPr>
              <a:t> </a:t>
            </a:r>
            <a:r>
              <a:rPr lang="en-US" sz="2500" b="1" dirty="0">
                <a:solidFill>
                  <a:schemeClr val="bg1"/>
                </a:solidFill>
              </a:rPr>
              <a:t>abstract</a:t>
            </a:r>
            <a:r>
              <a:rPr lang="en-US" sz="2500" b="1" dirty="0">
                <a:solidFill>
                  <a:schemeClr val="accent2"/>
                </a:solidFill>
              </a:rPr>
              <a:t> </a:t>
            </a:r>
            <a:r>
              <a:rPr lang="en-US" sz="2500" b="1" dirty="0"/>
              <a:t>class Shape {} </a:t>
            </a:r>
          </a:p>
          <a:p>
            <a:r>
              <a:rPr lang="en-US" sz="2500" b="1" dirty="0"/>
              <a:t>public class Circle extends Shape {}</a:t>
            </a:r>
          </a:p>
          <a:p>
            <a:r>
              <a:rPr lang="en-US" sz="2500" b="1" dirty="0">
                <a:solidFill>
                  <a:schemeClr val="bg1"/>
                </a:solidFill>
              </a:rPr>
              <a:t>Shape</a:t>
            </a:r>
            <a:r>
              <a:rPr lang="en-US" sz="2500" b="1" dirty="0">
                <a:solidFill>
                  <a:schemeClr val="accent2"/>
                </a:solidFill>
              </a:rPr>
              <a:t> </a:t>
            </a:r>
            <a:r>
              <a:rPr lang="en-US" sz="2500" b="1" dirty="0"/>
              <a:t>shape =</a:t>
            </a:r>
            <a:r>
              <a:rPr lang="en-US" sz="2500" b="1" dirty="0">
                <a:solidFill>
                  <a:schemeClr val="accent2"/>
                </a:solidFill>
              </a:rPr>
              <a:t> </a:t>
            </a:r>
            <a:r>
              <a:rPr lang="en-US" sz="2500" b="1" dirty="0">
                <a:solidFill>
                  <a:schemeClr val="bg1"/>
                </a:solidFill>
              </a:rPr>
              <a:t>new Shape()</a:t>
            </a:r>
            <a:r>
              <a:rPr lang="en-US" sz="2500" b="1" dirty="0"/>
              <a:t>;</a:t>
            </a:r>
            <a:r>
              <a:rPr lang="en-US" sz="2500" b="1" dirty="0">
                <a:solidFill>
                  <a:schemeClr val="accent2"/>
                </a:solidFill>
              </a:rPr>
              <a:t> </a:t>
            </a:r>
            <a:r>
              <a:rPr lang="en-US" sz="2500" b="1" i="1" dirty="0">
                <a:solidFill>
                  <a:schemeClr val="accent2"/>
                </a:solidFill>
              </a:rPr>
              <a:t>// Compile time error</a:t>
            </a:r>
          </a:p>
          <a:p>
            <a:r>
              <a:rPr lang="en-US" sz="2500" b="1" dirty="0">
                <a:solidFill>
                  <a:schemeClr val="bg1"/>
                </a:solidFill>
              </a:rPr>
              <a:t>Shape</a:t>
            </a:r>
            <a:r>
              <a:rPr lang="en-US" sz="2500" b="1" dirty="0">
                <a:solidFill>
                  <a:schemeClr val="accent2"/>
                </a:solidFill>
              </a:rPr>
              <a:t> </a:t>
            </a:r>
            <a:r>
              <a:rPr lang="en-US" sz="2500" b="1" dirty="0"/>
              <a:t>circle =</a:t>
            </a:r>
            <a:r>
              <a:rPr lang="en-US" sz="2500" b="1" dirty="0">
                <a:solidFill>
                  <a:schemeClr val="accent2"/>
                </a:solidFill>
              </a:rPr>
              <a:t> </a:t>
            </a:r>
            <a:r>
              <a:rPr lang="en-US" sz="2500" b="1" dirty="0">
                <a:solidFill>
                  <a:schemeClr val="bg1"/>
                </a:solidFill>
              </a:rPr>
              <a:t>new Circle()</a:t>
            </a:r>
            <a:r>
              <a:rPr lang="en-US" sz="2500" b="1" dirty="0"/>
              <a:t>;</a:t>
            </a:r>
            <a:r>
              <a:rPr lang="en-US" sz="2500" b="1" dirty="0">
                <a:solidFill>
                  <a:schemeClr val="accent2"/>
                </a:solidFill>
              </a:rPr>
              <a:t> </a:t>
            </a:r>
            <a:r>
              <a:rPr lang="en-US" sz="2500" b="1" i="1" dirty="0">
                <a:solidFill>
                  <a:schemeClr val="accent2"/>
                </a:solidFill>
              </a:rPr>
              <a:t>// polymorphism</a:t>
            </a:r>
          </a:p>
        </p:txBody>
      </p:sp>
      <p:sp>
        <p:nvSpPr>
          <p:cNvPr id="6" name="Slide Number">
            <a:extLst>
              <a:ext uri="{FF2B5EF4-FFF2-40B4-BE49-F238E27FC236}">
                <a16:creationId xmlns:a16="http://schemas.microsoft.com/office/drawing/2014/main" id="{C5E9D0B9-13FB-4805-8ABC-B6843294D26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190</a:t>
            </a:fld>
            <a:endParaRPr lang="en-US" dirty="0"/>
          </a:p>
        </p:txBody>
      </p:sp>
    </p:spTree>
    <p:extLst>
      <p:ext uri="{BB962C8B-B14F-4D97-AF65-F5344CB8AC3E}">
        <p14:creationId xmlns:p14="http://schemas.microsoft.com/office/powerpoint/2010/main" val="21306479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Problem: Shapes</a:t>
            </a:r>
            <a:endParaRPr lang="bg-BG" sz="4000" dirty="0"/>
          </a:p>
        </p:txBody>
      </p:sp>
      <p:sp>
        <p:nvSpPr>
          <p:cNvPr id="18" name="Rectangle 4"/>
          <p:cNvSpPr>
            <a:spLocks noChangeArrowheads="1"/>
          </p:cNvSpPr>
          <p:nvPr/>
        </p:nvSpPr>
        <p:spPr bwMode="auto">
          <a:xfrm>
            <a:off x="3276600" y="1173346"/>
            <a:ext cx="5424600" cy="47705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800" b="1" noProof="1">
                <a:latin typeface="Consolas" panose="020B0609020204030204" pitchFamily="49" charset="0"/>
              </a:rPr>
              <a:t>Shape</a:t>
            </a:r>
          </a:p>
        </p:txBody>
      </p:sp>
      <p:sp>
        <p:nvSpPr>
          <p:cNvPr id="19" name="Rectangle 18"/>
          <p:cNvSpPr>
            <a:spLocks noChangeArrowheads="1"/>
          </p:cNvSpPr>
          <p:nvPr/>
        </p:nvSpPr>
        <p:spPr bwMode="auto">
          <a:xfrm>
            <a:off x="3276600" y="1637823"/>
            <a:ext cx="5424600" cy="844783"/>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-Double perimeter</a:t>
            </a:r>
          </a:p>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-Double area</a:t>
            </a:r>
          </a:p>
        </p:txBody>
      </p:sp>
      <p:sp>
        <p:nvSpPr>
          <p:cNvPr id="10" name="Rectangle 9"/>
          <p:cNvSpPr>
            <a:spLocks noChangeArrowheads="1"/>
          </p:cNvSpPr>
          <p:nvPr/>
        </p:nvSpPr>
        <p:spPr bwMode="auto">
          <a:xfrm>
            <a:off x="3279776" y="2502246"/>
            <a:ext cx="5421424" cy="1631216"/>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+getPerimeter()</a:t>
            </a:r>
          </a:p>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#setPerimeter(Double perimeter)</a:t>
            </a:r>
          </a:p>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+calculatePerimeter</a:t>
            </a:r>
          </a:p>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+calculateArea</a:t>
            </a:r>
          </a:p>
        </p:txBody>
      </p:sp>
      <p:sp>
        <p:nvSpPr>
          <p:cNvPr id="12" name="Rectangle 4"/>
          <p:cNvSpPr>
            <a:spLocks noChangeArrowheads="1"/>
          </p:cNvSpPr>
          <p:nvPr/>
        </p:nvSpPr>
        <p:spPr bwMode="auto">
          <a:xfrm>
            <a:off x="609600" y="4348065"/>
            <a:ext cx="4343400" cy="460062"/>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400" b="1" noProof="1">
                <a:latin typeface="Consolas" panose="020B0609020204030204" pitchFamily="49" charset="0"/>
              </a:rPr>
              <a:t>Rectangle</a:t>
            </a:r>
          </a:p>
        </p:txBody>
      </p:sp>
      <p:sp>
        <p:nvSpPr>
          <p:cNvPr id="13" name="Rectangle 12"/>
          <p:cNvSpPr>
            <a:spLocks noChangeArrowheads="1"/>
          </p:cNvSpPr>
          <p:nvPr/>
        </p:nvSpPr>
        <p:spPr bwMode="auto">
          <a:xfrm>
            <a:off x="609600" y="4829346"/>
            <a:ext cx="4343400" cy="86177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-Double height</a:t>
            </a:r>
          </a:p>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-Double width</a:t>
            </a:r>
          </a:p>
        </p:txBody>
      </p:sp>
      <p:sp>
        <p:nvSpPr>
          <p:cNvPr id="15" name="Rectangle 14"/>
          <p:cNvSpPr>
            <a:spLocks noChangeArrowheads="1"/>
          </p:cNvSpPr>
          <p:nvPr/>
        </p:nvSpPr>
        <p:spPr bwMode="auto">
          <a:xfrm>
            <a:off x="609600" y="5681209"/>
            <a:ext cx="4343400" cy="86177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+calculatePerimeter</a:t>
            </a:r>
          </a:p>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+calculateArea</a:t>
            </a:r>
          </a:p>
        </p:txBody>
      </p:sp>
      <p:sp>
        <p:nvSpPr>
          <p:cNvPr id="20" name="Rectangle 4"/>
          <p:cNvSpPr>
            <a:spLocks noChangeArrowheads="1"/>
          </p:cNvSpPr>
          <p:nvPr/>
        </p:nvSpPr>
        <p:spPr bwMode="auto">
          <a:xfrm>
            <a:off x="7230525" y="4343400"/>
            <a:ext cx="4343400" cy="460062"/>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algn="ctr" eaLnBrk="0" hangingPunct="0">
              <a:lnSpc>
                <a:spcPts val="3000"/>
              </a:lnSpc>
              <a:buClr>
                <a:schemeClr val="accent5">
                  <a:lumMod val="40000"/>
                  <a:lumOff val="60000"/>
                </a:schemeClr>
              </a:buClr>
              <a:buSzPct val="70000"/>
            </a:pPr>
            <a:r>
              <a:rPr lang="en-US" sz="2400" b="1" noProof="1">
                <a:latin typeface="Consolas" panose="020B0609020204030204" pitchFamily="49" charset="0"/>
              </a:rPr>
              <a:t>Circle</a:t>
            </a:r>
          </a:p>
        </p:txBody>
      </p:sp>
      <p:sp>
        <p:nvSpPr>
          <p:cNvPr id="21" name="Rectangle 20"/>
          <p:cNvSpPr>
            <a:spLocks noChangeArrowheads="1"/>
          </p:cNvSpPr>
          <p:nvPr/>
        </p:nvSpPr>
        <p:spPr bwMode="auto">
          <a:xfrm>
            <a:off x="7230525" y="4825485"/>
            <a:ext cx="4343400" cy="460062"/>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-Double radius</a:t>
            </a:r>
          </a:p>
        </p:txBody>
      </p:sp>
      <p:sp>
        <p:nvSpPr>
          <p:cNvPr id="22" name="Rectangle 21"/>
          <p:cNvSpPr>
            <a:spLocks noChangeArrowheads="1"/>
          </p:cNvSpPr>
          <p:nvPr/>
        </p:nvSpPr>
        <p:spPr bwMode="auto">
          <a:xfrm>
            <a:off x="7230525" y="5282523"/>
            <a:ext cx="4343400" cy="861774"/>
          </a:xfrm>
          <a:prstGeom prst="rect">
            <a:avLst/>
          </a:prstGeom>
          <a:solidFill>
            <a:schemeClr val="accent5">
              <a:lumMod val="40000"/>
              <a:lumOff val="60000"/>
              <a:alpha val="20000"/>
            </a:schemeClr>
          </a:solidFill>
          <a:ln w="38100">
            <a:solidFill>
              <a:schemeClr val="accent5">
                <a:lumMod val="60000"/>
                <a:lumOff val="40000"/>
              </a:schemeClr>
            </a:solidFill>
          </a:ln>
        </p:spPr>
        <p:txBody>
          <a:bodyPr wrap="square">
            <a:spAutoFit/>
          </a:bodyPr>
          <a:lstStyle/>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+calculatePerimeter</a:t>
            </a:r>
          </a:p>
          <a:p>
            <a:pPr eaLnBrk="0" hangingPunct="0">
              <a:lnSpc>
                <a:spcPts val="3000"/>
              </a:lnSpc>
              <a:buClr>
                <a:schemeClr val="accent5">
                  <a:lumMod val="40000"/>
                  <a:lumOff val="60000"/>
                </a:schemeClr>
              </a:buClr>
              <a:buSzPct val="70000"/>
            </a:pPr>
            <a:r>
              <a:rPr lang="en-US" sz="2400" b="1" noProof="1">
                <a:latin typeface="Consolas" panose="020B0609020204030204" pitchFamily="49" charset="0"/>
              </a:rPr>
              <a:t>+calculateArea</a:t>
            </a:r>
          </a:p>
        </p:txBody>
      </p:sp>
      <p:sp>
        <p:nvSpPr>
          <p:cNvPr id="26" name="AutoShape 6"/>
          <p:cNvSpPr>
            <a:spLocks noChangeArrowheads="1"/>
          </p:cNvSpPr>
          <p:nvPr/>
        </p:nvSpPr>
        <p:spPr bwMode="auto">
          <a:xfrm>
            <a:off x="1073021" y="2169458"/>
            <a:ext cx="1856792" cy="919401"/>
          </a:xfrm>
          <a:prstGeom prst="wedgeRoundRectCallout">
            <a:avLst>
              <a:gd name="adj1" fmla="val 61656"/>
              <a:gd name="adj2" fmla="val 3402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rgbClr val="FFFFFF"/>
                </a:solidFill>
              </a:rPr>
              <a:t>Encapsulate area</a:t>
            </a:r>
            <a:endParaRPr lang="bg-BG" sz="2400" b="1" dirty="0">
              <a:solidFill>
                <a:schemeClr val="tx2">
                  <a:lumMod val="75000"/>
                </a:schemeClr>
              </a:solidFill>
            </a:endParaRPr>
          </a:p>
        </p:txBody>
      </p:sp>
      <p:sp>
        <p:nvSpPr>
          <p:cNvPr id="9" name="Bent Arrow 8"/>
          <p:cNvSpPr/>
          <p:nvPr/>
        </p:nvSpPr>
        <p:spPr>
          <a:xfrm rot="5400000">
            <a:off x="8926752" y="3290422"/>
            <a:ext cx="813816" cy="868680"/>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solidFill>
                <a:schemeClr val="tx1"/>
              </a:solidFill>
            </a:endParaRPr>
          </a:p>
        </p:txBody>
      </p:sp>
      <p:sp>
        <p:nvSpPr>
          <p:cNvPr id="28" name="Bent Arrow 27"/>
          <p:cNvSpPr/>
          <p:nvPr/>
        </p:nvSpPr>
        <p:spPr>
          <a:xfrm rot="16200000" flipH="1">
            <a:off x="2237232" y="3292214"/>
            <a:ext cx="813816" cy="868680"/>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sz="2800">
              <a:solidFill>
                <a:schemeClr val="tx1"/>
              </a:solidFill>
            </a:endParaRPr>
          </a:p>
        </p:txBody>
      </p:sp>
      <p:sp>
        <p:nvSpPr>
          <p:cNvPr id="16" name="Slide Number">
            <a:extLst>
              <a:ext uri="{FF2B5EF4-FFF2-40B4-BE49-F238E27FC236}">
                <a16:creationId xmlns:a16="http://schemas.microsoft.com/office/drawing/2014/main" id="{03C9C884-0B1F-4ACA-9ADD-785EC58D0C7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191</a:t>
            </a:fld>
            <a:endParaRPr lang="en-US" noProof="0" dirty="0"/>
          </a:p>
        </p:txBody>
      </p:sp>
    </p:spTree>
    <p:extLst>
      <p:ext uri="{BB962C8B-B14F-4D97-AF65-F5344CB8AC3E}">
        <p14:creationId xmlns:p14="http://schemas.microsoft.com/office/powerpoint/2010/main" val="782799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20" grpId="0" animBg="1"/>
      <p:bldP spid="21" grpId="0" animBg="1"/>
      <p:bldP spid="22" grpId="0" animBg="1"/>
      <p:bldP spid="26" grpId="0" animBg="1"/>
      <p:bldP spid="9" grpId="0" animBg="1"/>
      <p:bldP spid="2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Solution: Shapes (1)</a:t>
            </a:r>
            <a:endParaRPr lang="bg-BG" sz="4000" dirty="0"/>
          </a:p>
        </p:txBody>
      </p:sp>
      <p:sp>
        <p:nvSpPr>
          <p:cNvPr id="11" name="Text Placeholder 5"/>
          <p:cNvSpPr txBox="1">
            <a:spLocks/>
          </p:cNvSpPr>
          <p:nvPr/>
        </p:nvSpPr>
        <p:spPr>
          <a:xfrm>
            <a:off x="760412" y="1261210"/>
            <a:ext cx="10439400" cy="542377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400" dirty="0">
                <a:solidFill>
                  <a:schemeClr val="tx1"/>
                </a:solidFill>
                <a:effectLst/>
              </a:rPr>
              <a:t>public</a:t>
            </a:r>
            <a:r>
              <a:rPr lang="en-US" sz="2400" dirty="0">
                <a:solidFill>
                  <a:schemeClr val="accent1">
                    <a:lumMod val="20000"/>
                    <a:lumOff val="80000"/>
                  </a:schemeClr>
                </a:solidFill>
              </a:rPr>
              <a:t> </a:t>
            </a:r>
            <a:r>
              <a:rPr lang="en-US" sz="2400" dirty="0">
                <a:solidFill>
                  <a:schemeClr val="bg1"/>
                </a:solidFill>
                <a:effectLst/>
              </a:rPr>
              <a:t>abstract</a:t>
            </a:r>
            <a:r>
              <a:rPr lang="en-US" sz="2400" dirty="0">
                <a:solidFill>
                  <a:schemeClr val="accent1">
                    <a:lumMod val="20000"/>
                    <a:lumOff val="80000"/>
                  </a:schemeClr>
                </a:solidFill>
              </a:rPr>
              <a:t> </a:t>
            </a:r>
            <a:r>
              <a:rPr lang="en-US" sz="2400" dirty="0">
                <a:solidFill>
                  <a:schemeClr val="tx1"/>
                </a:solidFill>
                <a:effectLst/>
              </a:rPr>
              <a:t>class Shape {</a:t>
            </a:r>
          </a:p>
          <a:p>
            <a:pPr>
              <a:spcBef>
                <a:spcPts val="600"/>
              </a:spcBef>
            </a:pPr>
            <a:r>
              <a:rPr lang="en-US" sz="2400" dirty="0">
                <a:solidFill>
                  <a:schemeClr val="accent1">
                    <a:lumMod val="20000"/>
                    <a:lumOff val="80000"/>
                  </a:schemeClr>
                </a:solidFill>
              </a:rPr>
              <a:t>  </a:t>
            </a:r>
            <a:r>
              <a:rPr lang="en-US" sz="2400" dirty="0">
                <a:solidFill>
                  <a:schemeClr val="tx1"/>
                </a:solidFill>
                <a:effectLst/>
              </a:rPr>
              <a:t>private Double perimeter;</a:t>
            </a:r>
          </a:p>
          <a:p>
            <a:pPr>
              <a:spcBef>
                <a:spcPts val="600"/>
              </a:spcBef>
            </a:pPr>
            <a:r>
              <a:rPr lang="en-US" sz="2400" dirty="0">
                <a:solidFill>
                  <a:schemeClr val="tx1"/>
                </a:solidFill>
                <a:effectLst/>
              </a:rPr>
              <a:t>  private Double area;</a:t>
            </a:r>
          </a:p>
          <a:p>
            <a:pPr>
              <a:spcBef>
                <a:spcPts val="600"/>
              </a:spcBef>
            </a:pPr>
            <a:r>
              <a:rPr lang="en-US" sz="2400" dirty="0">
                <a:solidFill>
                  <a:schemeClr val="tx1"/>
                </a:solidFill>
                <a:effectLst/>
              </a:rPr>
              <a:t>  protected void setPerimeter(Double perimeter) {     </a:t>
            </a:r>
          </a:p>
          <a:p>
            <a:pPr>
              <a:spcBef>
                <a:spcPts val="600"/>
              </a:spcBef>
            </a:pPr>
            <a:r>
              <a:rPr lang="en-US" sz="2400" dirty="0">
                <a:solidFill>
                  <a:schemeClr val="tx1"/>
                </a:solidFill>
                <a:effectLst/>
              </a:rPr>
              <a:t>    this.perimeter = perimeter;</a:t>
            </a:r>
          </a:p>
          <a:p>
            <a:pPr>
              <a:spcBef>
                <a:spcPts val="600"/>
              </a:spcBef>
            </a:pPr>
            <a:r>
              <a:rPr lang="en-US" sz="2400" dirty="0">
                <a:solidFill>
                  <a:schemeClr val="tx1"/>
                </a:solidFill>
                <a:effectLst/>
              </a:rPr>
              <a:t>  }</a:t>
            </a:r>
          </a:p>
          <a:p>
            <a:pPr>
              <a:spcBef>
                <a:spcPts val="600"/>
              </a:spcBef>
            </a:pPr>
            <a:r>
              <a:rPr lang="en-US" sz="2400" dirty="0">
                <a:solidFill>
                  <a:schemeClr val="tx1"/>
                </a:solidFill>
                <a:effectLst/>
              </a:rPr>
              <a:t>  public Double getPerimeter() { return this.perimeter; }</a:t>
            </a:r>
          </a:p>
          <a:p>
            <a:pPr>
              <a:spcBef>
                <a:spcPts val="600"/>
              </a:spcBef>
            </a:pPr>
            <a:r>
              <a:rPr lang="en-US" sz="2400" dirty="0">
                <a:solidFill>
                  <a:schemeClr val="tx1"/>
                </a:solidFill>
                <a:effectLst/>
              </a:rPr>
              <a:t>  protected void setArea(Double area) {this.area = area;</a:t>
            </a:r>
            <a:r>
              <a:rPr lang="bg-BG" sz="2400" dirty="0">
                <a:solidFill>
                  <a:schemeClr val="tx1"/>
                </a:solidFill>
                <a:effectLst/>
              </a:rPr>
              <a:t> </a:t>
            </a:r>
            <a:r>
              <a:rPr lang="en-US" sz="2400" dirty="0">
                <a:solidFill>
                  <a:schemeClr val="tx1"/>
                </a:solidFill>
                <a:effectLst/>
              </a:rPr>
              <a:t>}</a:t>
            </a:r>
          </a:p>
          <a:p>
            <a:pPr>
              <a:spcBef>
                <a:spcPts val="600"/>
              </a:spcBef>
            </a:pPr>
            <a:r>
              <a:rPr lang="en-US" sz="2400" dirty="0">
                <a:solidFill>
                  <a:schemeClr val="tx1"/>
                </a:solidFill>
                <a:effectLst/>
              </a:rPr>
              <a:t>  public Double getArea() { return this.area; }</a:t>
            </a:r>
          </a:p>
          <a:p>
            <a:pPr>
              <a:spcBef>
                <a:spcPts val="600"/>
              </a:spcBef>
            </a:pPr>
            <a:r>
              <a:rPr lang="en-US" sz="2400" dirty="0">
                <a:solidFill>
                  <a:schemeClr val="tx2">
                    <a:lumMod val="75000"/>
                  </a:schemeClr>
                </a:solidFill>
              </a:rPr>
              <a:t>  </a:t>
            </a:r>
            <a:r>
              <a:rPr lang="en-US" sz="2400" dirty="0">
                <a:solidFill>
                  <a:schemeClr val="bg1"/>
                </a:solidFill>
                <a:effectLst/>
              </a:rPr>
              <a:t>protected abstract void calculatePerimeter()</a:t>
            </a:r>
            <a:r>
              <a:rPr lang="en-US" sz="2400" dirty="0">
                <a:solidFill>
                  <a:schemeClr val="tx1"/>
                </a:solidFill>
                <a:effectLst/>
              </a:rPr>
              <a:t>;</a:t>
            </a:r>
          </a:p>
          <a:p>
            <a:pPr>
              <a:spcBef>
                <a:spcPts val="600"/>
              </a:spcBef>
            </a:pPr>
            <a:r>
              <a:rPr lang="en-US" sz="2400" dirty="0">
                <a:solidFill>
                  <a:schemeClr val="bg1"/>
                </a:solidFill>
                <a:effectLst/>
              </a:rPr>
              <a:t>  protected abstract void calculateArea()</a:t>
            </a:r>
            <a:r>
              <a:rPr lang="en-US" sz="2400" dirty="0">
                <a:solidFill>
                  <a:schemeClr val="tx1"/>
                </a:solidFill>
                <a:effectLst/>
              </a:rPr>
              <a:t>;</a:t>
            </a:r>
          </a:p>
          <a:p>
            <a:pPr>
              <a:spcBef>
                <a:spcPts val="600"/>
              </a:spcBef>
            </a:pPr>
            <a:r>
              <a:rPr lang="en-US" sz="2400" dirty="0">
                <a:solidFill>
                  <a:schemeClr val="tx1"/>
                </a:solidFill>
                <a:effectLst/>
              </a:rPr>
              <a:t>}</a:t>
            </a:r>
          </a:p>
        </p:txBody>
      </p:sp>
      <p:sp>
        <p:nvSpPr>
          <p:cNvPr id="6" name="Slide Number">
            <a:extLst>
              <a:ext uri="{FF2B5EF4-FFF2-40B4-BE49-F238E27FC236}">
                <a16:creationId xmlns:a16="http://schemas.microsoft.com/office/drawing/2014/main" id="{4AD1B2A0-33DD-4E8F-85F3-69921F7D03D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192</a:t>
            </a:fld>
            <a:endParaRPr lang="en-US" noProof="0" dirty="0"/>
          </a:p>
        </p:txBody>
      </p:sp>
    </p:spTree>
    <p:extLst>
      <p:ext uri="{BB962C8B-B14F-4D97-AF65-F5344CB8AC3E}">
        <p14:creationId xmlns:p14="http://schemas.microsoft.com/office/powerpoint/2010/main" val="14310569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Solution: </a:t>
            </a:r>
            <a:r>
              <a:rPr lang="en-US" dirty="0"/>
              <a:t>Shapes (2)</a:t>
            </a:r>
            <a:endParaRPr lang="bg-BG" sz="4000" dirty="0"/>
          </a:p>
        </p:txBody>
      </p:sp>
      <p:sp>
        <p:nvSpPr>
          <p:cNvPr id="11" name="Text Placeholder 5"/>
          <p:cNvSpPr txBox="1">
            <a:spLocks/>
          </p:cNvSpPr>
          <p:nvPr/>
        </p:nvSpPr>
        <p:spPr>
          <a:xfrm>
            <a:off x="1143000" y="1219201"/>
            <a:ext cx="9906000" cy="542377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400" dirty="0">
                <a:solidFill>
                  <a:schemeClr val="tx1"/>
                </a:solidFill>
                <a:effectLst/>
              </a:rPr>
              <a:t>public class Rectangle extends Shape {</a:t>
            </a:r>
          </a:p>
          <a:p>
            <a:pPr>
              <a:spcBef>
                <a:spcPts val="600"/>
              </a:spcBef>
            </a:pPr>
            <a:r>
              <a:rPr lang="en-US" sz="2400" dirty="0">
                <a:solidFill>
                  <a:schemeClr val="accent1">
                    <a:lumMod val="20000"/>
                    <a:lumOff val="80000"/>
                  </a:schemeClr>
                </a:solidFill>
              </a:rPr>
              <a:t>  </a:t>
            </a:r>
            <a:r>
              <a:rPr lang="en-US" sz="2400" dirty="0">
                <a:solidFill>
                  <a:schemeClr val="accent2"/>
                </a:solidFill>
                <a:effectLst/>
              </a:rPr>
              <a:t>//TODO:</a:t>
            </a:r>
            <a:r>
              <a:rPr lang="en-US" sz="2400" i="1" dirty="0">
                <a:solidFill>
                  <a:schemeClr val="accent2"/>
                </a:solidFill>
                <a:effectLst/>
              </a:rPr>
              <a:t> Add fields</a:t>
            </a:r>
          </a:p>
          <a:p>
            <a:pPr>
              <a:spcBef>
                <a:spcPts val="600"/>
              </a:spcBef>
            </a:pPr>
            <a:r>
              <a:rPr lang="en-US" sz="2400" dirty="0">
                <a:solidFill>
                  <a:schemeClr val="accent1">
                    <a:lumMod val="20000"/>
                    <a:lumOff val="80000"/>
                  </a:schemeClr>
                </a:solidFill>
              </a:rPr>
              <a:t>  </a:t>
            </a:r>
            <a:r>
              <a:rPr lang="en-US" sz="2400" dirty="0">
                <a:solidFill>
                  <a:schemeClr val="tx1"/>
                </a:solidFill>
                <a:effectLst/>
              </a:rPr>
              <a:t>public Rectangle(Double height, Double width) {</a:t>
            </a:r>
          </a:p>
          <a:p>
            <a:pPr>
              <a:spcBef>
                <a:spcPts val="600"/>
              </a:spcBef>
            </a:pPr>
            <a:r>
              <a:rPr lang="en-US" sz="2400" dirty="0">
                <a:solidFill>
                  <a:schemeClr val="tx1"/>
                </a:solidFill>
                <a:effectLst/>
              </a:rPr>
              <a:t>    this.setHeight(height); this.setWidth(width);</a:t>
            </a:r>
          </a:p>
          <a:p>
            <a:pPr>
              <a:spcBef>
                <a:spcPts val="600"/>
              </a:spcBef>
            </a:pPr>
            <a:r>
              <a:rPr lang="en-US" sz="2400" dirty="0">
                <a:solidFill>
                  <a:schemeClr val="tx1"/>
                </a:solidFill>
                <a:effectLst/>
              </a:rPr>
              <a:t>    this.calculatePerimeter(); this.calculateArea(); }</a:t>
            </a:r>
          </a:p>
          <a:p>
            <a:pPr>
              <a:spcBef>
                <a:spcPts val="600"/>
              </a:spcBef>
            </a:pPr>
            <a:r>
              <a:rPr lang="en-US" sz="2400" dirty="0">
                <a:solidFill>
                  <a:schemeClr val="accent1">
                    <a:lumMod val="20000"/>
                    <a:lumOff val="80000"/>
                  </a:schemeClr>
                </a:solidFill>
              </a:rPr>
              <a:t>  </a:t>
            </a:r>
            <a:r>
              <a:rPr lang="en-US" sz="2400" dirty="0">
                <a:solidFill>
                  <a:schemeClr val="accent2"/>
                </a:solidFill>
                <a:effectLst/>
              </a:rPr>
              <a:t>//TODO:</a:t>
            </a:r>
            <a:r>
              <a:rPr lang="en-US" sz="2400" i="1" dirty="0">
                <a:solidFill>
                  <a:schemeClr val="accent2"/>
                </a:solidFill>
                <a:effectLst/>
              </a:rPr>
              <a:t> Add getters and setters</a:t>
            </a:r>
          </a:p>
          <a:p>
            <a:pPr>
              <a:spcBef>
                <a:spcPts val="600"/>
              </a:spcBef>
            </a:pPr>
            <a:r>
              <a:rPr lang="en-US" sz="2400" dirty="0">
                <a:solidFill>
                  <a:schemeClr val="bg1"/>
                </a:solidFill>
                <a:effectLst/>
              </a:rPr>
              <a:t>  @Override</a:t>
            </a:r>
          </a:p>
          <a:p>
            <a:pPr>
              <a:spcBef>
                <a:spcPts val="600"/>
              </a:spcBef>
            </a:pPr>
            <a:r>
              <a:rPr lang="en-US" sz="2400" dirty="0">
                <a:solidFill>
                  <a:schemeClr val="accent1">
                    <a:lumMod val="20000"/>
                    <a:lumOff val="80000"/>
                  </a:schemeClr>
                </a:solidFill>
              </a:rPr>
              <a:t>  </a:t>
            </a:r>
            <a:r>
              <a:rPr lang="en-US" sz="2400" dirty="0">
                <a:solidFill>
                  <a:schemeClr val="tx1"/>
                </a:solidFill>
                <a:effectLst/>
              </a:rPr>
              <a:t>protected void calculatePerimeter() {</a:t>
            </a:r>
          </a:p>
          <a:p>
            <a:pPr>
              <a:spcBef>
                <a:spcPts val="600"/>
              </a:spcBef>
            </a:pPr>
            <a:r>
              <a:rPr lang="en-US" sz="2400" dirty="0">
                <a:solidFill>
                  <a:schemeClr val="tx1"/>
                </a:solidFill>
                <a:effectLst/>
              </a:rPr>
              <a:t>    setPerimeter(this.height * 2 + this.width * 2); }</a:t>
            </a:r>
          </a:p>
          <a:p>
            <a:pPr>
              <a:spcBef>
                <a:spcPts val="600"/>
              </a:spcBef>
            </a:pPr>
            <a:r>
              <a:rPr lang="en-US" sz="2400" dirty="0">
                <a:solidFill>
                  <a:schemeClr val="bg1"/>
                </a:solidFill>
                <a:effectLst/>
              </a:rPr>
              <a:t>  @Override</a:t>
            </a:r>
          </a:p>
          <a:p>
            <a:pPr>
              <a:spcBef>
                <a:spcPts val="600"/>
              </a:spcBef>
            </a:pPr>
            <a:r>
              <a:rPr lang="en-US" sz="2400" dirty="0">
                <a:solidFill>
                  <a:schemeClr val="accent1">
                    <a:lumMod val="20000"/>
                    <a:lumOff val="80000"/>
                  </a:schemeClr>
                </a:solidFill>
              </a:rPr>
              <a:t>  </a:t>
            </a:r>
            <a:r>
              <a:rPr lang="en-US" sz="2400" dirty="0">
                <a:solidFill>
                  <a:schemeClr val="tx1"/>
                </a:solidFill>
                <a:effectLst/>
              </a:rPr>
              <a:t>protected void calculateArea() {</a:t>
            </a:r>
          </a:p>
          <a:p>
            <a:pPr>
              <a:spcBef>
                <a:spcPts val="600"/>
              </a:spcBef>
            </a:pPr>
            <a:r>
              <a:rPr lang="en-US" sz="2400" dirty="0">
                <a:solidFill>
                  <a:schemeClr val="tx1"/>
                </a:solidFill>
                <a:effectLst/>
              </a:rPr>
              <a:t>  </a:t>
            </a:r>
            <a:r>
              <a:rPr lang="bg-BG" sz="2400" dirty="0">
                <a:solidFill>
                  <a:schemeClr val="tx1"/>
                </a:solidFill>
                <a:effectLst/>
              </a:rPr>
              <a:t>  </a:t>
            </a:r>
            <a:r>
              <a:rPr lang="en-US" sz="2400" dirty="0" err="1">
                <a:solidFill>
                  <a:schemeClr val="tx1"/>
                </a:solidFill>
                <a:effectLst/>
              </a:rPr>
              <a:t>setArea</a:t>
            </a:r>
            <a:r>
              <a:rPr lang="en-US" sz="2400" dirty="0">
                <a:solidFill>
                  <a:schemeClr val="tx1"/>
                </a:solidFill>
                <a:effectLst/>
              </a:rPr>
              <a:t>(this.height * this.width); } }</a:t>
            </a:r>
          </a:p>
        </p:txBody>
      </p:sp>
      <p:sp>
        <p:nvSpPr>
          <p:cNvPr id="6" name="Slide Number">
            <a:extLst>
              <a:ext uri="{FF2B5EF4-FFF2-40B4-BE49-F238E27FC236}">
                <a16:creationId xmlns:a16="http://schemas.microsoft.com/office/drawing/2014/main" id="{7639D2E0-FDE9-40F0-A33D-F2B095AD74E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193</a:t>
            </a:fld>
            <a:endParaRPr lang="en-US" noProof="0" dirty="0"/>
          </a:p>
        </p:txBody>
      </p:sp>
    </p:spTree>
    <p:extLst>
      <p:ext uri="{BB962C8B-B14F-4D97-AF65-F5344CB8AC3E}">
        <p14:creationId xmlns:p14="http://schemas.microsoft.com/office/powerpoint/2010/main" val="566244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Solution: </a:t>
            </a:r>
            <a:r>
              <a:rPr lang="en-US" dirty="0"/>
              <a:t>Shapes (3)</a:t>
            </a:r>
            <a:endParaRPr lang="bg-BG" sz="4000" dirty="0"/>
          </a:p>
        </p:txBody>
      </p:sp>
      <p:sp>
        <p:nvSpPr>
          <p:cNvPr id="11" name="Text Placeholder 5"/>
          <p:cNvSpPr txBox="1">
            <a:spLocks/>
          </p:cNvSpPr>
          <p:nvPr/>
        </p:nvSpPr>
        <p:spPr>
          <a:xfrm>
            <a:off x="1600200" y="1295401"/>
            <a:ext cx="8991600" cy="531605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400" dirty="0">
                <a:solidFill>
                  <a:schemeClr val="tx1"/>
                </a:solidFill>
                <a:effectLst/>
              </a:rPr>
              <a:t>public class Circle extends Shape</a:t>
            </a:r>
            <a:r>
              <a:rPr lang="bg-BG" sz="2400" dirty="0">
                <a:solidFill>
                  <a:schemeClr val="tx1"/>
                </a:solidFill>
                <a:effectLst/>
              </a:rPr>
              <a:t> </a:t>
            </a:r>
            <a:r>
              <a:rPr lang="en-US" sz="2400" dirty="0">
                <a:solidFill>
                  <a:schemeClr val="tx1"/>
                </a:solidFill>
                <a:effectLst/>
              </a:rPr>
              <a:t>{</a:t>
            </a:r>
          </a:p>
          <a:p>
            <a:r>
              <a:rPr lang="en-US" sz="2400" dirty="0">
                <a:solidFill>
                  <a:schemeClr val="tx1"/>
                </a:solidFill>
                <a:effectLst/>
              </a:rPr>
              <a:t>  private Double radius;</a:t>
            </a:r>
          </a:p>
          <a:p>
            <a:r>
              <a:rPr lang="en-US" sz="2400" dirty="0">
                <a:solidFill>
                  <a:schemeClr val="tx1"/>
                </a:solidFill>
                <a:effectLst/>
              </a:rPr>
              <a:t>  public Circle (Double radius) {</a:t>
            </a:r>
          </a:p>
          <a:p>
            <a:r>
              <a:rPr lang="en-US" sz="2400" dirty="0">
                <a:solidFill>
                  <a:schemeClr val="tx1"/>
                </a:solidFill>
                <a:effectLst/>
              </a:rPr>
              <a:t>    this.setRadius(radius);</a:t>
            </a:r>
          </a:p>
          <a:p>
            <a:r>
              <a:rPr lang="en-US" sz="2400" dirty="0">
                <a:solidFill>
                  <a:schemeClr val="tx1"/>
                </a:solidFill>
                <a:effectLst/>
              </a:rPr>
              <a:t>    this.calculatePerimeter();</a:t>
            </a:r>
          </a:p>
          <a:p>
            <a:r>
              <a:rPr lang="en-US" sz="2400" dirty="0">
                <a:solidFill>
                  <a:schemeClr val="tx1"/>
                </a:solidFill>
                <a:effectLst/>
              </a:rPr>
              <a:t>    this.calculateArea(); </a:t>
            </a:r>
          </a:p>
          <a:p>
            <a:r>
              <a:rPr lang="en-US" sz="2400" dirty="0">
                <a:solidFill>
                  <a:schemeClr val="tx1"/>
                </a:solidFill>
                <a:effectLst/>
              </a:rPr>
              <a:t>  }</a:t>
            </a:r>
          </a:p>
          <a:p>
            <a:r>
              <a:rPr lang="en-US" sz="2400" dirty="0">
                <a:solidFill>
                  <a:schemeClr val="tx1"/>
                </a:solidFill>
                <a:effectLst/>
              </a:rPr>
              <a:t>  public final Double getRadius() {</a:t>
            </a:r>
          </a:p>
          <a:p>
            <a:r>
              <a:rPr lang="en-US" sz="2400" dirty="0">
                <a:solidFill>
                  <a:schemeClr val="tx1"/>
                </a:solidFill>
                <a:effectLst/>
              </a:rPr>
              <a:t>    return radius;</a:t>
            </a:r>
          </a:p>
          <a:p>
            <a:r>
              <a:rPr lang="en-US" sz="2400" dirty="0">
                <a:solidFill>
                  <a:schemeClr val="tx1"/>
                </a:solidFill>
                <a:effectLst/>
              </a:rPr>
              <a:t>  }</a:t>
            </a:r>
          </a:p>
          <a:p>
            <a:endParaRPr lang="en-US" sz="2400" dirty="0">
              <a:solidFill>
                <a:schemeClr val="accent1">
                  <a:lumMod val="20000"/>
                  <a:lumOff val="80000"/>
                </a:schemeClr>
              </a:solidFill>
            </a:endParaRPr>
          </a:p>
          <a:p>
            <a:r>
              <a:rPr lang="en-US" sz="2400" dirty="0">
                <a:solidFill>
                  <a:schemeClr val="tx2">
                    <a:lumMod val="75000"/>
                  </a:schemeClr>
                </a:solidFill>
              </a:rPr>
              <a:t>  </a:t>
            </a:r>
            <a:r>
              <a:rPr lang="en-US" sz="2400" dirty="0">
                <a:solidFill>
                  <a:schemeClr val="accent2"/>
                </a:solidFill>
                <a:effectLst/>
              </a:rPr>
              <a:t>//TODO:</a:t>
            </a:r>
            <a:r>
              <a:rPr lang="en-US" sz="2400" i="1" dirty="0">
                <a:solidFill>
                  <a:schemeClr val="accent2"/>
                </a:solidFill>
                <a:effectLst/>
              </a:rPr>
              <a:t> Finish encapsulation</a:t>
            </a:r>
          </a:p>
          <a:p>
            <a:r>
              <a:rPr lang="en-US" sz="2400" i="1" dirty="0">
                <a:solidFill>
                  <a:schemeClr val="accent2"/>
                </a:solidFill>
                <a:effectLst/>
              </a:rPr>
              <a:t>  </a:t>
            </a:r>
            <a:r>
              <a:rPr lang="en-US" sz="2400" dirty="0">
                <a:solidFill>
                  <a:schemeClr val="accent2"/>
                </a:solidFill>
                <a:effectLst/>
              </a:rPr>
              <a:t>//TODO:</a:t>
            </a:r>
            <a:r>
              <a:rPr lang="en-US" sz="2400" i="1" dirty="0">
                <a:solidFill>
                  <a:schemeClr val="accent2"/>
                </a:solidFill>
                <a:effectLst/>
              </a:rPr>
              <a:t> Override calculate Area and Perimeter</a:t>
            </a:r>
          </a:p>
          <a:p>
            <a:r>
              <a:rPr lang="en-US" sz="2400" dirty="0">
                <a:solidFill>
                  <a:schemeClr val="tx1"/>
                </a:solidFill>
                <a:effectLst/>
              </a:rPr>
              <a:t>}</a:t>
            </a:r>
          </a:p>
        </p:txBody>
      </p:sp>
      <p:sp>
        <p:nvSpPr>
          <p:cNvPr id="6" name="Slide Number">
            <a:extLst>
              <a:ext uri="{FF2B5EF4-FFF2-40B4-BE49-F238E27FC236}">
                <a16:creationId xmlns:a16="http://schemas.microsoft.com/office/drawing/2014/main" id="{8C2B19FE-F3B4-4257-AA82-CCA7B73D845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194</a:t>
            </a:fld>
            <a:endParaRPr lang="en-US" noProof="0" dirty="0"/>
          </a:p>
        </p:txBody>
      </p:sp>
    </p:spTree>
    <p:extLst>
      <p:ext uri="{BB962C8B-B14F-4D97-AF65-F5344CB8AC3E}">
        <p14:creationId xmlns:p14="http://schemas.microsoft.com/office/powerpoint/2010/main" val="38381041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228"/>
            <a:ext cx="7579238"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28717"/>
            <a:ext cx="8630747"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43"/>
            <a:ext cx="2881926"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06714"/>
            <a:ext cx="11811941" cy="5201066"/>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bg2"/>
              </a:buClr>
            </a:pPr>
            <a:r>
              <a:rPr lang="en-US" sz="3600" dirty="0">
                <a:solidFill>
                  <a:schemeClr val="bg2"/>
                </a:solidFill>
              </a:rPr>
              <a:t>Polymorphism - </a:t>
            </a:r>
            <a:r>
              <a:rPr lang="en-US" sz="3400" b="1" dirty="0">
                <a:solidFill>
                  <a:schemeClr val="bg1"/>
                </a:solidFill>
              </a:rPr>
              <a:t>Definition </a:t>
            </a:r>
            <a:r>
              <a:rPr lang="en-US" sz="3400" dirty="0">
                <a:solidFill>
                  <a:schemeClr val="bg2"/>
                </a:solidFill>
              </a:rPr>
              <a:t>and</a:t>
            </a:r>
            <a:r>
              <a:rPr lang="en-US" sz="3400" b="1" dirty="0">
                <a:solidFill>
                  <a:schemeClr val="bg2"/>
                </a:solidFill>
              </a:rPr>
              <a:t> </a:t>
            </a:r>
            <a:r>
              <a:rPr lang="en-US" sz="3400" b="1" dirty="0">
                <a:solidFill>
                  <a:schemeClr val="bg1"/>
                </a:solidFill>
              </a:rPr>
              <a:t>Types</a:t>
            </a:r>
          </a:p>
          <a:p>
            <a:pPr>
              <a:buClr>
                <a:schemeClr val="bg2"/>
              </a:buClr>
            </a:pPr>
            <a:r>
              <a:rPr lang="en-US" sz="3600" dirty="0">
                <a:solidFill>
                  <a:schemeClr val="bg2"/>
                </a:solidFill>
              </a:rPr>
              <a:t>Override Methods</a:t>
            </a:r>
          </a:p>
          <a:p>
            <a:pPr>
              <a:buClr>
                <a:schemeClr val="bg2"/>
              </a:buClr>
            </a:pPr>
            <a:r>
              <a:rPr lang="en-US" sz="3600" dirty="0">
                <a:solidFill>
                  <a:schemeClr val="bg2"/>
                </a:solidFill>
              </a:rPr>
              <a:t>Overload Methods</a:t>
            </a:r>
          </a:p>
          <a:p>
            <a:pPr>
              <a:buClr>
                <a:schemeClr val="bg2"/>
              </a:buClr>
            </a:pPr>
            <a:r>
              <a:rPr lang="en-US" sz="3600" dirty="0">
                <a:solidFill>
                  <a:schemeClr val="bg2"/>
                </a:solidFill>
              </a:rPr>
              <a:t>Abstraction </a:t>
            </a:r>
          </a:p>
          <a:p>
            <a:pPr lvl="1">
              <a:buClr>
                <a:schemeClr val="bg2"/>
              </a:buClr>
            </a:pPr>
            <a:r>
              <a:rPr lang="en-US" sz="3400" b="1" dirty="0">
                <a:solidFill>
                  <a:schemeClr val="bg1"/>
                </a:solidFill>
              </a:rPr>
              <a:t>Classes</a:t>
            </a:r>
          </a:p>
          <a:p>
            <a:pPr lvl="1">
              <a:buClr>
                <a:schemeClr val="bg2"/>
              </a:buClr>
            </a:pPr>
            <a:r>
              <a:rPr lang="en-US" sz="3400" b="1" dirty="0">
                <a:solidFill>
                  <a:schemeClr val="bg1"/>
                </a:solidFill>
              </a:rPr>
              <a:t>Methods</a:t>
            </a:r>
          </a:p>
        </p:txBody>
      </p:sp>
      <p:sp>
        <p:nvSpPr>
          <p:cNvPr id="16" name="Slide Number">
            <a:extLst>
              <a:ext uri="{FF2B5EF4-FFF2-40B4-BE49-F238E27FC236}">
                <a16:creationId xmlns:a16="http://schemas.microsoft.com/office/drawing/2014/main" id="{ED5BA1DB-A9D0-461E-9D64-10653148AC9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195</a:t>
            </a:fld>
            <a:endParaRPr lang="en-US" noProof="0" dirty="0"/>
          </a:p>
        </p:txBody>
      </p:sp>
    </p:spTree>
    <p:extLst>
      <p:ext uri="{BB962C8B-B14F-4D97-AF65-F5344CB8AC3E}">
        <p14:creationId xmlns:p14="http://schemas.microsoft.com/office/powerpoint/2010/main" val="2487160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1658862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197</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29533990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198</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9041426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A09EB61B-DCEE-4B58-BEAF-65E307A8224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199</a:t>
            </a:fld>
            <a:endParaRPr lang="en-US" dirty="0"/>
          </a:p>
        </p:txBody>
      </p:sp>
    </p:spTree>
    <p:extLst>
      <p:ext uri="{BB962C8B-B14F-4D97-AF65-F5344CB8AC3E}">
        <p14:creationId xmlns:p14="http://schemas.microsoft.com/office/powerpoint/2010/main" val="1412413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pPr marL="514350" indent="-514350">
              <a:buFont typeface="+mj-lt"/>
              <a:buAutoNum type="arabicPeriod"/>
            </a:pPr>
            <a:r>
              <a:rPr lang="en-US" noProof="1"/>
              <a:t>Project Architecture</a:t>
            </a:r>
          </a:p>
          <a:p>
            <a:pPr lvl="1"/>
            <a:r>
              <a:rPr lang="en-US" noProof="1"/>
              <a:t>Methods</a:t>
            </a:r>
          </a:p>
          <a:p>
            <a:pPr lvl="1"/>
            <a:r>
              <a:rPr lang="en-US" noProof="1"/>
              <a:t>Classes</a:t>
            </a:r>
          </a:p>
          <a:p>
            <a:pPr lvl="1"/>
            <a:r>
              <a:rPr lang="en-US" noProof="1"/>
              <a:t>Projects</a:t>
            </a:r>
          </a:p>
          <a:p>
            <a:pPr marL="514350" indent="-514350">
              <a:buFont typeface="+mj-lt"/>
              <a:buAutoNum type="arabicPeriod"/>
            </a:pPr>
            <a:r>
              <a:rPr lang="en-US" noProof="1"/>
              <a:t>Code Refactoring</a:t>
            </a:r>
          </a:p>
          <a:p>
            <a:pPr marL="514350" indent="-514350">
              <a:buFont typeface="+mj-lt"/>
              <a:buAutoNum type="arabicPeriod"/>
            </a:pPr>
            <a:r>
              <a:rPr lang="en-US" noProof="1"/>
              <a:t>Enumerations</a:t>
            </a:r>
          </a:p>
          <a:p>
            <a:pPr marL="514350" indent="-514350">
              <a:buFont typeface="+mj-lt"/>
              <a:buAutoNum type="arabicPeriod"/>
            </a:pPr>
            <a:r>
              <a:rPr lang="en-US" noProof="1"/>
              <a:t>Static Keyword</a:t>
            </a:r>
          </a:p>
          <a:p>
            <a:pPr marL="514350" indent="-514350">
              <a:buFont typeface="+mj-lt"/>
              <a:buAutoNum type="arabicPeriod"/>
            </a:pPr>
            <a:r>
              <a:rPr lang="en-US" noProof="1"/>
              <a:t>Java Packages</a:t>
            </a:r>
          </a:p>
        </p:txBody>
      </p:sp>
      <p:sp>
        <p:nvSpPr>
          <p:cNvPr id="423938" name="Rectangle 2"/>
          <p:cNvSpPr>
            <a:spLocks noGrp="1" noChangeArrowheads="1"/>
          </p:cNvSpPr>
          <p:nvPr>
            <p:ph type="title"/>
          </p:nvPr>
        </p:nvSpPr>
        <p:spPr/>
        <p:txBody>
          <a:bodyPr/>
          <a:lstStyle/>
          <a:p>
            <a:r>
              <a:rPr lang="en-US" dirty="0"/>
              <a:t>Table of Contents</a:t>
            </a:r>
            <a:endParaRPr lang="bg-BG" dirty="0"/>
          </a:p>
        </p:txBody>
      </p:sp>
      <p:sp>
        <p:nvSpPr>
          <p:cNvPr id="5" name="Slide Number">
            <a:extLst>
              <a:ext uri="{FF2B5EF4-FFF2-40B4-BE49-F238E27FC236}">
                <a16:creationId xmlns:a16="http://schemas.microsoft.com/office/drawing/2014/main" id="{2BE627A7-CFBE-4655-9B13-1E81B70DBE6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7366781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lnSpcReduction="10000"/>
          </a:bodyPr>
          <a:lstStyle/>
          <a:p>
            <a:r>
              <a:rPr lang="en-GB" sz="3200" dirty="0"/>
              <a:t>You are given a</a:t>
            </a:r>
            <a:r>
              <a:rPr lang="en-GB" sz="3200" dirty="0">
                <a:solidFill>
                  <a:schemeClr val="tx2"/>
                </a:solidFill>
              </a:rPr>
              <a:t> </a:t>
            </a:r>
            <a:r>
              <a:rPr lang="en-GB" sz="3200" b="1" dirty="0">
                <a:solidFill>
                  <a:schemeClr val="bg1"/>
                </a:solidFill>
              </a:rPr>
              <a:t>working</a:t>
            </a:r>
            <a:r>
              <a:rPr lang="en-GB" sz="3200" dirty="0">
                <a:solidFill>
                  <a:schemeClr val="tx2">
                    <a:lumMod val="75000"/>
                  </a:schemeClr>
                </a:solidFill>
              </a:rPr>
              <a:t> </a:t>
            </a:r>
            <a:r>
              <a:rPr lang="en-GB" sz="3200" dirty="0"/>
              <a:t>Student System project to refactor</a:t>
            </a:r>
          </a:p>
          <a:p>
            <a:pPr>
              <a:buClr>
                <a:schemeClr val="tx1"/>
              </a:buClr>
            </a:pPr>
            <a:r>
              <a:rPr lang="en-GB" sz="3200" b="1" dirty="0">
                <a:solidFill>
                  <a:schemeClr val="bg1"/>
                </a:solidFill>
              </a:rPr>
              <a:t>Break it up </a:t>
            </a:r>
            <a:r>
              <a:rPr lang="en-GB" sz="3200" dirty="0"/>
              <a:t>into smaller functional units and make sure it works</a:t>
            </a:r>
          </a:p>
          <a:p>
            <a:r>
              <a:rPr lang="en-GB" sz="3200" dirty="0"/>
              <a:t>It supports the following </a:t>
            </a:r>
            <a:r>
              <a:rPr lang="en-GB" sz="3200" b="1" dirty="0">
                <a:solidFill>
                  <a:schemeClr val="bg1"/>
                </a:solidFill>
              </a:rPr>
              <a:t>commands</a:t>
            </a:r>
            <a:r>
              <a:rPr lang="en-GB" sz="3200" dirty="0"/>
              <a:t>:</a:t>
            </a:r>
          </a:p>
          <a:p>
            <a:pPr lvl="1"/>
            <a:r>
              <a:rPr lang="en-US" sz="3000" noProof="1"/>
              <a:t>"Create</a:t>
            </a:r>
            <a:r>
              <a:rPr lang="en-US" sz="3000" b="1" noProof="1">
                <a:solidFill>
                  <a:schemeClr val="accent1"/>
                </a:solidFill>
              </a:rPr>
              <a:t> </a:t>
            </a:r>
            <a:r>
              <a:rPr lang="en-US" sz="3000" noProof="1"/>
              <a:t>&lt;studentName&gt; &lt;studentAge&gt; &lt;studentGrade&gt;"</a:t>
            </a:r>
            <a:endParaRPr lang="en-US" sz="3000" b="1" noProof="1">
              <a:solidFill>
                <a:schemeClr val="bg1"/>
              </a:solidFill>
            </a:endParaRPr>
          </a:p>
          <a:p>
            <a:pPr lvl="2"/>
            <a:r>
              <a:rPr lang="en-US" sz="2800" dirty="0"/>
              <a:t>creates a new student</a:t>
            </a:r>
          </a:p>
          <a:p>
            <a:pPr lvl="1"/>
            <a:r>
              <a:rPr lang="en-US" sz="3000" noProof="1"/>
              <a:t>"Show</a:t>
            </a:r>
            <a:r>
              <a:rPr lang="en-US" sz="3000" b="1" noProof="1"/>
              <a:t> </a:t>
            </a:r>
            <a:r>
              <a:rPr lang="en-US" sz="3000" noProof="1"/>
              <a:t>&lt;studentName&gt;"</a:t>
            </a:r>
            <a:endParaRPr lang="en-US" sz="3000" b="1" noProof="1"/>
          </a:p>
          <a:p>
            <a:pPr lvl="2"/>
            <a:r>
              <a:rPr lang="en-US" sz="2800" dirty="0"/>
              <a:t>prints information about a student </a:t>
            </a:r>
          </a:p>
          <a:p>
            <a:pPr lvl="1"/>
            <a:r>
              <a:rPr lang="en-US" sz="2800" dirty="0"/>
              <a:t>"</a:t>
            </a:r>
            <a:r>
              <a:rPr lang="en-US" sz="3000" dirty="0"/>
              <a:t>Exit</a:t>
            </a:r>
            <a:r>
              <a:rPr lang="en-US" sz="2800" dirty="0"/>
              <a:t>"</a:t>
            </a:r>
            <a:endParaRPr lang="en-US" sz="3000" dirty="0"/>
          </a:p>
          <a:p>
            <a:pPr lvl="2"/>
            <a:r>
              <a:rPr lang="en-US" sz="2800" dirty="0"/>
              <a:t>closes the program</a:t>
            </a:r>
          </a:p>
        </p:txBody>
      </p:sp>
      <p:sp>
        <p:nvSpPr>
          <p:cNvPr id="4" name="Title 3"/>
          <p:cNvSpPr>
            <a:spLocks noGrp="1"/>
          </p:cNvSpPr>
          <p:nvPr>
            <p:ph type="title"/>
          </p:nvPr>
        </p:nvSpPr>
        <p:spPr/>
        <p:txBody>
          <a:bodyPr>
            <a:normAutofit/>
          </a:bodyPr>
          <a:lstStyle/>
          <a:p>
            <a:r>
              <a:rPr lang="en-US" dirty="0"/>
              <a:t>Problem: Student System</a:t>
            </a:r>
          </a:p>
        </p:txBody>
      </p:sp>
      <p:sp>
        <p:nvSpPr>
          <p:cNvPr id="7" name="TextBox 6">
            <a:extLst>
              <a:ext uri="{FF2B5EF4-FFF2-40B4-BE49-F238E27FC236}">
                <a16:creationId xmlns:a16="http://schemas.microsoft.com/office/drawing/2014/main" id="{CFD7A5FB-4FB3-4409-973F-761BBCFA183D}"/>
              </a:ext>
            </a:extLst>
          </p:cNvPr>
          <p:cNvSpPr txBox="1"/>
          <p:nvPr/>
        </p:nvSpPr>
        <p:spPr>
          <a:xfrm>
            <a:off x="760412" y="6434668"/>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3"/>
              </a:rPr>
              <a:t>https://judge.softuni.bg/Contests/1575/Working-with-Abstraction-Lab</a:t>
            </a:r>
            <a:endParaRPr lang="en-US" u="sng" dirty="0">
              <a:solidFill>
                <a:schemeClr val="bg1"/>
              </a:solidFill>
            </a:endParaRPr>
          </a:p>
        </p:txBody>
      </p:sp>
      <p:sp>
        <p:nvSpPr>
          <p:cNvPr id="6" name="Slide Number">
            <a:extLst>
              <a:ext uri="{FF2B5EF4-FFF2-40B4-BE49-F238E27FC236}">
                <a16:creationId xmlns:a16="http://schemas.microsoft.com/office/drawing/2014/main" id="{5AF9B498-3AEB-4303-ADD0-F000D2B6036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a:t>
            </a:fld>
            <a:endParaRPr lang="en-US" noProof="0" dirty="0"/>
          </a:p>
        </p:txBody>
      </p:sp>
    </p:spTree>
    <p:extLst>
      <p:ext uri="{BB962C8B-B14F-4D97-AF65-F5344CB8AC3E}">
        <p14:creationId xmlns:p14="http://schemas.microsoft.com/office/powerpoint/2010/main" val="16531082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64AB58BC-8F09-4C00-AEF6-AC66766CC5F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200</a:t>
            </a:fld>
            <a:endParaRPr lang="en-US" noProof="0" dirty="0"/>
          </a:p>
        </p:txBody>
      </p:sp>
    </p:spTree>
    <p:extLst>
      <p:ext uri="{BB962C8B-B14F-4D97-AF65-F5344CB8AC3E}">
        <p14:creationId xmlns:p14="http://schemas.microsoft.com/office/powerpoint/2010/main" val="25354964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spcAft>
                <a:spcPts val="0"/>
              </a:spcAft>
            </a:pPr>
            <a:r>
              <a:rPr lang="en-US"/>
              <a:t>The Benefits and Potential of Using SOLID Principles</a:t>
            </a:r>
            <a:endParaRPr lang="en-US" dirty="0"/>
          </a:p>
        </p:txBody>
      </p:sp>
      <p:sp>
        <p:nvSpPr>
          <p:cNvPr id="54" name="Shape 54"/>
          <p:cNvSpPr txBox="1">
            <a:spLocks noGrp="1"/>
          </p:cNvSpPr>
          <p:nvPr>
            <p:ph type="title"/>
          </p:nvPr>
        </p:nvSpPr>
        <p:spPr>
          <a:prstGeom prst="rect">
            <a:avLst/>
          </a:prstGeom>
          <a:noFill/>
          <a:ln>
            <a:noFill/>
          </a:ln>
        </p:spPr>
        <p:txBody>
          <a:bodyPr vert="horz" lIns="0" tIns="0" rIns="0" bIns="0" rtlCol="0" anchor="ctr" anchorCtr="0">
            <a:noAutofit/>
          </a:bodyPr>
          <a:lstStyle/>
          <a:p>
            <a:pPr>
              <a:lnSpc>
                <a:spcPct val="90000"/>
              </a:lnSpc>
              <a:buClr>
                <a:srgbClr val="F6D18E"/>
              </a:buClr>
              <a:buSzPct val="25000"/>
            </a:pPr>
            <a:r>
              <a:rPr lang="en-US" dirty="0">
                <a:sym typeface="Calibri"/>
              </a:rPr>
              <a:t>S.O.L.I.D.</a:t>
            </a:r>
          </a:p>
        </p:txBody>
      </p:sp>
      <p:sp>
        <p:nvSpPr>
          <p:cNvPr id="18" name="Text Placeholder 10"/>
          <p:cNvSpPr>
            <a:spLocks noGrp="1"/>
          </p:cNvSpPr>
          <p:nvPr>
            <p:ph type="body" sz="quarter" idx="17"/>
          </p:nvPr>
        </p:nvSpPr>
        <p:spPr>
          <a:xfrm>
            <a:off x="8643191" y="5909744"/>
            <a:ext cx="2950749" cy="395548"/>
          </a:xfrm>
        </p:spPr>
        <p:txBody>
          <a:bodyPr/>
          <a:lstStyle/>
          <a:p>
            <a:r>
              <a:rPr lang="en-US" dirty="0"/>
              <a:t>Software University</a:t>
            </a:r>
          </a:p>
        </p:txBody>
      </p:sp>
      <p:sp>
        <p:nvSpPr>
          <p:cNvPr id="19" name="Text Placeholder 11"/>
          <p:cNvSpPr>
            <a:spLocks noGrp="1"/>
          </p:cNvSpPr>
          <p:nvPr>
            <p:ph type="body" sz="quarter" idx="18"/>
          </p:nvPr>
        </p:nvSpPr>
        <p:spPr>
          <a:xfrm>
            <a:off x="8643191" y="6334540"/>
            <a:ext cx="2950749" cy="363232"/>
          </a:xfrm>
        </p:spPr>
        <p:txBody>
          <a:bodyPr/>
          <a:lstStyle/>
          <a:p>
            <a:r>
              <a:rPr lang="en-US">
                <a:hlinkClick r:id="rId3"/>
              </a:rPr>
              <a:t>https://softuni.bg</a:t>
            </a:r>
            <a:endParaRPr lang="en-US" dirty="0"/>
          </a:p>
        </p:txBody>
      </p:sp>
      <p:sp>
        <p:nvSpPr>
          <p:cNvPr id="24" name="Text Placeholder 2"/>
          <p:cNvSpPr>
            <a:spLocks noGrp="1"/>
          </p:cNvSpPr>
          <p:nvPr>
            <p:ph type="body" sz="quarter" idx="19"/>
          </p:nvPr>
        </p:nvSpPr>
        <p:spPr>
          <a:xfrm>
            <a:off x="672561" y="4897613"/>
            <a:ext cx="2950749" cy="958651"/>
          </a:xfrm>
        </p:spPr>
        <p:txBody>
          <a:bodyPr/>
          <a:lstStyle/>
          <a:p>
            <a:r>
              <a:rPr lang="en-US" dirty="0" err="1"/>
              <a:t>SoftUni</a:t>
            </a:r>
            <a:r>
              <a:rPr lang="en-US" dirty="0"/>
              <a:t> Team</a:t>
            </a:r>
          </a:p>
          <a:p>
            <a:endParaRPr lang="en-US" dirty="0"/>
          </a:p>
        </p:txBody>
      </p:sp>
      <p:sp>
        <p:nvSpPr>
          <p:cNvPr id="25" name="Text Placeholder 3"/>
          <p:cNvSpPr>
            <a:spLocks noGrp="1"/>
          </p:cNvSpPr>
          <p:nvPr>
            <p:ph type="body" sz="quarter" idx="20"/>
          </p:nvPr>
        </p:nvSpPr>
        <p:spPr>
          <a:xfrm>
            <a:off x="672561" y="5361048"/>
            <a:ext cx="2950749" cy="460181"/>
          </a:xfrm>
        </p:spPr>
        <p:txBody>
          <a:bodyPr/>
          <a:lstStyle/>
          <a:p>
            <a:r>
              <a:rPr lang="en-US" dirty="0"/>
              <a:t>Technical Trainers</a:t>
            </a:r>
          </a:p>
        </p:txBody>
      </p:sp>
      <p:grpSp>
        <p:nvGrpSpPr>
          <p:cNvPr id="8" name="Group 7">
            <a:extLst>
              <a:ext uri="{FF2B5EF4-FFF2-40B4-BE49-F238E27FC236}">
                <a16:creationId xmlns:a16="http://schemas.microsoft.com/office/drawing/2014/main" id="{32A1CABF-2727-4E64-B9FC-F4945D1B3DFE}"/>
              </a:ext>
            </a:extLst>
          </p:cNvPr>
          <p:cNvGrpSpPr/>
          <p:nvPr/>
        </p:nvGrpSpPr>
        <p:grpSpPr>
          <a:xfrm>
            <a:off x="3842591" y="1930263"/>
            <a:ext cx="4800600" cy="3184530"/>
            <a:chOff x="3227294" y="2105457"/>
            <a:chExt cx="4849906" cy="3184530"/>
          </a:xfrm>
        </p:grpSpPr>
        <p:sp>
          <p:nvSpPr>
            <p:cNvPr id="9" name="Arrow: Chevron 1">
              <a:extLst>
                <a:ext uri="{FF2B5EF4-FFF2-40B4-BE49-F238E27FC236}">
                  <a16:creationId xmlns:a16="http://schemas.microsoft.com/office/drawing/2014/main" id="{7FF4C5D3-696A-4252-AC8B-D031C5393C26}"/>
                </a:ext>
              </a:extLst>
            </p:cNvPr>
            <p:cNvSpPr/>
            <p:nvPr/>
          </p:nvSpPr>
          <p:spPr bwMode="auto">
            <a:xfrm>
              <a:off x="3227294" y="2105458"/>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S</a:t>
              </a:r>
            </a:p>
          </p:txBody>
        </p:sp>
        <p:sp>
          <p:nvSpPr>
            <p:cNvPr id="10" name="Arrow: Chevron 9">
              <a:extLst>
                <a:ext uri="{FF2B5EF4-FFF2-40B4-BE49-F238E27FC236}">
                  <a16:creationId xmlns:a16="http://schemas.microsoft.com/office/drawing/2014/main" id="{50805358-2655-4010-984A-6745F30FFE57}"/>
                </a:ext>
              </a:extLst>
            </p:cNvPr>
            <p:cNvSpPr/>
            <p:nvPr/>
          </p:nvSpPr>
          <p:spPr bwMode="auto">
            <a:xfrm>
              <a:off x="4087905" y="2105457"/>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Single Responsibility</a:t>
              </a:r>
            </a:p>
          </p:txBody>
        </p:sp>
        <p:sp>
          <p:nvSpPr>
            <p:cNvPr id="11" name="Arrow: Chevron 12">
              <a:extLst>
                <a:ext uri="{FF2B5EF4-FFF2-40B4-BE49-F238E27FC236}">
                  <a16:creationId xmlns:a16="http://schemas.microsoft.com/office/drawing/2014/main" id="{37AD673B-0C88-4571-8B89-8BD91500777B}"/>
                </a:ext>
              </a:extLst>
            </p:cNvPr>
            <p:cNvSpPr/>
            <p:nvPr/>
          </p:nvSpPr>
          <p:spPr bwMode="auto">
            <a:xfrm>
              <a:off x="3227294" y="2756943"/>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O</a:t>
              </a:r>
            </a:p>
          </p:txBody>
        </p:sp>
        <p:sp>
          <p:nvSpPr>
            <p:cNvPr id="12" name="Arrow: Chevron 13">
              <a:extLst>
                <a:ext uri="{FF2B5EF4-FFF2-40B4-BE49-F238E27FC236}">
                  <a16:creationId xmlns:a16="http://schemas.microsoft.com/office/drawing/2014/main" id="{7640DA71-B5F3-4120-B23B-20F22F8B3B6D}"/>
                </a:ext>
              </a:extLst>
            </p:cNvPr>
            <p:cNvSpPr/>
            <p:nvPr/>
          </p:nvSpPr>
          <p:spPr bwMode="auto">
            <a:xfrm>
              <a:off x="4087905" y="2756942"/>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Open/Closed</a:t>
              </a:r>
            </a:p>
          </p:txBody>
        </p:sp>
        <p:sp>
          <p:nvSpPr>
            <p:cNvPr id="13" name="Arrow: Chevron 15">
              <a:extLst>
                <a:ext uri="{FF2B5EF4-FFF2-40B4-BE49-F238E27FC236}">
                  <a16:creationId xmlns:a16="http://schemas.microsoft.com/office/drawing/2014/main" id="{4039510B-5CA4-48B1-9A37-611F763DEB5C}"/>
                </a:ext>
              </a:extLst>
            </p:cNvPr>
            <p:cNvSpPr/>
            <p:nvPr/>
          </p:nvSpPr>
          <p:spPr bwMode="auto">
            <a:xfrm>
              <a:off x="3227294" y="341385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L</a:t>
              </a:r>
            </a:p>
          </p:txBody>
        </p:sp>
        <p:sp>
          <p:nvSpPr>
            <p:cNvPr id="14" name="Arrow: Chevron 16">
              <a:extLst>
                <a:ext uri="{FF2B5EF4-FFF2-40B4-BE49-F238E27FC236}">
                  <a16:creationId xmlns:a16="http://schemas.microsoft.com/office/drawing/2014/main" id="{25A6B51E-FF9F-44F2-9A6C-E4848221F4A4}"/>
                </a:ext>
              </a:extLst>
            </p:cNvPr>
            <p:cNvSpPr/>
            <p:nvPr/>
          </p:nvSpPr>
          <p:spPr bwMode="auto">
            <a:xfrm>
              <a:off x="4087905" y="341385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Liskov substitution</a:t>
              </a:r>
            </a:p>
          </p:txBody>
        </p:sp>
        <p:sp>
          <p:nvSpPr>
            <p:cNvPr id="15" name="Arrow: Chevron 20">
              <a:extLst>
                <a:ext uri="{FF2B5EF4-FFF2-40B4-BE49-F238E27FC236}">
                  <a16:creationId xmlns:a16="http://schemas.microsoft.com/office/drawing/2014/main" id="{4512E801-C0DD-4BFD-8200-3CCDC84242F2}"/>
                </a:ext>
              </a:extLst>
            </p:cNvPr>
            <p:cNvSpPr/>
            <p:nvPr/>
          </p:nvSpPr>
          <p:spPr bwMode="auto">
            <a:xfrm>
              <a:off x="3227294" y="409852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I</a:t>
              </a:r>
            </a:p>
          </p:txBody>
        </p:sp>
        <p:sp>
          <p:nvSpPr>
            <p:cNvPr id="16" name="Arrow: Chevron 21">
              <a:extLst>
                <a:ext uri="{FF2B5EF4-FFF2-40B4-BE49-F238E27FC236}">
                  <a16:creationId xmlns:a16="http://schemas.microsoft.com/office/drawing/2014/main" id="{DFEE0A44-4AFF-4416-A65B-74EED28AA39D}"/>
                </a:ext>
              </a:extLst>
            </p:cNvPr>
            <p:cNvSpPr/>
            <p:nvPr/>
          </p:nvSpPr>
          <p:spPr bwMode="auto">
            <a:xfrm>
              <a:off x="4087905" y="409852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Interface Segregation</a:t>
              </a:r>
            </a:p>
          </p:txBody>
        </p:sp>
        <p:sp>
          <p:nvSpPr>
            <p:cNvPr id="17" name="Arrow: Chevron 23">
              <a:extLst>
                <a:ext uri="{FF2B5EF4-FFF2-40B4-BE49-F238E27FC236}">
                  <a16:creationId xmlns:a16="http://schemas.microsoft.com/office/drawing/2014/main" id="{ACEBC57F-0EFC-40AC-8CEF-BB384536F560}"/>
                </a:ext>
              </a:extLst>
            </p:cNvPr>
            <p:cNvSpPr/>
            <p:nvPr/>
          </p:nvSpPr>
          <p:spPr bwMode="auto">
            <a:xfrm>
              <a:off x="3227294" y="4783191"/>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D</a:t>
              </a:r>
            </a:p>
          </p:txBody>
        </p:sp>
        <p:sp>
          <p:nvSpPr>
            <p:cNvPr id="20" name="Arrow: Chevron 24">
              <a:extLst>
                <a:ext uri="{FF2B5EF4-FFF2-40B4-BE49-F238E27FC236}">
                  <a16:creationId xmlns:a16="http://schemas.microsoft.com/office/drawing/2014/main" id="{0DD008D5-9227-4A6D-A96C-088CF32DA2CF}"/>
                </a:ext>
              </a:extLst>
            </p:cNvPr>
            <p:cNvSpPr/>
            <p:nvPr/>
          </p:nvSpPr>
          <p:spPr bwMode="auto">
            <a:xfrm>
              <a:off x="4087905" y="4783190"/>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Dependency Inversion</a:t>
              </a:r>
            </a:p>
          </p:txBody>
        </p:sp>
      </p:grpSp>
    </p:spTree>
    <p:extLst>
      <p:ext uri="{BB962C8B-B14F-4D97-AF65-F5344CB8AC3E}">
        <p14:creationId xmlns:p14="http://schemas.microsoft.com/office/powerpoint/2010/main" val="35599349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type="body" sz="quarter" idx="10"/>
          </p:nvPr>
        </p:nvSpPr>
        <p:spPr/>
        <p:txBody>
          <a:bodyPr/>
          <a:lstStyle/>
          <a:p>
            <a:pPr marL="514350" indent="-514350">
              <a:buFont typeface="+mj-lt"/>
              <a:buAutoNum type="arabicPeriod"/>
            </a:pPr>
            <a:r>
              <a:rPr lang="en-US" dirty="0"/>
              <a:t>S.O.L.I.D. Principles</a:t>
            </a:r>
          </a:p>
          <a:p>
            <a:pPr marL="514350" indent="-514350">
              <a:buFont typeface="+mj-lt"/>
              <a:buAutoNum type="arabicPeriod"/>
            </a:pPr>
            <a:r>
              <a:rPr lang="en-US" dirty="0"/>
              <a:t>Single Responsibility</a:t>
            </a:r>
          </a:p>
          <a:p>
            <a:pPr marL="514350" indent="-514350">
              <a:buFont typeface="+mj-lt"/>
              <a:buAutoNum type="arabicPeriod"/>
            </a:pPr>
            <a:r>
              <a:rPr lang="en-US" dirty="0"/>
              <a:t>Open / Closed</a:t>
            </a:r>
          </a:p>
          <a:p>
            <a:pPr marL="514350" indent="-514350">
              <a:buFont typeface="+mj-lt"/>
              <a:buAutoNum type="arabicPeriod"/>
            </a:pPr>
            <a:r>
              <a:rPr lang="en-US" noProof="1">
                <a:cs typeface="Consolas" panose="020B0609020204030204" pitchFamily="49" charset="0"/>
              </a:rPr>
              <a:t>Liskov Substitution</a:t>
            </a:r>
          </a:p>
          <a:p>
            <a:pPr marL="514350" indent="-514350">
              <a:buFont typeface="+mj-lt"/>
              <a:buAutoNum type="arabicPeriod"/>
            </a:pPr>
            <a:r>
              <a:rPr lang="en-US" dirty="0"/>
              <a:t>Interface Segregation</a:t>
            </a:r>
          </a:p>
          <a:p>
            <a:pPr marL="514350" indent="-514350">
              <a:buFont typeface="+mj-lt"/>
              <a:buAutoNum type="arabicPeriod"/>
            </a:pPr>
            <a:r>
              <a:rPr lang="en-US" dirty="0"/>
              <a:t>Dependency Inversion</a:t>
            </a:r>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7" name="Picture 6" descr="A drawing of a cartoon character&#10;&#10;Description generated with high confidence">
            <a:extLst>
              <a:ext uri="{FF2B5EF4-FFF2-40B4-BE49-F238E27FC236}">
                <a16:creationId xmlns:a16="http://schemas.microsoft.com/office/drawing/2014/main" id="{8A4321C1-0DAC-40C4-A4A0-54B7CB92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4660" y="1371601"/>
            <a:ext cx="3572162" cy="4385137"/>
          </a:xfrm>
          <a:prstGeom prst="rect">
            <a:avLst/>
          </a:prstGeom>
        </p:spPr>
      </p:pic>
      <p:sp>
        <p:nvSpPr>
          <p:cNvPr id="6" name="Slide Number">
            <a:extLst>
              <a:ext uri="{FF2B5EF4-FFF2-40B4-BE49-F238E27FC236}">
                <a16:creationId xmlns:a16="http://schemas.microsoft.com/office/drawing/2014/main" id="{8BECC1F3-3FFE-48A1-B275-937F0A9E71F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202</a:t>
            </a:fld>
            <a:endParaRPr lang="en-US" noProof="0" dirty="0"/>
          </a:p>
        </p:txBody>
      </p:sp>
    </p:spTree>
    <p:extLst>
      <p:ext uri="{BB962C8B-B14F-4D97-AF65-F5344CB8AC3E}">
        <p14:creationId xmlns:p14="http://schemas.microsoft.com/office/powerpoint/2010/main" val="2589571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9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3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hlinkClick r:id="rId2"/>
              </a:rPr>
              <a:t>sli.do</a:t>
            </a:r>
            <a:endParaRPr lang="en-US" sz="8800" b="1" u="sng" dirty="0">
              <a:solidFill>
                <a:schemeClr val="bg1"/>
              </a:solidFill>
            </a:endParaRP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8F6A4DFD-CCAC-4033-A0FC-70F14E1C7D9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203</a:t>
            </a:fld>
            <a:endParaRPr lang="en-US" noProof="0" dirty="0"/>
          </a:p>
        </p:txBody>
      </p:sp>
    </p:spTree>
    <p:extLst>
      <p:ext uri="{BB962C8B-B14F-4D97-AF65-F5344CB8AC3E}">
        <p14:creationId xmlns:p14="http://schemas.microsoft.com/office/powerpoint/2010/main" val="40017331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DAC407-CAD4-4749-BEDB-291BBB0BA9FC}"/>
              </a:ext>
            </a:extLst>
          </p:cNvPr>
          <p:cNvSpPr txBox="1"/>
          <p:nvPr/>
        </p:nvSpPr>
        <p:spPr>
          <a:xfrm>
            <a:off x="3983981" y="1803389"/>
            <a:ext cx="4224037" cy="1625611"/>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8800" b="1" dirty="0">
                <a:solidFill>
                  <a:schemeClr val="bg2"/>
                </a:solidFill>
                <a:latin typeface="Consolas" panose="020B0609020204030204" pitchFamily="49" charset="0"/>
              </a:rPr>
              <a:t>SOLID</a:t>
            </a:r>
          </a:p>
        </p:txBody>
      </p:sp>
      <p:sp>
        <p:nvSpPr>
          <p:cNvPr id="3" name="Title 2">
            <a:extLst>
              <a:ext uri="{FF2B5EF4-FFF2-40B4-BE49-F238E27FC236}">
                <a16:creationId xmlns:a16="http://schemas.microsoft.com/office/drawing/2014/main" id="{2A0D4AFA-CC6C-404E-BC39-3DB4391C69A2}"/>
              </a:ext>
            </a:extLst>
          </p:cNvPr>
          <p:cNvSpPr>
            <a:spLocks noGrp="1"/>
          </p:cNvSpPr>
          <p:nvPr>
            <p:ph type="title" sz="quarter" idx="10"/>
          </p:nvPr>
        </p:nvSpPr>
        <p:spPr/>
        <p:txBody>
          <a:bodyPr/>
          <a:lstStyle/>
          <a:p>
            <a:r>
              <a:rPr lang="en-US"/>
              <a:t>SOLID Principles</a:t>
            </a:r>
          </a:p>
        </p:txBody>
      </p:sp>
    </p:spTree>
    <p:extLst>
      <p:ext uri="{BB962C8B-B14F-4D97-AF65-F5344CB8AC3E}">
        <p14:creationId xmlns:p14="http://schemas.microsoft.com/office/powerpoint/2010/main" val="21516281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buClr>
                <a:schemeClr val="tx1"/>
              </a:buClr>
            </a:pPr>
            <a:r>
              <a:rPr lang="en-US" b="1" dirty="0">
                <a:solidFill>
                  <a:schemeClr val="bg1"/>
                </a:solidFill>
              </a:rPr>
              <a:t>S</a:t>
            </a:r>
            <a:r>
              <a:rPr lang="en-US" dirty="0"/>
              <a:t> – </a:t>
            </a:r>
            <a:r>
              <a:rPr lang="en-US" b="1" dirty="0">
                <a:hlinkClick r:id="rId2" tooltip="Single responsibility principle"/>
              </a:rPr>
              <a:t>Single responsibility principle</a:t>
            </a:r>
            <a:r>
              <a:rPr lang="en-US" dirty="0"/>
              <a:t> – class should </a:t>
            </a:r>
            <a:br>
              <a:rPr lang="en-US" dirty="0"/>
            </a:br>
            <a:r>
              <a:rPr lang="en-US" dirty="0"/>
              <a:t>only have one responsibility</a:t>
            </a:r>
          </a:p>
          <a:p>
            <a:pPr>
              <a:buClr>
                <a:schemeClr val="tx1"/>
              </a:buClr>
            </a:pPr>
            <a:r>
              <a:rPr lang="en-US" b="1" dirty="0">
                <a:solidFill>
                  <a:schemeClr val="bg1"/>
                </a:solidFill>
              </a:rPr>
              <a:t>O</a:t>
            </a:r>
            <a:r>
              <a:rPr lang="en-US" dirty="0"/>
              <a:t> –</a:t>
            </a:r>
            <a:r>
              <a:rPr lang="en-US" dirty="0">
                <a:solidFill>
                  <a:schemeClr val="bg1"/>
                </a:solidFill>
              </a:rPr>
              <a:t> </a:t>
            </a:r>
            <a:r>
              <a:rPr lang="en-US" b="1" dirty="0">
                <a:hlinkClick r:id="rId3" tooltip="Open–closed principle"/>
              </a:rPr>
              <a:t>Open–closed principle</a:t>
            </a:r>
            <a:r>
              <a:rPr lang="en-US" dirty="0"/>
              <a:t> – open for extension, </a:t>
            </a:r>
            <a:br>
              <a:rPr lang="en-US" dirty="0"/>
            </a:br>
            <a:r>
              <a:rPr lang="en-US" dirty="0"/>
              <a:t>but closed for modification</a:t>
            </a:r>
          </a:p>
          <a:p>
            <a:pPr>
              <a:buClr>
                <a:schemeClr val="tx1"/>
              </a:buClr>
            </a:pPr>
            <a:r>
              <a:rPr lang="en-US" b="1" dirty="0">
                <a:solidFill>
                  <a:schemeClr val="bg1"/>
                </a:solidFill>
              </a:rPr>
              <a:t>L</a:t>
            </a:r>
            <a:r>
              <a:rPr lang="en-US" dirty="0">
                <a:solidFill>
                  <a:schemeClr val="bg1"/>
                </a:solidFill>
              </a:rPr>
              <a:t> </a:t>
            </a:r>
            <a:r>
              <a:rPr lang="en-US" dirty="0"/>
              <a:t>–</a:t>
            </a:r>
            <a:r>
              <a:rPr lang="en-US" dirty="0">
                <a:solidFill>
                  <a:schemeClr val="bg1"/>
                </a:solidFill>
              </a:rPr>
              <a:t> </a:t>
            </a:r>
            <a:r>
              <a:rPr lang="en-US" b="1" dirty="0" err="1">
                <a:hlinkClick r:id="rId4" tooltip="Liskov substitution principle"/>
              </a:rPr>
              <a:t>Liskov</a:t>
            </a:r>
            <a:r>
              <a:rPr lang="en-US" b="1" dirty="0">
                <a:hlinkClick r:id="rId4" tooltip="Liskov substitution principle"/>
              </a:rPr>
              <a:t> substitution principle</a:t>
            </a:r>
            <a:r>
              <a:rPr lang="en-US" b="1" dirty="0"/>
              <a:t> </a:t>
            </a:r>
            <a:r>
              <a:rPr lang="en-US" dirty="0"/>
              <a:t>– objects should </a:t>
            </a:r>
            <a:br>
              <a:rPr lang="en-US" dirty="0"/>
            </a:br>
            <a:r>
              <a:rPr lang="en-US" dirty="0"/>
              <a:t>be replaceable with instances of their subtypes </a:t>
            </a:r>
            <a:br>
              <a:rPr lang="en-US" dirty="0"/>
            </a:br>
            <a:r>
              <a:rPr lang="en-US" dirty="0"/>
              <a:t>without altering the correctness of that program</a:t>
            </a:r>
          </a:p>
        </p:txBody>
      </p:sp>
      <p:sp>
        <p:nvSpPr>
          <p:cNvPr id="3" name="Title 2"/>
          <p:cNvSpPr>
            <a:spLocks noGrp="1"/>
          </p:cNvSpPr>
          <p:nvPr>
            <p:ph type="title"/>
          </p:nvPr>
        </p:nvSpPr>
        <p:spPr/>
        <p:txBody>
          <a:bodyPr/>
          <a:lstStyle/>
          <a:p>
            <a:r>
              <a:rPr lang="en-US" dirty="0"/>
              <a:t>S.O.L.I.D.</a:t>
            </a:r>
          </a:p>
        </p:txBody>
      </p:sp>
      <p:sp>
        <p:nvSpPr>
          <p:cNvPr id="5" name="Slide Number">
            <a:extLst>
              <a:ext uri="{FF2B5EF4-FFF2-40B4-BE49-F238E27FC236}">
                <a16:creationId xmlns:a16="http://schemas.microsoft.com/office/drawing/2014/main" id="{A7141C72-743F-4AF7-9B49-3411C5E7C09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205</a:t>
            </a:fld>
            <a:endParaRPr lang="en-US" noProof="0" dirty="0"/>
          </a:p>
        </p:txBody>
      </p:sp>
    </p:spTree>
    <p:extLst>
      <p:ext uri="{BB962C8B-B14F-4D97-AF65-F5344CB8AC3E}">
        <p14:creationId xmlns:p14="http://schemas.microsoft.com/office/powerpoint/2010/main" val="3655700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941" y="1371600"/>
            <a:ext cx="11815018" cy="5201066"/>
          </a:xfrm>
        </p:spPr>
        <p:txBody>
          <a:bodyPr>
            <a:normAutofit/>
          </a:bodyPr>
          <a:lstStyle/>
          <a:p>
            <a:pPr>
              <a:buClr>
                <a:schemeClr val="tx1"/>
              </a:buClr>
            </a:pPr>
            <a:r>
              <a:rPr lang="en-US" b="1" dirty="0">
                <a:solidFill>
                  <a:schemeClr val="bg1"/>
                </a:solidFill>
              </a:rPr>
              <a:t>I</a:t>
            </a:r>
            <a:r>
              <a:rPr lang="en-US" dirty="0"/>
              <a:t> – </a:t>
            </a:r>
            <a:r>
              <a:rPr lang="en-US" b="1" dirty="0">
                <a:hlinkClick r:id="rId2"/>
              </a:rPr>
              <a:t>Interface segregation principle</a:t>
            </a:r>
            <a:r>
              <a:rPr lang="en-US" dirty="0"/>
              <a:t> – many specific </a:t>
            </a:r>
            <a:br>
              <a:rPr lang="en-US" dirty="0"/>
            </a:br>
            <a:r>
              <a:rPr lang="en-US" dirty="0"/>
              <a:t>interfaces are better than one general interface</a:t>
            </a:r>
          </a:p>
          <a:p>
            <a:pPr>
              <a:buClr>
                <a:schemeClr val="tx1"/>
              </a:buClr>
            </a:pPr>
            <a:r>
              <a:rPr lang="en-US" b="1" dirty="0">
                <a:solidFill>
                  <a:schemeClr val="bg1"/>
                </a:solidFill>
              </a:rPr>
              <a:t>D</a:t>
            </a:r>
            <a:r>
              <a:rPr lang="en-US" dirty="0"/>
              <a:t> – </a:t>
            </a:r>
            <a:r>
              <a:rPr lang="en-US" b="1" dirty="0">
                <a:hlinkClick r:id="rId3" tooltip="Dependency inversion principle"/>
              </a:rPr>
              <a:t>Dependency inversion principle</a:t>
            </a:r>
            <a:r>
              <a:rPr lang="en-US" b="1" dirty="0"/>
              <a:t> – </a:t>
            </a:r>
            <a:r>
              <a:rPr lang="en-US" dirty="0"/>
              <a:t>one should </a:t>
            </a:r>
            <a:br>
              <a:rPr lang="en-US" dirty="0"/>
            </a:br>
            <a:r>
              <a:rPr lang="en-US" dirty="0"/>
              <a:t>depend upon abstractions, not concretions</a:t>
            </a:r>
          </a:p>
        </p:txBody>
      </p:sp>
      <p:sp>
        <p:nvSpPr>
          <p:cNvPr id="3" name="Title 2"/>
          <p:cNvSpPr>
            <a:spLocks noGrp="1"/>
          </p:cNvSpPr>
          <p:nvPr>
            <p:ph type="title"/>
          </p:nvPr>
        </p:nvSpPr>
        <p:spPr/>
        <p:txBody>
          <a:bodyPr/>
          <a:lstStyle/>
          <a:p>
            <a:r>
              <a:rPr lang="en-US" dirty="0"/>
              <a:t>S.O.L.I.D.</a:t>
            </a:r>
          </a:p>
        </p:txBody>
      </p:sp>
      <p:sp>
        <p:nvSpPr>
          <p:cNvPr id="5" name="Slide Number">
            <a:extLst>
              <a:ext uri="{FF2B5EF4-FFF2-40B4-BE49-F238E27FC236}">
                <a16:creationId xmlns:a16="http://schemas.microsoft.com/office/drawing/2014/main" id="{9D090CCA-71CD-4056-8285-F89E033EE1E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206</a:t>
            </a:fld>
            <a:endParaRPr lang="en-US" noProof="0" dirty="0"/>
          </a:p>
        </p:txBody>
      </p:sp>
    </p:spTree>
    <p:extLst>
      <p:ext uri="{BB962C8B-B14F-4D97-AF65-F5344CB8AC3E}">
        <p14:creationId xmlns:p14="http://schemas.microsoft.com/office/powerpoint/2010/main" val="15284341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pener, knife&#10;&#10;Description automatically generated">
            <a:extLst>
              <a:ext uri="{FF2B5EF4-FFF2-40B4-BE49-F238E27FC236}">
                <a16:creationId xmlns:a16="http://schemas.microsoft.com/office/drawing/2014/main" id="{F44F8CD9-7336-4993-992E-0C8472E7148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3453" y="1521110"/>
            <a:ext cx="2196125" cy="2196125"/>
          </a:xfrm>
          <a:prstGeom prst="rect">
            <a:avLst/>
          </a:prstGeom>
        </p:spPr>
      </p:pic>
      <p:pic>
        <p:nvPicPr>
          <p:cNvPr id="3" name="Picture 2" descr="A close up of a logo&#10;&#10;Description automatically generated">
            <a:extLst>
              <a:ext uri="{FF2B5EF4-FFF2-40B4-BE49-F238E27FC236}">
                <a16:creationId xmlns:a16="http://schemas.microsoft.com/office/drawing/2014/main" id="{0F9C2681-20C8-4941-A1E0-53A4DB79BA18}"/>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4807598" y="1330770"/>
            <a:ext cx="2576803" cy="2576803"/>
          </a:xfrm>
          <a:prstGeom prst="rect">
            <a:avLst/>
          </a:prstGeom>
        </p:spPr>
      </p:pic>
      <p:sp>
        <p:nvSpPr>
          <p:cNvPr id="4" name="Title 3">
            <a:extLst>
              <a:ext uri="{FF2B5EF4-FFF2-40B4-BE49-F238E27FC236}">
                <a16:creationId xmlns:a16="http://schemas.microsoft.com/office/drawing/2014/main" id="{8529EF6C-F2B5-47BE-8A25-D03BD1B332C9}"/>
              </a:ext>
            </a:extLst>
          </p:cNvPr>
          <p:cNvSpPr>
            <a:spLocks noGrp="1"/>
          </p:cNvSpPr>
          <p:nvPr>
            <p:ph type="title" sz="quarter" idx="10"/>
          </p:nvPr>
        </p:nvSpPr>
        <p:spPr/>
        <p:txBody>
          <a:bodyPr/>
          <a:lstStyle/>
          <a:p>
            <a:r>
              <a:rPr lang="en-US"/>
              <a:t>Single Responsibility</a:t>
            </a:r>
          </a:p>
        </p:txBody>
      </p:sp>
    </p:spTree>
    <p:extLst>
      <p:ext uri="{BB962C8B-B14F-4D97-AF65-F5344CB8AC3E}">
        <p14:creationId xmlns:p14="http://schemas.microsoft.com/office/powerpoint/2010/main" val="4577689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A class should </a:t>
            </a:r>
            <a:r>
              <a:rPr lang="en-US" b="1" dirty="0">
                <a:solidFill>
                  <a:schemeClr val="bg1"/>
                </a:solidFill>
              </a:rPr>
              <a:t>have only</a:t>
            </a:r>
            <a:r>
              <a:rPr lang="en-US" dirty="0"/>
              <a:t> </a:t>
            </a:r>
            <a:r>
              <a:rPr lang="en-US" b="1" dirty="0">
                <a:solidFill>
                  <a:schemeClr val="bg1"/>
                </a:solidFill>
              </a:rPr>
              <a:t>one responsibility</a:t>
            </a:r>
          </a:p>
          <a:p>
            <a:pPr lvl="1"/>
            <a:r>
              <a:rPr lang="en-US" dirty="0"/>
              <a:t>Reduces </a:t>
            </a:r>
            <a:r>
              <a:rPr lang="en-US" b="1" dirty="0">
                <a:solidFill>
                  <a:schemeClr val="bg1"/>
                </a:solidFill>
              </a:rPr>
              <a:t>dependency</a:t>
            </a:r>
            <a:r>
              <a:rPr lang="en-US" dirty="0"/>
              <a:t> complexity</a:t>
            </a:r>
          </a:p>
          <a:p>
            <a:pPr lvl="1"/>
            <a:r>
              <a:rPr lang="en-US" dirty="0"/>
              <a:t>Each additional responsibility is an </a:t>
            </a:r>
            <a:r>
              <a:rPr lang="en-US" b="1" dirty="0">
                <a:solidFill>
                  <a:schemeClr val="bg1"/>
                </a:solidFill>
              </a:rPr>
              <a:t>axis</a:t>
            </a:r>
            <a:r>
              <a:rPr lang="en-US" dirty="0"/>
              <a:t> </a:t>
            </a:r>
            <a:r>
              <a:rPr lang="en-US" b="1" dirty="0">
                <a:solidFill>
                  <a:schemeClr val="bg1"/>
                </a:solidFill>
              </a:rPr>
              <a:t>to change</a:t>
            </a:r>
            <a:br>
              <a:rPr lang="en-US" b="1" dirty="0">
                <a:solidFill>
                  <a:schemeClr val="bg1"/>
                </a:solidFill>
              </a:rPr>
            </a:br>
            <a:r>
              <a:rPr lang="en-US" b="1" dirty="0">
                <a:solidFill>
                  <a:schemeClr val="bg1"/>
                </a:solidFill>
              </a:rPr>
              <a:t>the class</a:t>
            </a:r>
          </a:p>
        </p:txBody>
      </p:sp>
      <p:sp>
        <p:nvSpPr>
          <p:cNvPr id="4" name="Title 3"/>
          <p:cNvSpPr>
            <a:spLocks noGrp="1"/>
          </p:cNvSpPr>
          <p:nvPr>
            <p:ph type="title"/>
          </p:nvPr>
        </p:nvSpPr>
        <p:spPr/>
        <p:txBody>
          <a:bodyPr/>
          <a:lstStyle/>
          <a:p>
            <a:r>
              <a:rPr lang="en-US" dirty="0"/>
              <a:t>Single Responsibility Principle</a:t>
            </a:r>
          </a:p>
        </p:txBody>
      </p:sp>
      <p:sp>
        <p:nvSpPr>
          <p:cNvPr id="6" name="Rectangle 5">
            <a:extLst>
              <a:ext uri="{FF2B5EF4-FFF2-40B4-BE49-F238E27FC236}">
                <a16:creationId xmlns:a16="http://schemas.microsoft.com/office/drawing/2014/main" id="{043CAAB1-1BB5-4293-8AF9-ED1802C625D6}"/>
              </a:ext>
            </a:extLst>
          </p:cNvPr>
          <p:cNvSpPr>
            <a:spLocks noChangeArrowheads="1"/>
          </p:cNvSpPr>
          <p:nvPr/>
        </p:nvSpPr>
        <p:spPr bwMode="auto">
          <a:xfrm>
            <a:off x="2065510" y="3752543"/>
            <a:ext cx="8798175"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GB" sz="2800" b="1" dirty="0">
                <a:latin typeface="Consolas" panose="020B0609020204030204" pitchFamily="49" charset="0"/>
              </a:rPr>
              <a:t>public class </a:t>
            </a:r>
            <a:r>
              <a:rPr lang="en-GB" sz="2800" b="1" dirty="0">
                <a:solidFill>
                  <a:schemeClr val="bg1"/>
                </a:solidFill>
                <a:latin typeface="Consolas" panose="020B0609020204030204" pitchFamily="49" charset="0"/>
              </a:rPr>
              <a:t>HeroSettings </a:t>
            </a:r>
            <a:r>
              <a:rPr lang="en-GB" sz="2800" b="1" dirty="0">
                <a:latin typeface="Consolas" panose="020B0609020204030204" pitchFamily="49" charset="0"/>
              </a:rPr>
              <a:t>{</a:t>
            </a:r>
          </a:p>
          <a:p>
            <a:r>
              <a:rPr lang="en-GB" sz="2800" b="1" dirty="0">
                <a:latin typeface="Consolas" panose="020B0609020204030204" pitchFamily="49" charset="0"/>
              </a:rPr>
              <a:t>  public static void </a:t>
            </a:r>
            <a:r>
              <a:rPr lang="en-GB" sz="2800" b="1" dirty="0">
                <a:solidFill>
                  <a:schemeClr val="bg1"/>
                </a:solidFill>
                <a:latin typeface="Consolas" panose="020B0609020204030204" pitchFamily="49" charset="0"/>
              </a:rPr>
              <a:t>changeName</a:t>
            </a:r>
            <a:r>
              <a:rPr lang="en-GB" sz="2800" b="1" dirty="0">
                <a:latin typeface="Consolas" panose="020B0609020204030204" pitchFamily="49" charset="0"/>
              </a:rPr>
              <a:t>(Hero hero) {</a:t>
            </a:r>
          </a:p>
          <a:p>
            <a:r>
              <a:rPr lang="en-GB" sz="2800" b="1" dirty="0">
                <a:latin typeface="Consolas" panose="020B0609020204030204" pitchFamily="49" charset="0"/>
              </a:rPr>
              <a:t>    </a:t>
            </a:r>
            <a:r>
              <a:rPr lang="en-GB" sz="2800" b="1" i="1" dirty="0">
                <a:solidFill>
                  <a:srgbClr val="00B050"/>
                </a:solidFill>
                <a:latin typeface="Consolas" panose="020B0609020204030204" pitchFamily="49" charset="0"/>
              </a:rPr>
              <a:t>// Grant option to change</a:t>
            </a:r>
          </a:p>
          <a:p>
            <a:r>
              <a:rPr lang="en-GB" sz="2800" b="1" dirty="0">
                <a:solidFill>
                  <a:srgbClr val="00B050"/>
                </a:solidFill>
                <a:latin typeface="Consolas" panose="020B0609020204030204" pitchFamily="49" charset="0"/>
              </a:rPr>
              <a:t>  </a:t>
            </a:r>
            <a:r>
              <a:rPr lang="en-GB" sz="2800" b="1" dirty="0">
                <a:latin typeface="Consolas" panose="020B0609020204030204" pitchFamily="49" charset="0"/>
              </a:rPr>
              <a:t>}</a:t>
            </a:r>
          </a:p>
          <a:p>
            <a:r>
              <a:rPr lang="en-GB" sz="2800" b="1" dirty="0">
                <a:latin typeface="Consolas" panose="020B0609020204030204" pitchFamily="49" charset="0"/>
              </a:rPr>
              <a:t>}</a:t>
            </a:r>
          </a:p>
        </p:txBody>
      </p:sp>
      <p:sp>
        <p:nvSpPr>
          <p:cNvPr id="7" name="Slide Number">
            <a:extLst>
              <a:ext uri="{FF2B5EF4-FFF2-40B4-BE49-F238E27FC236}">
                <a16:creationId xmlns:a16="http://schemas.microsoft.com/office/drawing/2014/main" id="{0D7F3376-9B1D-4154-ADB8-F2AF09CC7B0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208</a:t>
            </a:fld>
            <a:endParaRPr lang="en-US" dirty="0"/>
          </a:p>
        </p:txBody>
      </p:sp>
    </p:spTree>
    <p:extLst>
      <p:ext uri="{BB962C8B-B14F-4D97-AF65-F5344CB8AC3E}">
        <p14:creationId xmlns:p14="http://schemas.microsoft.com/office/powerpoint/2010/main" val="15296025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Single Responsibility Principle</a:t>
            </a:r>
          </a:p>
        </p:txBody>
      </p:sp>
      <p:sp>
        <p:nvSpPr>
          <p:cNvPr id="5" name="Text Placeholder 4"/>
          <p:cNvSpPr>
            <a:spLocks noGrp="1"/>
          </p:cNvSpPr>
          <p:nvPr>
            <p:ph type="body" sz="quarter" idx="10"/>
          </p:nvPr>
        </p:nvSpPr>
        <p:spPr/>
        <p:txBody>
          <a:bodyPr/>
          <a:lstStyle/>
          <a:p>
            <a:r>
              <a:rPr lang="en-US" sz="3400" dirty="0"/>
              <a:t>Still classes </a:t>
            </a:r>
            <a:r>
              <a:rPr lang="en-US" sz="3400" b="1" dirty="0">
                <a:solidFill>
                  <a:schemeClr val="bg1"/>
                </a:solidFill>
              </a:rPr>
              <a:t>can have multiple methods</a:t>
            </a:r>
          </a:p>
          <a:p>
            <a:pPr lvl="1"/>
            <a:r>
              <a:rPr lang="en-US" dirty="0"/>
              <a:t>Each method should have </a:t>
            </a:r>
            <a:r>
              <a:rPr lang="en-US" b="1" dirty="0">
                <a:solidFill>
                  <a:schemeClr val="bg1"/>
                </a:solidFill>
              </a:rPr>
              <a:t>single functionality</a:t>
            </a:r>
            <a:r>
              <a:rPr lang="en-US" dirty="0"/>
              <a:t>             part of the class responsibility</a:t>
            </a:r>
          </a:p>
        </p:txBody>
      </p:sp>
      <p:sp>
        <p:nvSpPr>
          <p:cNvPr id="6" name="Rectangle 5">
            <a:extLst>
              <a:ext uri="{FF2B5EF4-FFF2-40B4-BE49-F238E27FC236}">
                <a16:creationId xmlns:a16="http://schemas.microsoft.com/office/drawing/2014/main" id="{043CAAB1-1BB5-4293-8AF9-ED1802C625D6}"/>
              </a:ext>
            </a:extLst>
          </p:cNvPr>
          <p:cNvSpPr>
            <a:spLocks noChangeArrowheads="1"/>
          </p:cNvSpPr>
          <p:nvPr/>
        </p:nvSpPr>
        <p:spPr bwMode="auto">
          <a:xfrm>
            <a:off x="2443940" y="2995502"/>
            <a:ext cx="8952807" cy="353943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GB" sz="2800" b="1" dirty="0">
                <a:latin typeface="Consolas" panose="020B0609020204030204" pitchFamily="49" charset="0"/>
              </a:rPr>
              <a:t>public class </a:t>
            </a:r>
            <a:r>
              <a:rPr lang="en-GB" sz="2800" b="1" dirty="0">
                <a:solidFill>
                  <a:schemeClr val="bg1"/>
                </a:solidFill>
                <a:latin typeface="Consolas" panose="020B0609020204030204" pitchFamily="49" charset="0"/>
              </a:rPr>
              <a:t>HeroSettings </a:t>
            </a:r>
            <a:r>
              <a:rPr lang="en-GB" sz="2800" b="1" dirty="0">
                <a:latin typeface="Consolas" panose="020B0609020204030204" pitchFamily="49" charset="0"/>
              </a:rPr>
              <a:t>{</a:t>
            </a:r>
          </a:p>
          <a:p>
            <a:r>
              <a:rPr lang="en-GB" sz="2800" b="1" dirty="0">
                <a:latin typeface="Consolas" panose="020B0609020204030204" pitchFamily="49" charset="0"/>
              </a:rPr>
              <a:t>  public static void </a:t>
            </a:r>
            <a:r>
              <a:rPr lang="en-GB" sz="2800" b="1" dirty="0">
                <a:solidFill>
                  <a:schemeClr val="bg1"/>
                </a:solidFill>
                <a:latin typeface="Consolas" panose="020B0609020204030204" pitchFamily="49" charset="0"/>
              </a:rPr>
              <a:t>changeName</a:t>
            </a:r>
            <a:r>
              <a:rPr lang="en-GB" sz="2800" b="1" dirty="0">
                <a:latin typeface="Consolas" panose="020B0609020204030204" pitchFamily="49" charset="0"/>
              </a:rPr>
              <a:t>(Hero hero) {</a:t>
            </a:r>
          </a:p>
          <a:p>
            <a:r>
              <a:rPr lang="en-GB" sz="2800" b="1" dirty="0">
                <a:latin typeface="Consolas" panose="020B0609020204030204" pitchFamily="49" charset="0"/>
              </a:rPr>
              <a:t>    </a:t>
            </a:r>
            <a:r>
              <a:rPr lang="en-GB" sz="2800" b="1" i="1" dirty="0">
                <a:solidFill>
                  <a:srgbClr val="00B050"/>
                </a:solidFill>
                <a:latin typeface="Consolas" panose="020B0609020204030204" pitchFamily="49" charset="0"/>
              </a:rPr>
              <a:t>// Grant option to change name</a:t>
            </a:r>
          </a:p>
          <a:p>
            <a:r>
              <a:rPr lang="en-GB" sz="2800" b="1" dirty="0">
                <a:latin typeface="Consolas" panose="020B0609020204030204" pitchFamily="49" charset="0"/>
              </a:rPr>
              <a:t>  }</a:t>
            </a:r>
          </a:p>
          <a:p>
            <a:r>
              <a:rPr lang="en-GB" sz="2800" b="1" dirty="0">
                <a:latin typeface="Consolas" panose="020B0609020204030204" pitchFamily="49" charset="0"/>
              </a:rPr>
              <a:t>  public static void </a:t>
            </a:r>
            <a:r>
              <a:rPr lang="en-GB" sz="2800" b="1" dirty="0">
                <a:solidFill>
                  <a:schemeClr val="bg1"/>
                </a:solidFill>
                <a:latin typeface="Consolas" panose="020B0609020204030204" pitchFamily="49" charset="0"/>
              </a:rPr>
              <a:t>selectRole</a:t>
            </a:r>
            <a:r>
              <a:rPr lang="en-GB" sz="2800" b="1" dirty="0">
                <a:latin typeface="Consolas" panose="020B0609020204030204" pitchFamily="49" charset="0"/>
              </a:rPr>
              <a:t>(Hero hero) {</a:t>
            </a:r>
          </a:p>
          <a:p>
            <a:r>
              <a:rPr lang="en-GB" sz="2800" b="1" dirty="0">
                <a:solidFill>
                  <a:srgbClr val="00B050"/>
                </a:solidFill>
                <a:latin typeface="Consolas" panose="020B0609020204030204" pitchFamily="49" charset="0"/>
              </a:rPr>
              <a:t>    </a:t>
            </a:r>
            <a:r>
              <a:rPr lang="en-GB" sz="2800" b="1" i="1" dirty="0">
                <a:solidFill>
                  <a:srgbClr val="00B050"/>
                </a:solidFill>
                <a:latin typeface="Consolas" panose="020B0609020204030204" pitchFamily="49" charset="0"/>
              </a:rPr>
              <a:t>// Grant option to select role</a:t>
            </a:r>
          </a:p>
          <a:p>
            <a:r>
              <a:rPr lang="en-GB" sz="2800" b="1" dirty="0">
                <a:latin typeface="Consolas" panose="020B0609020204030204" pitchFamily="49" charset="0"/>
              </a:rPr>
              <a:t>  }</a:t>
            </a:r>
          </a:p>
          <a:p>
            <a:r>
              <a:rPr lang="en-GB" sz="2800" b="1" dirty="0">
                <a:latin typeface="Consolas" panose="020B0609020204030204" pitchFamily="49" charset="0"/>
              </a:rPr>
              <a:t>}</a:t>
            </a:r>
          </a:p>
        </p:txBody>
      </p:sp>
      <p:sp>
        <p:nvSpPr>
          <p:cNvPr id="7" name="Slide Number">
            <a:extLst>
              <a:ext uri="{FF2B5EF4-FFF2-40B4-BE49-F238E27FC236}">
                <a16:creationId xmlns:a16="http://schemas.microsoft.com/office/drawing/2014/main" id="{B65BB3FF-8C86-44C0-AF88-B710720900A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209</a:t>
            </a:fld>
            <a:endParaRPr lang="en-US" dirty="0"/>
          </a:p>
        </p:txBody>
      </p:sp>
    </p:spTree>
    <p:extLst>
      <p:ext uri="{BB962C8B-B14F-4D97-AF65-F5344CB8AC3E}">
        <p14:creationId xmlns:p14="http://schemas.microsoft.com/office/powerpoint/2010/main" val="40036012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478152-5470-4440-B187-7D3AC79CBE81}"/>
              </a:ext>
            </a:extLst>
          </p:cNvPr>
          <p:cNvPicPr>
            <a:picLocks noChangeAspect="1"/>
          </p:cNvPicPr>
          <p:nvPr/>
        </p:nvPicPr>
        <p:blipFill>
          <a:blip r:embed="rId2" cstate="hqprint">
            <a:extLst>
              <a:ext uri="{BEBA8EAE-BF5A-486C-A8C5-ECC9F3942E4B}">
                <a14:imgProps xmlns:a14="http://schemas.microsoft.com/office/drawing/2010/main">
                  <a14:imgLayer r:embed="rId3">
                    <a14:imgEffect>
                      <a14:brightnessContrast bright="26000" contrast="33000"/>
                    </a14:imgEffect>
                  </a14:imgLayer>
                </a14:imgProps>
              </a:ext>
              <a:ext uri="{28A0092B-C50C-407E-A947-70E740481C1C}">
                <a14:useLocalDpi xmlns:a14="http://schemas.microsoft.com/office/drawing/2010/main" val="0"/>
              </a:ext>
            </a:extLst>
          </a:blip>
          <a:stretch>
            <a:fillRect/>
          </a:stretch>
        </p:blipFill>
        <p:spPr>
          <a:xfrm>
            <a:off x="4458265" y="1777331"/>
            <a:ext cx="3228921" cy="1894784"/>
          </a:xfrm>
          <a:prstGeom prst="rect">
            <a:avLst/>
          </a:prstGeom>
        </p:spPr>
      </p:pic>
      <p:sp>
        <p:nvSpPr>
          <p:cNvPr id="3" name="Title 2">
            <a:extLst>
              <a:ext uri="{FF2B5EF4-FFF2-40B4-BE49-F238E27FC236}">
                <a16:creationId xmlns:a16="http://schemas.microsoft.com/office/drawing/2014/main" id="{38773F42-4FDF-4853-AC3E-837E6A3850B8}"/>
              </a:ext>
            </a:extLst>
          </p:cNvPr>
          <p:cNvSpPr>
            <a:spLocks noGrp="1"/>
          </p:cNvSpPr>
          <p:nvPr>
            <p:ph type="title" sz="quarter" idx="10"/>
          </p:nvPr>
        </p:nvSpPr>
        <p:spPr/>
        <p:txBody>
          <a:bodyPr/>
          <a:lstStyle/>
          <a:p>
            <a:r>
              <a:rPr lang="en-US"/>
              <a:t>Enumerations</a:t>
            </a:r>
          </a:p>
        </p:txBody>
      </p:sp>
    </p:spTree>
    <p:extLst>
      <p:ext uri="{BB962C8B-B14F-4D97-AF65-F5344CB8AC3E}">
        <p14:creationId xmlns:p14="http://schemas.microsoft.com/office/powerpoint/2010/main" val="4524179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9FAC91C-06E4-480B-9890-AB145FBFD1BA}"/>
              </a:ext>
            </a:extLst>
          </p:cNvPr>
          <p:cNvGrpSpPr/>
          <p:nvPr/>
        </p:nvGrpSpPr>
        <p:grpSpPr>
          <a:xfrm>
            <a:off x="4375831" y="1485899"/>
            <a:ext cx="3579586" cy="2278744"/>
            <a:chOff x="4374243" y="1485899"/>
            <a:chExt cx="3579586" cy="2278744"/>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4243" y="1618342"/>
              <a:ext cx="2013857" cy="201385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085" y="1485899"/>
              <a:ext cx="2278744" cy="2278744"/>
            </a:xfrm>
            <a:prstGeom prst="rect">
              <a:avLst/>
            </a:prstGeom>
          </p:spPr>
        </p:pic>
      </p:grpSp>
      <p:sp>
        <p:nvSpPr>
          <p:cNvPr id="3" name="Title 2">
            <a:extLst>
              <a:ext uri="{FF2B5EF4-FFF2-40B4-BE49-F238E27FC236}">
                <a16:creationId xmlns:a16="http://schemas.microsoft.com/office/drawing/2014/main" id="{4BDD1D90-074F-4041-8363-7A7B3A0193EF}"/>
              </a:ext>
            </a:extLst>
          </p:cNvPr>
          <p:cNvSpPr>
            <a:spLocks noGrp="1"/>
          </p:cNvSpPr>
          <p:nvPr>
            <p:ph type="title" sz="quarter" idx="10"/>
          </p:nvPr>
        </p:nvSpPr>
        <p:spPr/>
        <p:txBody>
          <a:bodyPr/>
          <a:lstStyle/>
          <a:p>
            <a:r>
              <a:rPr lang="en-US"/>
              <a:t>Open / Closed</a:t>
            </a:r>
          </a:p>
        </p:txBody>
      </p:sp>
    </p:spTree>
    <p:extLst>
      <p:ext uri="{BB962C8B-B14F-4D97-AF65-F5344CB8AC3E}">
        <p14:creationId xmlns:p14="http://schemas.microsoft.com/office/powerpoint/2010/main" val="2693765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B3C2EF-4899-4555-B411-BC5E771FF190}"/>
              </a:ext>
            </a:extLst>
          </p:cNvPr>
          <p:cNvSpPr>
            <a:spLocks noGrp="1"/>
          </p:cNvSpPr>
          <p:nvPr>
            <p:ph type="body" sz="quarter" idx="10"/>
          </p:nvPr>
        </p:nvSpPr>
        <p:spPr/>
        <p:txBody>
          <a:bodyPr>
            <a:normAutofit/>
          </a:bodyPr>
          <a:lstStyle/>
          <a:p>
            <a:r>
              <a:rPr lang="en-US" dirty="0"/>
              <a:t>Software entities (classes, modules, functions, etc.) should be </a:t>
            </a:r>
          </a:p>
          <a:p>
            <a:pPr lvl="1">
              <a:buClr>
                <a:schemeClr val="tx1"/>
              </a:buClr>
            </a:pPr>
            <a:r>
              <a:rPr lang="en-US" b="1" dirty="0">
                <a:solidFill>
                  <a:schemeClr val="bg1"/>
                </a:solidFill>
              </a:rPr>
              <a:t>open</a:t>
            </a:r>
            <a:r>
              <a:rPr lang="en-US" dirty="0"/>
              <a:t> for </a:t>
            </a:r>
            <a:r>
              <a:rPr lang="en-US" b="1" dirty="0">
                <a:solidFill>
                  <a:schemeClr val="bg1"/>
                </a:solidFill>
              </a:rPr>
              <a:t>extension</a:t>
            </a:r>
          </a:p>
          <a:p>
            <a:pPr lvl="1">
              <a:buClr>
                <a:schemeClr val="tx1"/>
              </a:buClr>
            </a:pPr>
            <a:r>
              <a:rPr lang="en-US" b="1" dirty="0">
                <a:solidFill>
                  <a:schemeClr val="bg1"/>
                </a:solidFill>
              </a:rPr>
              <a:t>closed</a:t>
            </a:r>
            <a:r>
              <a:rPr lang="en-US" dirty="0"/>
              <a:t> for </a:t>
            </a:r>
            <a:r>
              <a:rPr lang="en-US" b="1" dirty="0">
                <a:solidFill>
                  <a:schemeClr val="bg1"/>
                </a:solidFill>
              </a:rPr>
              <a:t>modification</a:t>
            </a:r>
          </a:p>
          <a:p>
            <a:pPr>
              <a:spcBef>
                <a:spcPts val="1800"/>
              </a:spcBef>
              <a:buClr>
                <a:schemeClr val="tx1"/>
              </a:buClr>
            </a:pPr>
            <a:r>
              <a:rPr lang="en-US" b="1" dirty="0">
                <a:solidFill>
                  <a:schemeClr val="bg1"/>
                </a:solidFill>
              </a:rPr>
              <a:t>Design </a:t>
            </a:r>
            <a:r>
              <a:rPr lang="en-US" dirty="0"/>
              <a:t>the code in a way that </a:t>
            </a:r>
            <a:r>
              <a:rPr lang="en-US" b="1" dirty="0">
                <a:solidFill>
                  <a:schemeClr val="bg1"/>
                </a:solidFill>
              </a:rPr>
              <a:t>new </a:t>
            </a:r>
            <a:r>
              <a:rPr lang="en-US" dirty="0"/>
              <a:t>functionality</a:t>
            </a:r>
            <a:r>
              <a:rPr lang="en-US" b="1" dirty="0">
                <a:solidFill>
                  <a:schemeClr val="bg1"/>
                </a:solidFill>
              </a:rPr>
              <a:t> </a:t>
            </a:r>
            <a:r>
              <a:rPr lang="en-US" dirty="0"/>
              <a:t>can be added with </a:t>
            </a:r>
            <a:r>
              <a:rPr lang="en-US" b="1" dirty="0">
                <a:solidFill>
                  <a:schemeClr val="bg1"/>
                </a:solidFill>
              </a:rPr>
              <a:t>minimum changes </a:t>
            </a:r>
            <a:r>
              <a:rPr lang="en-US" dirty="0"/>
              <a:t>in the </a:t>
            </a:r>
            <a:r>
              <a:rPr lang="en-US" b="1" dirty="0">
                <a:solidFill>
                  <a:schemeClr val="bg1"/>
                </a:solidFill>
              </a:rPr>
              <a:t>existing </a:t>
            </a:r>
            <a:r>
              <a:rPr lang="en-US" dirty="0"/>
              <a:t>code</a:t>
            </a:r>
            <a:endParaRPr lang="en-GB" dirty="0"/>
          </a:p>
        </p:txBody>
      </p:sp>
      <p:sp>
        <p:nvSpPr>
          <p:cNvPr id="4" name="Title 3"/>
          <p:cNvSpPr>
            <a:spLocks noGrp="1"/>
          </p:cNvSpPr>
          <p:nvPr>
            <p:ph type="title"/>
          </p:nvPr>
        </p:nvSpPr>
        <p:spPr/>
        <p:txBody>
          <a:bodyPr/>
          <a:lstStyle/>
          <a:p>
            <a:r>
              <a:rPr lang="en-US" dirty="0"/>
              <a:t>What is Open/Closed? </a:t>
            </a:r>
          </a:p>
        </p:txBody>
      </p:sp>
      <p:sp>
        <p:nvSpPr>
          <p:cNvPr id="5" name="Slide Number">
            <a:extLst>
              <a:ext uri="{FF2B5EF4-FFF2-40B4-BE49-F238E27FC236}">
                <a16:creationId xmlns:a16="http://schemas.microsoft.com/office/drawing/2014/main" id="{3718B8B5-7740-4D78-9ACF-216A1CCEC83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211</a:t>
            </a:fld>
            <a:endParaRPr lang="en-US" dirty="0"/>
          </a:p>
        </p:txBody>
      </p:sp>
    </p:spTree>
    <p:extLst>
      <p:ext uri="{BB962C8B-B14F-4D97-AF65-F5344CB8AC3E}">
        <p14:creationId xmlns:p14="http://schemas.microsoft.com/office/powerpoint/2010/main" val="2830476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GB" sz="3400" dirty="0"/>
              <a:t>Implementation takes </a:t>
            </a:r>
            <a:r>
              <a:rPr lang="en-GB" sz="3400" b="1" dirty="0">
                <a:solidFill>
                  <a:schemeClr val="bg1"/>
                </a:solidFill>
              </a:rPr>
              <a:t>future growth </a:t>
            </a:r>
            <a:r>
              <a:rPr lang="en-GB" sz="3400" dirty="0"/>
              <a:t>into </a:t>
            </a:r>
            <a:r>
              <a:rPr lang="en-GB" sz="3400" b="1" dirty="0">
                <a:solidFill>
                  <a:schemeClr val="bg1"/>
                </a:solidFill>
              </a:rPr>
              <a:t>consideration</a:t>
            </a:r>
          </a:p>
          <a:p>
            <a:r>
              <a:rPr lang="en-US" sz="3400" dirty="0"/>
              <a:t>New or </a:t>
            </a:r>
            <a:r>
              <a:rPr lang="en-US" sz="3400" b="1" dirty="0">
                <a:solidFill>
                  <a:schemeClr val="bg1"/>
                </a:solidFill>
              </a:rPr>
              <a:t>modified functionality </a:t>
            </a:r>
            <a:r>
              <a:rPr lang="en-US" sz="3400" dirty="0"/>
              <a:t>affects little or not at all the internal structure and data flow of the system</a:t>
            </a:r>
            <a:endParaRPr lang="en-GB" sz="3400" dirty="0"/>
          </a:p>
        </p:txBody>
      </p:sp>
      <p:sp>
        <p:nvSpPr>
          <p:cNvPr id="3" name="Title 2"/>
          <p:cNvSpPr>
            <a:spLocks noGrp="1"/>
          </p:cNvSpPr>
          <p:nvPr>
            <p:ph type="title"/>
          </p:nvPr>
        </p:nvSpPr>
        <p:spPr/>
        <p:txBody>
          <a:bodyPr/>
          <a:lstStyle/>
          <a:p>
            <a:r>
              <a:rPr lang="en-GB"/>
              <a:t>Extensibility</a:t>
            </a:r>
            <a:endParaRPr lang="en-US"/>
          </a:p>
        </p:txBody>
      </p:sp>
      <p:pic>
        <p:nvPicPr>
          <p:cNvPr id="5" name="Picture 4"/>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43192" y="3159507"/>
            <a:ext cx="3307996" cy="3307996"/>
          </a:xfrm>
          <a:prstGeom prst="rect">
            <a:avLst/>
          </a:prstGeom>
        </p:spPr>
      </p:pic>
      <p:sp>
        <p:nvSpPr>
          <p:cNvPr id="6" name="Slide Number">
            <a:extLst>
              <a:ext uri="{FF2B5EF4-FFF2-40B4-BE49-F238E27FC236}">
                <a16:creationId xmlns:a16="http://schemas.microsoft.com/office/drawing/2014/main" id="{ABD6E4C3-1F07-433C-8801-6FCC5EBC504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212</a:t>
            </a:fld>
            <a:endParaRPr lang="en-US" noProof="0" dirty="0"/>
          </a:p>
        </p:txBody>
      </p:sp>
    </p:spTree>
    <p:extLst>
      <p:ext uri="{BB962C8B-B14F-4D97-AF65-F5344CB8AC3E}">
        <p14:creationId xmlns:p14="http://schemas.microsoft.com/office/powerpoint/2010/main" val="22830563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3400" dirty="0"/>
              <a:t>Software reusability refers to </a:t>
            </a:r>
            <a:r>
              <a:rPr lang="en-US" sz="3400" b="1" dirty="0">
                <a:solidFill>
                  <a:schemeClr val="bg1"/>
                </a:solidFill>
              </a:rPr>
              <a:t>design features </a:t>
            </a:r>
            <a:r>
              <a:rPr lang="en-US" sz="3400" dirty="0"/>
              <a:t>of a software </a:t>
            </a:r>
            <a:r>
              <a:rPr lang="en-US" sz="3400" b="1" dirty="0">
                <a:solidFill>
                  <a:schemeClr val="bg1"/>
                </a:solidFill>
              </a:rPr>
              <a:t>element</a:t>
            </a:r>
            <a:r>
              <a:rPr lang="en-US" sz="3400" dirty="0"/>
              <a:t> that enhance its </a:t>
            </a:r>
            <a:r>
              <a:rPr lang="en-US" sz="3400" b="1" dirty="0">
                <a:solidFill>
                  <a:schemeClr val="bg1"/>
                </a:solidFill>
              </a:rPr>
              <a:t>suitability</a:t>
            </a:r>
            <a:r>
              <a:rPr lang="en-US" sz="3400" dirty="0"/>
              <a:t> for </a:t>
            </a:r>
            <a:r>
              <a:rPr lang="en-US" sz="3400" b="1" dirty="0">
                <a:solidFill>
                  <a:schemeClr val="bg1"/>
                </a:solidFill>
              </a:rPr>
              <a:t>reuse</a:t>
            </a:r>
          </a:p>
          <a:p>
            <a:r>
              <a:rPr lang="en-GB" sz="3400" dirty="0"/>
              <a:t>Modularity</a:t>
            </a:r>
          </a:p>
          <a:p>
            <a:r>
              <a:rPr lang="en-GB" sz="3400" dirty="0"/>
              <a:t>Low coupling</a:t>
            </a:r>
          </a:p>
          <a:p>
            <a:r>
              <a:rPr lang="en-GB" sz="3400" dirty="0"/>
              <a:t>High cohesion</a:t>
            </a:r>
          </a:p>
          <a:p>
            <a:r>
              <a:rPr lang="en-US" sz="3400" dirty="0">
                <a:hlinkClick r:id="rId2"/>
              </a:rPr>
              <a:t>Coupling and Cohesion</a:t>
            </a:r>
            <a:endParaRPr lang="en-US" sz="3400" dirty="0"/>
          </a:p>
        </p:txBody>
      </p:sp>
      <p:sp>
        <p:nvSpPr>
          <p:cNvPr id="3" name="Title 2"/>
          <p:cNvSpPr>
            <a:spLocks noGrp="1"/>
          </p:cNvSpPr>
          <p:nvPr>
            <p:ph type="title"/>
          </p:nvPr>
        </p:nvSpPr>
        <p:spPr/>
        <p:txBody>
          <a:bodyPr/>
          <a:lstStyle/>
          <a:p>
            <a:r>
              <a:rPr lang="en-GB"/>
              <a:t>Reusability</a:t>
            </a:r>
            <a:endParaRPr lang="en-US"/>
          </a:p>
        </p:txBody>
      </p:sp>
      <p:pic>
        <p:nvPicPr>
          <p:cNvPr id="6" name="Picture 5">
            <a:extLst>
              <a:ext uri="{FF2B5EF4-FFF2-40B4-BE49-F238E27FC236}">
                <a16:creationId xmlns:a16="http://schemas.microsoft.com/office/drawing/2014/main" id="{B19AF66D-02D5-4E5A-B768-40F6A17A9428}"/>
              </a:ext>
            </a:extLst>
          </p:cNvPr>
          <p:cNvPicPr>
            <a:picLocks noChangeAspect="1"/>
          </p:cNvPicPr>
          <p:nvPr/>
        </p:nvPicPr>
        <p:blipFill>
          <a:blip r:embed="rId3">
            <a:duotone>
              <a:schemeClr val="accent3">
                <a:shade val="45000"/>
                <a:satMod val="135000"/>
              </a:schemeClr>
              <a:prstClr val="white"/>
            </a:duotone>
          </a:blip>
          <a:stretch>
            <a:fillRect/>
          </a:stretch>
        </p:blipFill>
        <p:spPr>
          <a:xfrm>
            <a:off x="6464115" y="2603254"/>
            <a:ext cx="2903159" cy="2889656"/>
          </a:xfrm>
          <a:prstGeom prst="rect">
            <a:avLst/>
          </a:prstGeom>
        </p:spPr>
      </p:pic>
      <p:sp>
        <p:nvSpPr>
          <p:cNvPr id="7" name="Slide Number">
            <a:extLst>
              <a:ext uri="{FF2B5EF4-FFF2-40B4-BE49-F238E27FC236}">
                <a16:creationId xmlns:a16="http://schemas.microsoft.com/office/drawing/2014/main" id="{58A32EE1-F1D0-4E44-BC04-7010833E2AB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213</a:t>
            </a:fld>
            <a:endParaRPr lang="en-US" noProof="0" dirty="0"/>
          </a:p>
        </p:txBody>
      </p:sp>
    </p:spTree>
    <p:extLst>
      <p:ext uri="{BB962C8B-B14F-4D97-AF65-F5344CB8AC3E}">
        <p14:creationId xmlns:p14="http://schemas.microsoft.com/office/powerpoint/2010/main" val="20907327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buClr>
                <a:schemeClr val="tx1"/>
              </a:buClr>
            </a:pPr>
            <a:r>
              <a:rPr lang="en-GB" sz="3400" b="1" dirty="0">
                <a:solidFill>
                  <a:schemeClr val="bg1"/>
                </a:solidFill>
              </a:rPr>
              <a:t>Cascading changes </a:t>
            </a:r>
            <a:r>
              <a:rPr lang="en-GB" sz="3400" dirty="0"/>
              <a:t>through modules</a:t>
            </a:r>
          </a:p>
          <a:p>
            <a:r>
              <a:rPr lang="en-GB" sz="3400" dirty="0"/>
              <a:t>Each change </a:t>
            </a:r>
            <a:r>
              <a:rPr lang="en-GB" sz="3400" b="1" dirty="0">
                <a:solidFill>
                  <a:schemeClr val="bg1"/>
                </a:solidFill>
              </a:rPr>
              <a:t>requires re-testing</a:t>
            </a:r>
          </a:p>
          <a:p>
            <a:r>
              <a:rPr lang="en-GB" sz="3400" dirty="0"/>
              <a:t>Logic </a:t>
            </a:r>
            <a:r>
              <a:rPr lang="en-GB" sz="3400" b="1" dirty="0">
                <a:solidFill>
                  <a:schemeClr val="bg1"/>
                </a:solidFill>
              </a:rPr>
              <a:t>depends</a:t>
            </a:r>
            <a:r>
              <a:rPr lang="en-GB" sz="3400" dirty="0"/>
              <a:t> on conditional statements</a:t>
            </a:r>
          </a:p>
        </p:txBody>
      </p:sp>
      <p:sp>
        <p:nvSpPr>
          <p:cNvPr id="3" name="Title 2"/>
          <p:cNvSpPr>
            <a:spLocks noGrp="1"/>
          </p:cNvSpPr>
          <p:nvPr>
            <p:ph type="title"/>
          </p:nvPr>
        </p:nvSpPr>
        <p:spPr/>
        <p:txBody>
          <a:bodyPr/>
          <a:lstStyle/>
          <a:p>
            <a:r>
              <a:rPr lang="en-GB" dirty="0"/>
              <a:t>OCP – Violations</a:t>
            </a:r>
            <a:endParaRPr lang="en-US" dirty="0"/>
          </a:p>
        </p:txBody>
      </p:sp>
      <p:pic>
        <p:nvPicPr>
          <p:cNvPr id="6" name="Picture 5" descr="A picture containing crosswalk&#10;&#10;Description automatically generated">
            <a:extLst>
              <a:ext uri="{FF2B5EF4-FFF2-40B4-BE49-F238E27FC236}">
                <a16:creationId xmlns:a16="http://schemas.microsoft.com/office/drawing/2014/main" id="{0464549F-26D6-4E49-B0ED-EFC8B69EE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320" y="3228930"/>
            <a:ext cx="3168264" cy="3168264"/>
          </a:xfrm>
          <a:prstGeom prst="rect">
            <a:avLst/>
          </a:prstGeom>
        </p:spPr>
      </p:pic>
      <p:sp>
        <p:nvSpPr>
          <p:cNvPr id="7" name="Slide Number">
            <a:extLst>
              <a:ext uri="{FF2B5EF4-FFF2-40B4-BE49-F238E27FC236}">
                <a16:creationId xmlns:a16="http://schemas.microsoft.com/office/drawing/2014/main" id="{D2294C5E-2B1F-411B-BE84-019E0769E40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214</a:t>
            </a:fld>
            <a:endParaRPr lang="en-US" noProof="0" dirty="0"/>
          </a:p>
        </p:txBody>
      </p:sp>
    </p:spTree>
    <p:extLst>
      <p:ext uri="{BB962C8B-B14F-4D97-AF65-F5344CB8AC3E}">
        <p14:creationId xmlns:p14="http://schemas.microsoft.com/office/powerpoint/2010/main" val="32515095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Inheritance / Abstraction</a:t>
            </a:r>
          </a:p>
          <a:p>
            <a:r>
              <a:rPr lang="en-GB" dirty="0"/>
              <a:t>Inheritance / Template Method pattern</a:t>
            </a:r>
          </a:p>
          <a:p>
            <a:r>
              <a:rPr lang="en-GB" dirty="0"/>
              <a:t>Composition / Strategy patterns</a:t>
            </a:r>
          </a:p>
        </p:txBody>
      </p:sp>
      <p:sp>
        <p:nvSpPr>
          <p:cNvPr id="3" name="Title 2"/>
          <p:cNvSpPr>
            <a:spLocks noGrp="1"/>
          </p:cNvSpPr>
          <p:nvPr>
            <p:ph type="title"/>
          </p:nvPr>
        </p:nvSpPr>
        <p:spPr/>
        <p:txBody>
          <a:bodyPr/>
          <a:lstStyle/>
          <a:p>
            <a:r>
              <a:rPr lang="en-GB"/>
              <a:t>OCP – Solutions</a:t>
            </a:r>
            <a:endParaRPr lang="en-US"/>
          </a:p>
        </p:txBody>
      </p:sp>
      <p:pic>
        <p:nvPicPr>
          <p:cNvPr id="7" name="Picture 6" descr="A close up of a logo&#10;&#10;Description automatically generated">
            <a:extLst>
              <a:ext uri="{FF2B5EF4-FFF2-40B4-BE49-F238E27FC236}">
                <a16:creationId xmlns:a16="http://schemas.microsoft.com/office/drawing/2014/main" id="{B15042B4-9E89-4E0D-96E3-029A5D603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3155" y="1808179"/>
            <a:ext cx="2906593" cy="2906593"/>
          </a:xfrm>
          <a:prstGeom prst="rect">
            <a:avLst/>
          </a:prstGeom>
        </p:spPr>
      </p:pic>
      <p:sp>
        <p:nvSpPr>
          <p:cNvPr id="6" name="Slide Number">
            <a:extLst>
              <a:ext uri="{FF2B5EF4-FFF2-40B4-BE49-F238E27FC236}">
                <a16:creationId xmlns:a16="http://schemas.microsoft.com/office/drawing/2014/main" id="{A2B0E03F-A807-4C83-946A-FD0311CC5E0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215</a:t>
            </a:fld>
            <a:endParaRPr lang="en-US" noProof="0" dirty="0"/>
          </a:p>
        </p:txBody>
      </p:sp>
    </p:spTree>
    <p:extLst>
      <p:ext uri="{BB962C8B-B14F-4D97-AF65-F5344CB8AC3E}">
        <p14:creationId xmlns:p14="http://schemas.microsoft.com/office/powerpoint/2010/main" val="4136392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33066" y="1023938"/>
            <a:ext cx="2929045" cy="3014663"/>
          </a:xfrm>
          <a:prstGeom prst="rect">
            <a:avLst/>
          </a:prstGeom>
        </p:spPr>
      </p:pic>
      <p:sp>
        <p:nvSpPr>
          <p:cNvPr id="3" name="Title 2">
            <a:extLst>
              <a:ext uri="{FF2B5EF4-FFF2-40B4-BE49-F238E27FC236}">
                <a16:creationId xmlns:a16="http://schemas.microsoft.com/office/drawing/2014/main" id="{5EAD2578-5A62-426B-B794-95AB4586E58E}"/>
              </a:ext>
            </a:extLst>
          </p:cNvPr>
          <p:cNvSpPr>
            <a:spLocks noGrp="1"/>
          </p:cNvSpPr>
          <p:nvPr>
            <p:ph type="title" sz="quarter" idx="10"/>
          </p:nvPr>
        </p:nvSpPr>
        <p:spPr/>
        <p:txBody>
          <a:bodyPr/>
          <a:lstStyle/>
          <a:p>
            <a:r>
              <a:rPr lang="en-US"/>
              <a:t>Liskov Substitution</a:t>
            </a:r>
          </a:p>
        </p:txBody>
      </p:sp>
    </p:spTree>
    <p:extLst>
      <p:ext uri="{BB962C8B-B14F-4D97-AF65-F5344CB8AC3E}">
        <p14:creationId xmlns:p14="http://schemas.microsoft.com/office/powerpoint/2010/main" val="314298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Liskov Substitution? </a:t>
            </a:r>
          </a:p>
        </p:txBody>
      </p:sp>
      <p:sp>
        <p:nvSpPr>
          <p:cNvPr id="5" name="Text Placeholder 1">
            <a:extLst>
              <a:ext uri="{FF2B5EF4-FFF2-40B4-BE49-F238E27FC236}">
                <a16:creationId xmlns:a16="http://schemas.microsoft.com/office/drawing/2014/main" id="{F8F211BD-06F1-4559-A90B-3716C6CC1590}"/>
              </a:ext>
            </a:extLst>
          </p:cNvPr>
          <p:cNvSpPr>
            <a:spLocks noGrp="1"/>
          </p:cNvSpPr>
          <p:nvPr>
            <p:ph type="body" sz="quarter" idx="10"/>
          </p:nvPr>
        </p:nvSpPr>
        <p:spPr>
          <a:xfrm>
            <a:off x="1939325" y="1121143"/>
            <a:ext cx="10321675" cy="5546589"/>
          </a:xfrm>
        </p:spPr>
        <p:txBody>
          <a:bodyPr>
            <a:normAutofit/>
          </a:bodyPr>
          <a:lstStyle/>
          <a:p>
            <a:r>
              <a:rPr lang="en-US" sz="3400" dirty="0"/>
              <a:t>Derived types must be </a:t>
            </a:r>
            <a:r>
              <a:rPr lang="en-US" sz="3400" b="1" dirty="0">
                <a:solidFill>
                  <a:schemeClr val="bg1"/>
                </a:solidFill>
              </a:rPr>
              <a:t>completely</a:t>
            </a:r>
            <a:r>
              <a:rPr lang="en-US" sz="3400" dirty="0"/>
              <a:t> </a:t>
            </a:r>
            <a:r>
              <a:rPr lang="en-US" sz="3400" b="1" dirty="0">
                <a:solidFill>
                  <a:schemeClr val="bg1"/>
                </a:solidFill>
              </a:rPr>
              <a:t>substitutable</a:t>
            </a:r>
            <a:r>
              <a:rPr lang="en-US" sz="3400" dirty="0"/>
              <a:t> for their base types</a:t>
            </a:r>
          </a:p>
          <a:p>
            <a:r>
              <a:rPr lang="en-US" sz="3400" dirty="0"/>
              <a:t>Reference to the base class can be replaced with a derived class without affecting the functionality of the program module</a:t>
            </a:r>
          </a:p>
          <a:p>
            <a:r>
              <a:rPr lang="en-US" sz="3400" dirty="0"/>
              <a:t>Derived classes extend without replacing the functionality of old classes</a:t>
            </a:r>
            <a:endParaRPr lang="en-GB" sz="3400" dirty="0"/>
          </a:p>
        </p:txBody>
      </p:sp>
      <p:sp>
        <p:nvSpPr>
          <p:cNvPr id="6" name="Slide Number">
            <a:extLst>
              <a:ext uri="{FF2B5EF4-FFF2-40B4-BE49-F238E27FC236}">
                <a16:creationId xmlns:a16="http://schemas.microsoft.com/office/drawing/2014/main" id="{6CDB117C-43F0-47DB-89ED-36A55B22AA7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217</a:t>
            </a:fld>
            <a:endParaRPr lang="en-US" dirty="0"/>
          </a:p>
        </p:txBody>
      </p:sp>
    </p:spTree>
    <p:extLst>
      <p:ext uri="{BB962C8B-B14F-4D97-AF65-F5344CB8AC3E}">
        <p14:creationId xmlns:p14="http://schemas.microsoft.com/office/powerpoint/2010/main" val="33414377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OOP Inheritance</a:t>
            </a:r>
          </a:p>
          <a:p>
            <a:pPr marL="0" indent="0">
              <a:buNone/>
            </a:pPr>
            <a:endParaRPr lang="en-US" dirty="0"/>
          </a:p>
          <a:p>
            <a:pPr marL="0" indent="0">
              <a:buNone/>
            </a:pPr>
            <a:endParaRPr lang="en-US" dirty="0"/>
          </a:p>
          <a:p>
            <a:r>
              <a:rPr lang="en-GB" dirty="0"/>
              <a:t>Plus LSP</a:t>
            </a:r>
          </a:p>
        </p:txBody>
      </p:sp>
      <p:sp>
        <p:nvSpPr>
          <p:cNvPr id="3" name="Title 2"/>
          <p:cNvSpPr>
            <a:spLocks noGrp="1"/>
          </p:cNvSpPr>
          <p:nvPr>
            <p:ph type="title"/>
          </p:nvPr>
        </p:nvSpPr>
        <p:spPr/>
        <p:txBody>
          <a:bodyPr/>
          <a:lstStyle/>
          <a:p>
            <a:r>
              <a:rPr lang="en-US" dirty="0"/>
              <a:t>LSP Relationship</a:t>
            </a:r>
          </a:p>
        </p:txBody>
      </p:sp>
      <p:sp>
        <p:nvSpPr>
          <p:cNvPr id="5" name="Rectangle 4"/>
          <p:cNvSpPr>
            <a:spLocks noChangeArrowheads="1"/>
          </p:cNvSpPr>
          <p:nvPr/>
        </p:nvSpPr>
        <p:spPr bwMode="auto">
          <a:xfrm>
            <a:off x="1540445" y="2169000"/>
            <a:ext cx="9067799" cy="64633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noProof="1">
                <a:latin typeface="Consolas" pitchFamily="49" charset="0"/>
                <a:cs typeface="Consolas" pitchFamily="49" charset="0"/>
              </a:rPr>
              <a:t>Student </a:t>
            </a:r>
            <a:r>
              <a:rPr lang="en-US" sz="3600" b="1" noProof="1">
                <a:solidFill>
                  <a:schemeClr val="bg1"/>
                </a:solidFill>
                <a:latin typeface="Consolas" pitchFamily="49" charset="0"/>
                <a:cs typeface="Consolas" pitchFamily="49" charset="0"/>
              </a:rPr>
              <a:t>IS-A</a:t>
            </a:r>
            <a:r>
              <a:rPr lang="en-US" sz="3600" b="1" noProof="1">
                <a:latin typeface="Consolas" pitchFamily="49" charset="0"/>
                <a:cs typeface="Consolas" pitchFamily="49" charset="0"/>
              </a:rPr>
              <a:t> Person</a:t>
            </a:r>
          </a:p>
        </p:txBody>
      </p:sp>
      <p:sp>
        <p:nvSpPr>
          <p:cNvPr id="6" name="Rectangle 5"/>
          <p:cNvSpPr>
            <a:spLocks noChangeArrowheads="1"/>
          </p:cNvSpPr>
          <p:nvPr/>
        </p:nvSpPr>
        <p:spPr bwMode="auto">
          <a:xfrm>
            <a:off x="1562100" y="4191001"/>
            <a:ext cx="9067800" cy="64633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600" b="1" noProof="1">
                <a:latin typeface="Consolas" pitchFamily="49" charset="0"/>
                <a:cs typeface="Consolas" pitchFamily="49" charset="0"/>
              </a:rPr>
              <a:t>Student </a:t>
            </a:r>
            <a:r>
              <a:rPr lang="en-US" sz="3600" b="1" noProof="1">
                <a:solidFill>
                  <a:schemeClr val="bg1"/>
                </a:solidFill>
                <a:latin typeface="Consolas" pitchFamily="49" charset="0"/>
                <a:cs typeface="Consolas" pitchFamily="49" charset="0"/>
              </a:rPr>
              <a:t>IS-SUBSTITUTED-FOR</a:t>
            </a:r>
            <a:r>
              <a:rPr lang="en-US" sz="3600" b="1" noProof="1">
                <a:latin typeface="Consolas" pitchFamily="49" charset="0"/>
                <a:cs typeface="Consolas" pitchFamily="49" charset="0"/>
              </a:rPr>
              <a:t> Person</a:t>
            </a:r>
          </a:p>
        </p:txBody>
      </p:sp>
      <p:sp>
        <p:nvSpPr>
          <p:cNvPr id="7" name="Slide Number">
            <a:extLst>
              <a:ext uri="{FF2B5EF4-FFF2-40B4-BE49-F238E27FC236}">
                <a16:creationId xmlns:a16="http://schemas.microsoft.com/office/drawing/2014/main" id="{0CFCCD42-D7BA-402A-A534-6012B9CC9E2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218</a:t>
            </a:fld>
            <a:endParaRPr lang="en-US" noProof="0" dirty="0"/>
          </a:p>
        </p:txBody>
      </p:sp>
    </p:spTree>
    <p:extLst>
      <p:ext uri="{BB962C8B-B14F-4D97-AF65-F5344CB8AC3E}">
        <p14:creationId xmlns:p14="http://schemas.microsoft.com/office/powerpoint/2010/main" val="26404958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OCP vs LSP</a:t>
            </a:r>
          </a:p>
        </p:txBody>
      </p:sp>
      <p:sp>
        <p:nvSpPr>
          <p:cNvPr id="7" name="Text Placeholder 6">
            <a:extLst>
              <a:ext uri="{FF2B5EF4-FFF2-40B4-BE49-F238E27FC236}">
                <a16:creationId xmlns:a16="http://schemas.microsoft.com/office/drawing/2014/main" id="{8C31C931-6913-47A4-9247-8A28140EB138}"/>
              </a:ext>
            </a:extLst>
          </p:cNvPr>
          <p:cNvSpPr>
            <a:spLocks noGrp="1"/>
          </p:cNvSpPr>
          <p:nvPr>
            <p:ph type="body" sz="quarter" idx="10"/>
          </p:nvPr>
        </p:nvSpPr>
        <p:spPr/>
        <p:txBody>
          <a:bodyPr>
            <a:normAutofit/>
          </a:bodyPr>
          <a:lstStyle/>
          <a:p>
            <a:r>
              <a:rPr lang="en-US" sz="3400" dirty="0"/>
              <a:t>Liskov Substitution Principle is just an </a:t>
            </a:r>
            <a:r>
              <a:rPr lang="en-US" sz="3400" b="1" dirty="0">
                <a:solidFill>
                  <a:schemeClr val="bg1"/>
                </a:solidFill>
              </a:rPr>
              <a:t>extension</a:t>
            </a:r>
            <a:r>
              <a:rPr lang="en-US" sz="3400" dirty="0"/>
              <a:t> of the Open Closed Principle</a:t>
            </a:r>
          </a:p>
          <a:p>
            <a:r>
              <a:rPr lang="en-US" sz="3400" dirty="0"/>
              <a:t>We must make sure that new derived classes are extending the base classes </a:t>
            </a:r>
            <a:r>
              <a:rPr lang="en-US" sz="3400" b="1" dirty="0">
                <a:solidFill>
                  <a:schemeClr val="bg1"/>
                </a:solidFill>
              </a:rPr>
              <a:t>without changing </a:t>
            </a:r>
            <a:r>
              <a:rPr lang="en-US" sz="3400" dirty="0"/>
              <a:t>their </a:t>
            </a:r>
            <a:r>
              <a:rPr lang="en-US" sz="3400" b="1" dirty="0">
                <a:solidFill>
                  <a:schemeClr val="bg1"/>
                </a:solidFill>
              </a:rPr>
              <a:t>behavior</a:t>
            </a:r>
          </a:p>
        </p:txBody>
      </p:sp>
      <p:sp>
        <p:nvSpPr>
          <p:cNvPr id="5" name="Slide Number">
            <a:extLst>
              <a:ext uri="{FF2B5EF4-FFF2-40B4-BE49-F238E27FC236}">
                <a16:creationId xmlns:a16="http://schemas.microsoft.com/office/drawing/2014/main" id="{74ABF405-F3A1-4C18-B504-B2CF6C58A51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219</a:t>
            </a:fld>
            <a:endParaRPr lang="en-US" dirty="0"/>
          </a:p>
        </p:txBody>
      </p:sp>
    </p:spTree>
    <p:extLst>
      <p:ext uri="{BB962C8B-B14F-4D97-AF65-F5344CB8AC3E}">
        <p14:creationId xmlns:p14="http://schemas.microsoft.com/office/powerpoint/2010/main" val="3981062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58402" y="1257411"/>
            <a:ext cx="9932598" cy="5546589"/>
          </a:xfrm>
        </p:spPr>
        <p:txBody>
          <a:bodyPr>
            <a:normAutofit/>
          </a:bodyPr>
          <a:lstStyle/>
          <a:p>
            <a:pPr>
              <a:buClr>
                <a:schemeClr val="tx1"/>
              </a:buClr>
            </a:pPr>
            <a:r>
              <a:rPr lang="en-US" noProof="1">
                <a:solidFill>
                  <a:schemeClr val="tx2"/>
                </a:solidFill>
              </a:rPr>
              <a:t>Represent a numeric value from a fixed set as a text</a:t>
            </a:r>
          </a:p>
          <a:p>
            <a:r>
              <a:rPr lang="en-GB" dirty="0">
                <a:solidFill>
                  <a:schemeClr val="tx2"/>
                </a:solidFill>
              </a:rPr>
              <a:t>We can use them to pass </a:t>
            </a:r>
            <a:r>
              <a:rPr lang="en-GB" b="1" dirty="0">
                <a:solidFill>
                  <a:schemeClr val="bg1"/>
                </a:solidFill>
              </a:rPr>
              <a:t>arguments</a:t>
            </a:r>
            <a:r>
              <a:rPr lang="en-GB" dirty="0">
                <a:solidFill>
                  <a:schemeClr val="tx2"/>
                </a:solidFill>
              </a:rPr>
              <a:t> to </a:t>
            </a:r>
            <a:r>
              <a:rPr lang="en-GB" b="1" dirty="0">
                <a:solidFill>
                  <a:schemeClr val="bg1"/>
                </a:solidFill>
              </a:rPr>
              <a:t>methods</a:t>
            </a:r>
            <a:r>
              <a:rPr lang="en-GB" dirty="0">
                <a:solidFill>
                  <a:schemeClr val="tx2"/>
                </a:solidFill>
              </a:rPr>
              <a:t> </a:t>
            </a:r>
            <a:br>
              <a:rPr lang="en-GB" dirty="0">
                <a:solidFill>
                  <a:schemeClr val="tx2"/>
                </a:solidFill>
              </a:rPr>
            </a:br>
            <a:r>
              <a:rPr lang="en-GB" dirty="0">
                <a:solidFill>
                  <a:schemeClr val="tx2"/>
                </a:solidFill>
              </a:rPr>
              <a:t>without making code confusing</a:t>
            </a:r>
            <a:endParaRPr lang="bg-BG" dirty="0">
              <a:solidFill>
                <a:schemeClr val="tx2"/>
              </a:solidFill>
            </a:endParaRPr>
          </a:p>
          <a:p>
            <a:endParaRPr lang="bg-BG" dirty="0">
              <a:solidFill>
                <a:schemeClr val="tx2"/>
              </a:solidFill>
            </a:endParaRPr>
          </a:p>
          <a:p>
            <a:endParaRPr lang="en-GB" dirty="0">
              <a:solidFill>
                <a:schemeClr val="tx2"/>
              </a:solidFill>
            </a:endParaRPr>
          </a:p>
          <a:p>
            <a:r>
              <a:rPr lang="en-GB" dirty="0">
                <a:solidFill>
                  <a:schemeClr val="tx2"/>
                </a:solidFill>
              </a:rPr>
              <a:t>By default </a:t>
            </a:r>
            <a:r>
              <a:rPr lang="en-GB" b="1" dirty="0">
                <a:solidFill>
                  <a:schemeClr val="bg1"/>
                </a:solidFill>
              </a:rPr>
              <a:t>enums</a:t>
            </a:r>
            <a:r>
              <a:rPr lang="en-GB" dirty="0">
                <a:solidFill>
                  <a:schemeClr val="tx2"/>
                </a:solidFill>
              </a:rPr>
              <a:t> start at 0</a:t>
            </a:r>
          </a:p>
          <a:p>
            <a:r>
              <a:rPr lang="en-GB" dirty="0">
                <a:solidFill>
                  <a:schemeClr val="tx2"/>
                </a:solidFill>
              </a:rPr>
              <a:t>Every next value is incremented by 1</a:t>
            </a:r>
          </a:p>
        </p:txBody>
      </p:sp>
      <p:sp>
        <p:nvSpPr>
          <p:cNvPr id="4" name="Title 3"/>
          <p:cNvSpPr>
            <a:spLocks noGrp="1"/>
          </p:cNvSpPr>
          <p:nvPr>
            <p:ph type="title"/>
          </p:nvPr>
        </p:nvSpPr>
        <p:spPr/>
        <p:txBody>
          <a:bodyPr>
            <a:normAutofit/>
          </a:bodyPr>
          <a:lstStyle/>
          <a:p>
            <a:r>
              <a:rPr lang="en-US" dirty="0"/>
              <a:t>Enumerations</a:t>
            </a:r>
          </a:p>
        </p:txBody>
      </p:sp>
      <p:sp>
        <p:nvSpPr>
          <p:cNvPr id="8" name="Text Placeholder 5">
            <a:extLst>
              <a:ext uri="{FF2B5EF4-FFF2-40B4-BE49-F238E27FC236}">
                <a16:creationId xmlns:a16="http://schemas.microsoft.com/office/drawing/2014/main" id="{C7E18205-E734-49BD-AE50-6A4ED592564E}"/>
              </a:ext>
            </a:extLst>
          </p:cNvPr>
          <p:cNvSpPr txBox="1">
            <a:spLocks/>
          </p:cNvSpPr>
          <p:nvPr/>
        </p:nvSpPr>
        <p:spPr>
          <a:xfrm>
            <a:off x="2752809" y="3821774"/>
            <a:ext cx="3507976" cy="4778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400" dirty="0">
                <a:solidFill>
                  <a:schemeClr val="tx2"/>
                </a:solidFill>
                <a:effectLst/>
              </a:rPr>
              <a:t>GetDailySchedule(0)</a:t>
            </a:r>
          </a:p>
        </p:txBody>
      </p:sp>
      <p:sp>
        <p:nvSpPr>
          <p:cNvPr id="9" name="Text Placeholder 5">
            <a:extLst>
              <a:ext uri="{FF2B5EF4-FFF2-40B4-BE49-F238E27FC236}">
                <a16:creationId xmlns:a16="http://schemas.microsoft.com/office/drawing/2014/main" id="{C19962D1-8EB2-4464-9D3A-53AC2D32BCE4}"/>
              </a:ext>
            </a:extLst>
          </p:cNvPr>
          <p:cNvSpPr txBox="1">
            <a:spLocks/>
          </p:cNvSpPr>
          <p:nvPr/>
        </p:nvSpPr>
        <p:spPr>
          <a:xfrm>
            <a:off x="7166127" y="3821773"/>
            <a:ext cx="4567733" cy="4778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400" dirty="0">
                <a:solidFill>
                  <a:schemeClr val="tx1"/>
                </a:solidFill>
                <a:effectLst/>
              </a:rPr>
              <a:t>GetDailySchedule</a:t>
            </a:r>
            <a:r>
              <a:rPr lang="en-US" sz="2400" dirty="0">
                <a:solidFill>
                  <a:schemeClr val="bg1"/>
                </a:solidFill>
                <a:effectLst/>
              </a:rPr>
              <a:t>(Day.Mon)</a:t>
            </a:r>
          </a:p>
        </p:txBody>
      </p:sp>
      <p:sp>
        <p:nvSpPr>
          <p:cNvPr id="10" name="Right Arrow 7">
            <a:extLst>
              <a:ext uri="{FF2B5EF4-FFF2-40B4-BE49-F238E27FC236}">
                <a16:creationId xmlns:a16="http://schemas.microsoft.com/office/drawing/2014/main" id="{E766B31E-7580-49C4-8F51-B3586C5101EC}"/>
              </a:ext>
            </a:extLst>
          </p:cNvPr>
          <p:cNvSpPr/>
          <p:nvPr/>
        </p:nvSpPr>
        <p:spPr>
          <a:xfrm>
            <a:off x="6546549" y="3870596"/>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Text Placeholder 5">
            <a:extLst>
              <a:ext uri="{FF2B5EF4-FFF2-40B4-BE49-F238E27FC236}">
                <a16:creationId xmlns:a16="http://schemas.microsoft.com/office/drawing/2014/main" id="{565E40D0-F959-4A7A-B8A1-0BFCB25B0F41}"/>
              </a:ext>
            </a:extLst>
          </p:cNvPr>
          <p:cNvSpPr txBox="1">
            <a:spLocks/>
          </p:cNvSpPr>
          <p:nvPr/>
        </p:nvSpPr>
        <p:spPr>
          <a:xfrm>
            <a:off x="2752809" y="3190097"/>
            <a:ext cx="8047461" cy="4778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400" dirty="0">
                <a:solidFill>
                  <a:schemeClr val="bg1"/>
                </a:solidFill>
                <a:effectLst/>
              </a:rPr>
              <a:t>enum</a:t>
            </a:r>
            <a:r>
              <a:rPr lang="en-US" sz="2400" dirty="0">
                <a:effectLst/>
              </a:rPr>
              <a:t> </a:t>
            </a:r>
            <a:r>
              <a:rPr lang="en-US" sz="2400" dirty="0">
                <a:solidFill>
                  <a:schemeClr val="tx2"/>
                </a:solidFill>
                <a:effectLst/>
              </a:rPr>
              <a:t>Day</a:t>
            </a:r>
            <a:r>
              <a:rPr lang="en-US" sz="2400" dirty="0">
                <a:effectLst/>
              </a:rPr>
              <a:t> </a:t>
            </a:r>
            <a:r>
              <a:rPr lang="en-US" sz="2400" dirty="0">
                <a:solidFill>
                  <a:schemeClr val="bg1"/>
                </a:solidFill>
                <a:effectLst/>
              </a:rPr>
              <a:t>{Mon, Tue, Wed, Thu, Fri, Sat, Sun}</a:t>
            </a:r>
          </a:p>
        </p:txBody>
      </p:sp>
      <p:sp>
        <p:nvSpPr>
          <p:cNvPr id="11" name="Slide Number">
            <a:extLst>
              <a:ext uri="{FF2B5EF4-FFF2-40B4-BE49-F238E27FC236}">
                <a16:creationId xmlns:a16="http://schemas.microsoft.com/office/drawing/2014/main" id="{66FB5E48-5C83-4227-AE73-AC4932BA696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a:t>
            </a:fld>
            <a:endParaRPr lang="en-US" dirty="0"/>
          </a:p>
        </p:txBody>
      </p:sp>
    </p:spTree>
    <p:extLst>
      <p:ext uri="{BB962C8B-B14F-4D97-AF65-F5344CB8AC3E}">
        <p14:creationId xmlns:p14="http://schemas.microsoft.com/office/powerpoint/2010/main" val="17688602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sz="3600" dirty="0"/>
              <a:t>Violations</a:t>
            </a:r>
          </a:p>
          <a:p>
            <a:pPr lvl="1"/>
            <a:r>
              <a:rPr lang="en-GB" sz="3400" dirty="0"/>
              <a:t>Type Checking</a:t>
            </a:r>
          </a:p>
          <a:p>
            <a:pPr lvl="1"/>
            <a:r>
              <a:rPr lang="en-US" sz="3400" dirty="0"/>
              <a:t>Overridden methods say "I am not implemented"</a:t>
            </a:r>
          </a:p>
          <a:p>
            <a:pPr lvl="1"/>
            <a:r>
              <a:rPr lang="en-US" sz="3400" dirty="0"/>
              <a:t>Base class depends on its subtypes</a:t>
            </a:r>
          </a:p>
          <a:p>
            <a:r>
              <a:rPr lang="en-US" sz="3600" dirty="0"/>
              <a:t>Solutions</a:t>
            </a:r>
          </a:p>
          <a:p>
            <a:pPr lvl="1">
              <a:spcBef>
                <a:spcPts val="1200"/>
              </a:spcBef>
              <a:spcAft>
                <a:spcPts val="1200"/>
              </a:spcAft>
            </a:pPr>
            <a:r>
              <a:rPr lang="en-GB" sz="3400" dirty="0"/>
              <a:t>Refactoring in the </a:t>
            </a:r>
            <a:r>
              <a:rPr lang="en-GB" sz="3400" b="1" dirty="0">
                <a:solidFill>
                  <a:schemeClr val="bg1"/>
                </a:solidFill>
              </a:rPr>
              <a:t>base class</a:t>
            </a:r>
          </a:p>
        </p:txBody>
      </p:sp>
      <p:sp>
        <p:nvSpPr>
          <p:cNvPr id="3" name="Title 2"/>
          <p:cNvSpPr>
            <a:spLocks noGrp="1"/>
          </p:cNvSpPr>
          <p:nvPr>
            <p:ph type="title"/>
          </p:nvPr>
        </p:nvSpPr>
        <p:spPr/>
        <p:txBody>
          <a:bodyPr/>
          <a:lstStyle/>
          <a:p>
            <a:r>
              <a:rPr lang="en-US" dirty="0"/>
              <a:t>LSP </a:t>
            </a:r>
            <a:r>
              <a:rPr lang="en-GB" dirty="0"/>
              <a:t>– Violations and Solutions</a:t>
            </a:r>
            <a:endParaRPr lang="en-US" dirty="0"/>
          </a:p>
        </p:txBody>
      </p:sp>
      <p:sp>
        <p:nvSpPr>
          <p:cNvPr id="5" name="Slide Number">
            <a:extLst>
              <a:ext uri="{FF2B5EF4-FFF2-40B4-BE49-F238E27FC236}">
                <a16:creationId xmlns:a16="http://schemas.microsoft.com/office/drawing/2014/main" id="{6A950CCF-BCA2-4187-AD2F-C1B3D2C9BDC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220</a:t>
            </a:fld>
            <a:endParaRPr lang="en-US" noProof="0" dirty="0"/>
          </a:p>
        </p:txBody>
      </p:sp>
    </p:spTree>
    <p:extLst>
      <p:ext uri="{BB962C8B-B14F-4D97-AF65-F5344CB8AC3E}">
        <p14:creationId xmlns:p14="http://schemas.microsoft.com/office/powerpoint/2010/main" val="2371753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991C8613-0C42-4DD4-AA02-8EA38CC83AE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81313" y="1617070"/>
            <a:ext cx="2229373" cy="2229373"/>
          </a:xfrm>
          <a:prstGeom prst="rect">
            <a:avLst/>
          </a:prstGeom>
        </p:spPr>
      </p:pic>
      <p:sp>
        <p:nvSpPr>
          <p:cNvPr id="3" name="Title 2">
            <a:extLst>
              <a:ext uri="{FF2B5EF4-FFF2-40B4-BE49-F238E27FC236}">
                <a16:creationId xmlns:a16="http://schemas.microsoft.com/office/drawing/2014/main" id="{342A3033-91DD-4FED-B2D7-6204B0A17523}"/>
              </a:ext>
            </a:extLst>
          </p:cNvPr>
          <p:cNvSpPr>
            <a:spLocks noGrp="1"/>
          </p:cNvSpPr>
          <p:nvPr>
            <p:ph type="title" sz="quarter" idx="10"/>
          </p:nvPr>
        </p:nvSpPr>
        <p:spPr/>
        <p:txBody>
          <a:bodyPr/>
          <a:lstStyle/>
          <a:p>
            <a:r>
              <a:rPr lang="en-US" dirty="0"/>
              <a:t>Interface Segregation</a:t>
            </a:r>
          </a:p>
        </p:txBody>
      </p:sp>
    </p:spTree>
    <p:extLst>
      <p:ext uri="{BB962C8B-B14F-4D97-AF65-F5344CB8AC3E}">
        <p14:creationId xmlns:p14="http://schemas.microsoft.com/office/powerpoint/2010/main" val="2979885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D748FE4-73DC-436C-A9CA-3C910CF28E72}"/>
              </a:ext>
            </a:extLst>
          </p:cNvPr>
          <p:cNvSpPr>
            <a:spLocks noGrp="1"/>
          </p:cNvSpPr>
          <p:nvPr>
            <p:ph type="body" sz="quarter" idx="10"/>
          </p:nvPr>
        </p:nvSpPr>
        <p:spPr/>
        <p:txBody>
          <a:bodyPr>
            <a:normAutofit/>
          </a:bodyPr>
          <a:lstStyle/>
          <a:p>
            <a:r>
              <a:rPr lang="en-US" sz="3600" dirty="0"/>
              <a:t>Clients should </a:t>
            </a:r>
            <a:r>
              <a:rPr lang="en-US" sz="3600" b="1" dirty="0">
                <a:solidFill>
                  <a:schemeClr val="bg1"/>
                </a:solidFill>
              </a:rPr>
              <a:t>not</a:t>
            </a:r>
            <a:r>
              <a:rPr lang="en-US" sz="3600" dirty="0"/>
              <a:t> be </a:t>
            </a:r>
            <a:r>
              <a:rPr lang="en-US" sz="3600" b="1" dirty="0">
                <a:solidFill>
                  <a:schemeClr val="bg1"/>
                </a:solidFill>
              </a:rPr>
              <a:t>forced</a:t>
            </a:r>
            <a:r>
              <a:rPr lang="en-US" sz="3600" dirty="0"/>
              <a:t> to </a:t>
            </a:r>
            <a:r>
              <a:rPr lang="en-US" sz="3600" b="1" dirty="0">
                <a:solidFill>
                  <a:schemeClr val="bg1"/>
                </a:solidFill>
              </a:rPr>
              <a:t>depend</a:t>
            </a:r>
            <a:r>
              <a:rPr lang="en-US" sz="3600" dirty="0"/>
              <a:t> on methods </a:t>
            </a:r>
            <a:br>
              <a:rPr lang="bg-BG" sz="3600" dirty="0"/>
            </a:br>
            <a:r>
              <a:rPr lang="en-US" sz="3600" dirty="0"/>
              <a:t>they do </a:t>
            </a:r>
            <a:r>
              <a:rPr lang="en-US" sz="3600" b="1" dirty="0">
                <a:solidFill>
                  <a:schemeClr val="bg1"/>
                </a:solidFill>
              </a:rPr>
              <a:t>not</a:t>
            </a:r>
            <a:r>
              <a:rPr lang="en-US" sz="3600" dirty="0"/>
              <a:t> </a:t>
            </a:r>
            <a:r>
              <a:rPr lang="en-US" sz="3600" b="1" dirty="0">
                <a:solidFill>
                  <a:schemeClr val="bg1"/>
                </a:solidFill>
              </a:rPr>
              <a:t>use</a:t>
            </a:r>
          </a:p>
          <a:p>
            <a:r>
              <a:rPr lang="en-US" sz="3600" dirty="0"/>
              <a:t>Segregate interfaces</a:t>
            </a:r>
          </a:p>
          <a:p>
            <a:pPr lvl="1"/>
            <a:r>
              <a:rPr lang="en-US" sz="3400" dirty="0"/>
              <a:t>Prefer </a:t>
            </a:r>
            <a:r>
              <a:rPr lang="en-US" sz="3400" b="1" dirty="0">
                <a:solidFill>
                  <a:schemeClr val="bg1"/>
                </a:solidFill>
              </a:rPr>
              <a:t>small</a:t>
            </a:r>
            <a:r>
              <a:rPr lang="en-US" sz="3400" dirty="0"/>
              <a:t>, </a:t>
            </a:r>
            <a:r>
              <a:rPr lang="en-US" sz="3400" b="1" dirty="0">
                <a:solidFill>
                  <a:schemeClr val="bg1"/>
                </a:solidFill>
              </a:rPr>
              <a:t>cohesive</a:t>
            </a:r>
            <a:r>
              <a:rPr lang="en-US" sz="3400" dirty="0">
                <a:solidFill>
                  <a:schemeClr val="tx2">
                    <a:lumMod val="75000"/>
                  </a:schemeClr>
                </a:solidFill>
              </a:rPr>
              <a:t> </a:t>
            </a:r>
            <a:r>
              <a:rPr lang="en-US" sz="3400" dirty="0"/>
              <a:t>interfaces</a:t>
            </a:r>
          </a:p>
          <a:p>
            <a:pPr lvl="1"/>
            <a:r>
              <a:rPr lang="en-US" sz="3400" dirty="0"/>
              <a:t>Divide "</a:t>
            </a:r>
            <a:r>
              <a:rPr lang="en-US" sz="3400" b="1" dirty="0">
                <a:solidFill>
                  <a:schemeClr val="bg1"/>
                </a:solidFill>
              </a:rPr>
              <a:t>fat</a:t>
            </a:r>
            <a:r>
              <a:rPr lang="en-US" sz="3400" dirty="0"/>
              <a:t>" interfaces into "</a:t>
            </a:r>
            <a:r>
              <a:rPr lang="en-US" sz="3400" b="1" dirty="0">
                <a:solidFill>
                  <a:schemeClr val="bg1"/>
                </a:solidFill>
              </a:rPr>
              <a:t>role</a:t>
            </a:r>
            <a:r>
              <a:rPr lang="en-US" sz="3400" dirty="0"/>
              <a:t>" interfaces</a:t>
            </a:r>
          </a:p>
        </p:txBody>
      </p:sp>
      <p:sp>
        <p:nvSpPr>
          <p:cNvPr id="4" name="Title 3"/>
          <p:cNvSpPr>
            <a:spLocks noGrp="1"/>
          </p:cNvSpPr>
          <p:nvPr>
            <p:ph type="title"/>
          </p:nvPr>
        </p:nvSpPr>
        <p:spPr/>
        <p:txBody>
          <a:bodyPr/>
          <a:lstStyle/>
          <a:p>
            <a:r>
              <a:rPr lang="en-US" dirty="0"/>
              <a:t>ISP – Interface Segregation Principle</a:t>
            </a:r>
          </a:p>
        </p:txBody>
      </p:sp>
      <p:sp>
        <p:nvSpPr>
          <p:cNvPr id="5" name="Slide Number">
            <a:extLst>
              <a:ext uri="{FF2B5EF4-FFF2-40B4-BE49-F238E27FC236}">
                <a16:creationId xmlns:a16="http://schemas.microsoft.com/office/drawing/2014/main" id="{773A507C-7182-4DD8-AB1B-E5B07D1103B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222</a:t>
            </a:fld>
            <a:endParaRPr lang="en-US" noProof="0" dirty="0"/>
          </a:p>
        </p:txBody>
      </p:sp>
    </p:spTree>
    <p:extLst>
      <p:ext uri="{BB962C8B-B14F-4D97-AF65-F5344CB8AC3E}">
        <p14:creationId xmlns:p14="http://schemas.microsoft.com/office/powerpoint/2010/main" val="40269008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Fat Interfaces</a:t>
            </a:r>
          </a:p>
        </p:txBody>
      </p:sp>
      <p:sp>
        <p:nvSpPr>
          <p:cNvPr id="9" name="Content Placeholder 2"/>
          <p:cNvSpPr txBox="1">
            <a:spLocks/>
          </p:cNvSpPr>
          <p:nvPr/>
        </p:nvSpPr>
        <p:spPr>
          <a:xfrm>
            <a:off x="192001" y="1151122"/>
            <a:ext cx="11804822" cy="5570355"/>
          </a:xfrm>
          <a:prstGeom prst="rect">
            <a:avLst/>
          </a:prstGeom>
        </p:spPr>
        <p:txBody>
          <a:bodyPr>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r>
              <a:rPr lang="en-GB" dirty="0"/>
              <a:t>Classes whose interfaces are not cohesive have "fat" interfaces</a:t>
            </a:r>
          </a:p>
        </p:txBody>
      </p:sp>
      <p:sp>
        <p:nvSpPr>
          <p:cNvPr id="10" name="Rectangle 9"/>
          <p:cNvSpPr>
            <a:spLocks noChangeArrowheads="1"/>
          </p:cNvSpPr>
          <p:nvPr/>
        </p:nvSpPr>
        <p:spPr bwMode="auto">
          <a:xfrm>
            <a:off x="665704" y="1804430"/>
            <a:ext cx="9279574"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interface </a:t>
            </a:r>
            <a:r>
              <a:rPr lang="en-GB" sz="2800" b="1" noProof="1">
                <a:solidFill>
                  <a:schemeClr val="bg1"/>
                </a:solidFill>
                <a:latin typeface="Consolas" pitchFamily="49" charset="0"/>
                <a:cs typeface="Consolas" pitchFamily="49" charset="0"/>
              </a:rPr>
              <a:t>Worker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work();</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sleep();</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1" name="Rectangle 10"/>
          <p:cNvSpPr>
            <a:spLocks noChangeArrowheads="1"/>
          </p:cNvSpPr>
          <p:nvPr/>
        </p:nvSpPr>
        <p:spPr bwMode="auto">
          <a:xfrm>
            <a:off x="665704" y="3799344"/>
            <a:ext cx="9279574"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class </a:t>
            </a:r>
            <a:r>
              <a:rPr lang="en-GB" sz="2800" b="1" noProof="1">
                <a:solidFill>
                  <a:schemeClr val="bg1"/>
                </a:solidFill>
                <a:latin typeface="Consolas" pitchFamily="49" charset="0"/>
                <a:cs typeface="Consolas" pitchFamily="49" charset="0"/>
              </a:rPr>
              <a:t>Robot</a:t>
            </a:r>
            <a:r>
              <a:rPr lang="en-GB" sz="2800" b="1" noProof="1">
                <a:solidFill>
                  <a:schemeClr val="tx2"/>
                </a:solidFill>
                <a:latin typeface="Consolas" pitchFamily="49" charset="0"/>
                <a:cs typeface="Consolas" pitchFamily="49" charset="0"/>
              </a:rPr>
              <a:t> implements </a:t>
            </a:r>
            <a:r>
              <a:rPr lang="en-GB" sz="2800" b="1" noProof="1">
                <a:solidFill>
                  <a:schemeClr val="bg1"/>
                </a:solidFill>
                <a:latin typeface="Consolas" pitchFamily="49" charset="0"/>
                <a:cs typeface="Consolas" pitchFamily="49" charset="0"/>
              </a:rPr>
              <a:t>Worker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public void work()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public void sleep() {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throw</a:t>
            </a:r>
            <a:r>
              <a:rPr lang="en-GB" sz="2800" b="1" noProof="1">
                <a:solidFill>
                  <a:schemeClr val="tx2"/>
                </a:solidFill>
                <a:latin typeface="Consolas" pitchFamily="49" charset="0"/>
                <a:cs typeface="Consolas" pitchFamily="49" charset="0"/>
              </a:rPr>
              <a:t> new UnsupportedOperationException();</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2" name="AutoShape 6"/>
          <p:cNvSpPr>
            <a:spLocks noChangeArrowheads="1"/>
          </p:cNvSpPr>
          <p:nvPr/>
        </p:nvSpPr>
        <p:spPr bwMode="auto">
          <a:xfrm>
            <a:off x="5515467" y="2363449"/>
            <a:ext cx="2590800" cy="919401"/>
          </a:xfrm>
          <a:custGeom>
            <a:avLst/>
            <a:gdLst>
              <a:gd name="connsiteX0" fmla="*/ 0 w 2590800"/>
              <a:gd name="connsiteY0" fmla="*/ 153237 h 919401"/>
              <a:gd name="connsiteX1" fmla="*/ 153237 w 2590800"/>
              <a:gd name="connsiteY1" fmla="*/ 0 h 919401"/>
              <a:gd name="connsiteX2" fmla="*/ 431800 w 2590800"/>
              <a:gd name="connsiteY2" fmla="*/ 0 h 919401"/>
              <a:gd name="connsiteX3" fmla="*/ 431800 w 2590800"/>
              <a:gd name="connsiteY3" fmla="*/ 0 h 919401"/>
              <a:gd name="connsiteX4" fmla="*/ 1079500 w 2590800"/>
              <a:gd name="connsiteY4" fmla="*/ 0 h 919401"/>
              <a:gd name="connsiteX5" fmla="*/ 2437563 w 2590800"/>
              <a:gd name="connsiteY5" fmla="*/ 0 h 919401"/>
              <a:gd name="connsiteX6" fmla="*/ 2590800 w 2590800"/>
              <a:gd name="connsiteY6" fmla="*/ 153237 h 919401"/>
              <a:gd name="connsiteX7" fmla="*/ 2590800 w 2590800"/>
              <a:gd name="connsiteY7" fmla="*/ 536317 h 919401"/>
              <a:gd name="connsiteX8" fmla="*/ 2590800 w 2590800"/>
              <a:gd name="connsiteY8" fmla="*/ 536317 h 919401"/>
              <a:gd name="connsiteX9" fmla="*/ 2590800 w 2590800"/>
              <a:gd name="connsiteY9" fmla="*/ 766168 h 919401"/>
              <a:gd name="connsiteX10" fmla="*/ 2590800 w 2590800"/>
              <a:gd name="connsiteY10" fmla="*/ 766164 h 919401"/>
              <a:gd name="connsiteX11" fmla="*/ 2437563 w 2590800"/>
              <a:gd name="connsiteY11" fmla="*/ 919401 h 919401"/>
              <a:gd name="connsiteX12" fmla="*/ 1079500 w 2590800"/>
              <a:gd name="connsiteY12" fmla="*/ 919401 h 919401"/>
              <a:gd name="connsiteX13" fmla="*/ 431800 w 2590800"/>
              <a:gd name="connsiteY13" fmla="*/ 919401 h 919401"/>
              <a:gd name="connsiteX14" fmla="*/ 431800 w 2590800"/>
              <a:gd name="connsiteY14" fmla="*/ 919401 h 919401"/>
              <a:gd name="connsiteX15" fmla="*/ 153237 w 2590800"/>
              <a:gd name="connsiteY15" fmla="*/ 919401 h 919401"/>
              <a:gd name="connsiteX16" fmla="*/ 0 w 2590800"/>
              <a:gd name="connsiteY16" fmla="*/ 766164 h 919401"/>
              <a:gd name="connsiteX17" fmla="*/ 0 w 2590800"/>
              <a:gd name="connsiteY17" fmla="*/ 766168 h 919401"/>
              <a:gd name="connsiteX18" fmla="*/ -413259 w 2590800"/>
              <a:gd name="connsiteY18" fmla="*/ 669977 h 919401"/>
              <a:gd name="connsiteX19" fmla="*/ 0 w 2590800"/>
              <a:gd name="connsiteY19" fmla="*/ 536317 h 919401"/>
              <a:gd name="connsiteX20" fmla="*/ 0 w 2590800"/>
              <a:gd name="connsiteY20" fmla="*/ 153237 h 919401"/>
              <a:gd name="connsiteX0" fmla="*/ 0 w 2590800"/>
              <a:gd name="connsiteY0" fmla="*/ 153237 h 919401"/>
              <a:gd name="connsiteX1" fmla="*/ 153237 w 2590800"/>
              <a:gd name="connsiteY1" fmla="*/ 0 h 919401"/>
              <a:gd name="connsiteX2" fmla="*/ 431800 w 2590800"/>
              <a:gd name="connsiteY2" fmla="*/ 0 h 919401"/>
              <a:gd name="connsiteX3" fmla="*/ 431800 w 2590800"/>
              <a:gd name="connsiteY3" fmla="*/ 0 h 919401"/>
              <a:gd name="connsiteX4" fmla="*/ 1079500 w 2590800"/>
              <a:gd name="connsiteY4" fmla="*/ 0 h 919401"/>
              <a:gd name="connsiteX5" fmla="*/ 2437563 w 2590800"/>
              <a:gd name="connsiteY5" fmla="*/ 0 h 919401"/>
              <a:gd name="connsiteX6" fmla="*/ 2590800 w 2590800"/>
              <a:gd name="connsiteY6" fmla="*/ 153237 h 919401"/>
              <a:gd name="connsiteX7" fmla="*/ 2590800 w 2590800"/>
              <a:gd name="connsiteY7" fmla="*/ 536317 h 919401"/>
              <a:gd name="connsiteX8" fmla="*/ 2590800 w 2590800"/>
              <a:gd name="connsiteY8" fmla="*/ 536317 h 919401"/>
              <a:gd name="connsiteX9" fmla="*/ 2590800 w 2590800"/>
              <a:gd name="connsiteY9" fmla="*/ 766168 h 919401"/>
              <a:gd name="connsiteX10" fmla="*/ 2590800 w 2590800"/>
              <a:gd name="connsiteY10" fmla="*/ 766164 h 919401"/>
              <a:gd name="connsiteX11" fmla="*/ 2437563 w 2590800"/>
              <a:gd name="connsiteY11" fmla="*/ 919401 h 919401"/>
              <a:gd name="connsiteX12" fmla="*/ 1079500 w 2590800"/>
              <a:gd name="connsiteY12" fmla="*/ 919401 h 919401"/>
              <a:gd name="connsiteX13" fmla="*/ 431800 w 2590800"/>
              <a:gd name="connsiteY13" fmla="*/ 919401 h 919401"/>
              <a:gd name="connsiteX14" fmla="*/ 431800 w 2590800"/>
              <a:gd name="connsiteY14" fmla="*/ 919401 h 919401"/>
              <a:gd name="connsiteX15" fmla="*/ 153237 w 2590800"/>
              <a:gd name="connsiteY15" fmla="*/ 919401 h 919401"/>
              <a:gd name="connsiteX16" fmla="*/ 0 w 2590800"/>
              <a:gd name="connsiteY16" fmla="*/ 766164 h 919401"/>
              <a:gd name="connsiteX17" fmla="*/ 0 w 2590800"/>
              <a:gd name="connsiteY17" fmla="*/ 766168 h 919401"/>
              <a:gd name="connsiteX18" fmla="*/ 0 w 2590800"/>
              <a:gd name="connsiteY18" fmla="*/ 536317 h 919401"/>
              <a:gd name="connsiteX19" fmla="*/ 0 w 2590800"/>
              <a:gd name="connsiteY19" fmla="*/ 153237 h 91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90800" h="919401">
                <a:moveTo>
                  <a:pt x="0" y="153237"/>
                </a:moveTo>
                <a:cubicBezTo>
                  <a:pt x="0" y="68607"/>
                  <a:pt x="68607" y="0"/>
                  <a:pt x="153237" y="0"/>
                </a:cubicBezTo>
                <a:lnTo>
                  <a:pt x="431800" y="0"/>
                </a:lnTo>
                <a:lnTo>
                  <a:pt x="431800" y="0"/>
                </a:lnTo>
                <a:lnTo>
                  <a:pt x="1079500" y="0"/>
                </a:lnTo>
                <a:lnTo>
                  <a:pt x="2437563" y="0"/>
                </a:lnTo>
                <a:cubicBezTo>
                  <a:pt x="2522193" y="0"/>
                  <a:pt x="2590800" y="68607"/>
                  <a:pt x="2590800" y="153237"/>
                </a:cubicBezTo>
                <a:lnTo>
                  <a:pt x="2590800" y="536317"/>
                </a:lnTo>
                <a:lnTo>
                  <a:pt x="2590800" y="536317"/>
                </a:lnTo>
                <a:lnTo>
                  <a:pt x="2590800" y="766168"/>
                </a:lnTo>
                <a:lnTo>
                  <a:pt x="2590800" y="766164"/>
                </a:lnTo>
                <a:cubicBezTo>
                  <a:pt x="2590800" y="850794"/>
                  <a:pt x="2522193" y="919401"/>
                  <a:pt x="2437563" y="919401"/>
                </a:cubicBezTo>
                <a:lnTo>
                  <a:pt x="1079500" y="919401"/>
                </a:lnTo>
                <a:lnTo>
                  <a:pt x="431800" y="919401"/>
                </a:lnTo>
                <a:lnTo>
                  <a:pt x="431800" y="919401"/>
                </a:lnTo>
                <a:lnTo>
                  <a:pt x="153237" y="919401"/>
                </a:lnTo>
                <a:cubicBezTo>
                  <a:pt x="68607" y="919401"/>
                  <a:pt x="0" y="850794"/>
                  <a:pt x="0" y="766164"/>
                </a:cubicBezTo>
                <a:lnTo>
                  <a:pt x="0" y="766168"/>
                </a:lnTo>
                <a:lnTo>
                  <a:pt x="0" y="536317"/>
                </a:lnTo>
                <a:lnTo>
                  <a:pt x="0" y="153237"/>
                </a:lnTo>
                <a:close/>
              </a:path>
            </a:pathLst>
          </a:cu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Class </a:t>
            </a:r>
            <a:r>
              <a:rPr lang="en-US" sz="2400" b="1" dirty="0">
                <a:solidFill>
                  <a:schemeClr val="bg1"/>
                </a:solidFill>
                <a:latin typeface="Consolas" panose="020B0609020204030204" pitchFamily="49" charset="0"/>
              </a:rPr>
              <a:t>Employee</a:t>
            </a:r>
            <a:r>
              <a:rPr lang="en-US" sz="2400" b="1" dirty="0">
                <a:solidFill>
                  <a:schemeClr val="bg2"/>
                </a:solidFill>
              </a:rPr>
              <a:t> is OK</a:t>
            </a:r>
            <a:endParaRPr lang="bg-BG" sz="2400" b="1" dirty="0">
              <a:solidFill>
                <a:schemeClr val="bg2"/>
              </a:solidFill>
            </a:endParaRPr>
          </a:p>
        </p:txBody>
      </p:sp>
      <p:sp>
        <p:nvSpPr>
          <p:cNvPr id="8" name="Slide Number">
            <a:extLst>
              <a:ext uri="{FF2B5EF4-FFF2-40B4-BE49-F238E27FC236}">
                <a16:creationId xmlns:a16="http://schemas.microsoft.com/office/drawing/2014/main" id="{9C5EE41A-2968-41A2-B20A-66B1E05A3CF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223</a:t>
            </a:fld>
            <a:endParaRPr lang="en-US" noProof="0" dirty="0"/>
          </a:p>
        </p:txBody>
      </p:sp>
    </p:spTree>
    <p:extLst>
      <p:ext uri="{BB962C8B-B14F-4D97-AF65-F5344CB8AC3E}">
        <p14:creationId xmlns:p14="http://schemas.microsoft.com/office/powerpoint/2010/main" val="2181358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Having "</a:t>
            </a:r>
            <a:r>
              <a:rPr lang="en-US" sz="3600" b="1" dirty="0">
                <a:solidFill>
                  <a:schemeClr val="bg1"/>
                </a:solidFill>
              </a:rPr>
              <a:t>fat</a:t>
            </a:r>
            <a:r>
              <a:rPr lang="en-US" sz="3600" dirty="0"/>
              <a:t>" interfaces:</a:t>
            </a:r>
          </a:p>
          <a:p>
            <a:pPr lvl="1"/>
            <a:r>
              <a:rPr lang="en-US" sz="3400" dirty="0"/>
              <a:t>Classes have methods they do not use</a:t>
            </a:r>
          </a:p>
          <a:p>
            <a:pPr lvl="1"/>
            <a:r>
              <a:rPr lang="en-US" sz="3400" dirty="0"/>
              <a:t>Increased </a:t>
            </a:r>
            <a:r>
              <a:rPr lang="en-US" sz="3400" b="1" dirty="0">
                <a:solidFill>
                  <a:schemeClr val="bg1"/>
                </a:solidFill>
              </a:rPr>
              <a:t>coupling</a:t>
            </a:r>
          </a:p>
          <a:p>
            <a:pPr lvl="1"/>
            <a:r>
              <a:rPr lang="en-US" sz="3400" dirty="0"/>
              <a:t>Reduced flexibility</a:t>
            </a:r>
          </a:p>
          <a:p>
            <a:pPr lvl="1"/>
            <a:r>
              <a:rPr lang="en-US" sz="3400" dirty="0"/>
              <a:t>Reduced maintainability</a:t>
            </a:r>
          </a:p>
        </p:txBody>
      </p:sp>
      <p:sp>
        <p:nvSpPr>
          <p:cNvPr id="3" name="Title 2"/>
          <p:cNvSpPr>
            <a:spLocks noGrp="1"/>
          </p:cNvSpPr>
          <p:nvPr>
            <p:ph type="title"/>
          </p:nvPr>
        </p:nvSpPr>
        <p:spPr/>
        <p:txBody>
          <a:bodyPr/>
          <a:lstStyle/>
          <a:p>
            <a:r>
              <a:rPr lang="en-US" dirty="0"/>
              <a:t>"Fat" Interfaces</a:t>
            </a:r>
          </a:p>
        </p:txBody>
      </p:sp>
      <p:sp>
        <p:nvSpPr>
          <p:cNvPr id="5" name="Slide Number">
            <a:extLst>
              <a:ext uri="{FF2B5EF4-FFF2-40B4-BE49-F238E27FC236}">
                <a16:creationId xmlns:a16="http://schemas.microsoft.com/office/drawing/2014/main" id="{826CCC8E-12D0-4543-A40F-BFDCCE3AAB9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224</a:t>
            </a:fld>
            <a:endParaRPr lang="en-US" noProof="0" dirty="0"/>
          </a:p>
        </p:txBody>
      </p:sp>
    </p:spTree>
    <p:extLst>
      <p:ext uri="{BB962C8B-B14F-4D97-AF65-F5344CB8AC3E}">
        <p14:creationId xmlns:p14="http://schemas.microsoft.com/office/powerpoint/2010/main" val="21359358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Solutions to broken ISP</a:t>
            </a:r>
          </a:p>
          <a:p>
            <a:pPr lvl="1">
              <a:buClr>
                <a:schemeClr val="tx1"/>
              </a:buClr>
            </a:pPr>
            <a:r>
              <a:rPr lang="en-US" sz="3400" b="1" dirty="0">
                <a:solidFill>
                  <a:schemeClr val="bg1"/>
                </a:solidFill>
              </a:rPr>
              <a:t>Small</a:t>
            </a:r>
            <a:r>
              <a:rPr lang="en-US" sz="3400" dirty="0"/>
              <a:t> interfaces</a:t>
            </a:r>
          </a:p>
          <a:p>
            <a:pPr lvl="1">
              <a:buClr>
                <a:schemeClr val="tx1"/>
              </a:buClr>
            </a:pPr>
            <a:r>
              <a:rPr lang="en-US" sz="3400" b="1" dirty="0">
                <a:solidFill>
                  <a:schemeClr val="bg1"/>
                </a:solidFill>
              </a:rPr>
              <a:t>Cohesive</a:t>
            </a:r>
            <a:r>
              <a:rPr lang="en-US" sz="3400" dirty="0"/>
              <a:t> interfaces</a:t>
            </a:r>
          </a:p>
          <a:p>
            <a:pPr lvl="1">
              <a:buClr>
                <a:schemeClr val="tx1"/>
              </a:buClr>
            </a:pPr>
            <a:r>
              <a:rPr lang="en-US" sz="3400" dirty="0"/>
              <a:t>Let the client </a:t>
            </a:r>
            <a:r>
              <a:rPr lang="en-US" sz="3400" b="1" dirty="0">
                <a:solidFill>
                  <a:schemeClr val="bg1"/>
                </a:solidFill>
              </a:rPr>
              <a:t>define</a:t>
            </a:r>
            <a:r>
              <a:rPr lang="en-US" sz="3400" dirty="0"/>
              <a:t> interfaces – "role" interfaces</a:t>
            </a:r>
          </a:p>
        </p:txBody>
      </p:sp>
      <p:sp>
        <p:nvSpPr>
          <p:cNvPr id="3" name="Title 2"/>
          <p:cNvSpPr>
            <a:spLocks noGrp="1"/>
          </p:cNvSpPr>
          <p:nvPr>
            <p:ph type="title"/>
          </p:nvPr>
        </p:nvSpPr>
        <p:spPr/>
        <p:txBody>
          <a:bodyPr/>
          <a:lstStyle/>
          <a:p>
            <a:r>
              <a:rPr lang="en-US" dirty="0"/>
              <a:t>How to ISP?</a:t>
            </a:r>
          </a:p>
        </p:txBody>
      </p:sp>
      <p:sp>
        <p:nvSpPr>
          <p:cNvPr id="5" name="Slide Number">
            <a:extLst>
              <a:ext uri="{FF2B5EF4-FFF2-40B4-BE49-F238E27FC236}">
                <a16:creationId xmlns:a16="http://schemas.microsoft.com/office/drawing/2014/main" id="{D4CF0D1B-F7D4-420F-B6A5-2F34E98C30A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225</a:t>
            </a:fld>
            <a:endParaRPr lang="en-US" noProof="0" dirty="0"/>
          </a:p>
        </p:txBody>
      </p:sp>
    </p:spTree>
    <p:extLst>
      <p:ext uri="{BB962C8B-B14F-4D97-AF65-F5344CB8AC3E}">
        <p14:creationId xmlns:p14="http://schemas.microsoft.com/office/powerpoint/2010/main" val="205753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Cohesive Interfaces</a:t>
            </a:r>
          </a:p>
        </p:txBody>
      </p:sp>
      <p:sp>
        <p:nvSpPr>
          <p:cNvPr id="9" name="Content Placeholder 6"/>
          <p:cNvSpPr txBox="1">
            <a:spLocks/>
          </p:cNvSpPr>
          <p:nvPr/>
        </p:nvSpPr>
        <p:spPr>
          <a:xfrm>
            <a:off x="192001" y="1151122"/>
            <a:ext cx="11804822" cy="5570355"/>
          </a:xfrm>
          <a:prstGeom prst="rect">
            <a:avLst/>
          </a:prstGeom>
        </p:spPr>
        <p:txBody>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r>
              <a:rPr lang="en-GB" dirty="0"/>
              <a:t>Small and Cohesive "</a:t>
            </a:r>
            <a:r>
              <a:rPr lang="en-GB" b="1" dirty="0">
                <a:solidFill>
                  <a:schemeClr val="bg1"/>
                </a:solidFill>
              </a:rPr>
              <a:t>Role</a:t>
            </a:r>
            <a:r>
              <a:rPr lang="en-GB" dirty="0"/>
              <a:t>" Interfaces</a:t>
            </a:r>
          </a:p>
        </p:txBody>
      </p:sp>
      <p:sp>
        <p:nvSpPr>
          <p:cNvPr id="10" name="Rectangle 9"/>
          <p:cNvSpPr>
            <a:spLocks noChangeArrowheads="1"/>
          </p:cNvSpPr>
          <p:nvPr/>
        </p:nvSpPr>
        <p:spPr bwMode="auto">
          <a:xfrm>
            <a:off x="603823" y="1941444"/>
            <a:ext cx="5277896"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interface </a:t>
            </a:r>
            <a:r>
              <a:rPr lang="en-GB" sz="2800" b="1" noProof="1">
                <a:solidFill>
                  <a:schemeClr val="bg1"/>
                </a:solidFill>
                <a:latin typeface="Consolas" pitchFamily="49" charset="0"/>
                <a:cs typeface="Consolas" pitchFamily="49" charset="0"/>
              </a:rPr>
              <a:t>Worker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work();</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1" name="Rectangle 10"/>
          <p:cNvSpPr>
            <a:spLocks noChangeArrowheads="1"/>
          </p:cNvSpPr>
          <p:nvPr/>
        </p:nvSpPr>
        <p:spPr bwMode="auto">
          <a:xfrm>
            <a:off x="603823" y="3544383"/>
            <a:ext cx="10962589"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class </a:t>
            </a:r>
            <a:r>
              <a:rPr lang="en-GB" sz="2800" b="1" noProof="1">
                <a:solidFill>
                  <a:schemeClr val="bg1"/>
                </a:solidFill>
                <a:latin typeface="Consolas" pitchFamily="49" charset="0"/>
                <a:cs typeface="Consolas" pitchFamily="49" charset="0"/>
              </a:rPr>
              <a:t>Robot</a:t>
            </a:r>
            <a:r>
              <a:rPr lang="en-GB" sz="2800" b="1" noProof="1">
                <a:solidFill>
                  <a:schemeClr val="tx2">
                    <a:lumMod val="75000"/>
                  </a:schemeClr>
                </a:solidFill>
                <a:latin typeface="Consolas" pitchFamily="49" charset="0"/>
                <a:cs typeface="Consolas" pitchFamily="49" charset="0"/>
              </a:rPr>
              <a:t> </a:t>
            </a:r>
            <a:r>
              <a:rPr lang="en-GB" sz="2800" b="1" noProof="1">
                <a:solidFill>
                  <a:schemeClr val="tx2"/>
                </a:solidFill>
                <a:latin typeface="Consolas" pitchFamily="49" charset="0"/>
                <a:cs typeface="Consolas" pitchFamily="49" charset="0"/>
              </a:rPr>
              <a:t>implements</a:t>
            </a:r>
            <a:r>
              <a:rPr lang="en-GB" sz="2800" b="1" noProof="1">
                <a:solidFill>
                  <a:schemeClr val="tx2">
                    <a:lumMod val="75000"/>
                  </a:schemeClr>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Worker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work() {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i="1" noProof="1">
                <a:solidFill>
                  <a:schemeClr val="accent2"/>
                </a:solidFill>
                <a:latin typeface="Consolas" pitchFamily="49" charset="0"/>
                <a:cs typeface="Consolas" pitchFamily="49" charset="0"/>
              </a:rPr>
              <a:t>// Do some work…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2" name="Rectangle 11"/>
          <p:cNvSpPr>
            <a:spLocks noChangeArrowheads="1"/>
          </p:cNvSpPr>
          <p:nvPr/>
        </p:nvSpPr>
        <p:spPr bwMode="auto">
          <a:xfrm>
            <a:off x="6232412" y="1941444"/>
            <a:ext cx="5334000"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interface </a:t>
            </a:r>
            <a:r>
              <a:rPr lang="en-GB" sz="2800" b="1" noProof="1">
                <a:solidFill>
                  <a:schemeClr val="bg1"/>
                </a:solidFill>
                <a:latin typeface="Consolas" pitchFamily="49" charset="0"/>
                <a:cs typeface="Consolas" pitchFamily="49" charset="0"/>
              </a:rPr>
              <a:t>Sleeper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sleep();</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8" name="Slide Number">
            <a:extLst>
              <a:ext uri="{FF2B5EF4-FFF2-40B4-BE49-F238E27FC236}">
                <a16:creationId xmlns:a16="http://schemas.microsoft.com/office/drawing/2014/main" id="{C47AF325-E071-4C2C-9223-477EF848677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226</a:t>
            </a:fld>
            <a:endParaRPr lang="en-US" noProof="0" dirty="0"/>
          </a:p>
        </p:txBody>
      </p:sp>
    </p:spTree>
    <p:extLst>
      <p:ext uri="{BB962C8B-B14F-4D97-AF65-F5344CB8AC3E}">
        <p14:creationId xmlns:p14="http://schemas.microsoft.com/office/powerpoint/2010/main" val="31886598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5A38B9-0C1C-4D29-AD60-888C2B77CAC7}"/>
              </a:ext>
            </a:extLst>
          </p:cNvPr>
          <p:cNvPicPr>
            <a:picLocks noChangeAspect="1"/>
          </p:cNvPicPr>
          <p:nvPr/>
        </p:nvPicPr>
        <p:blipFill>
          <a:blip r:embed="rId2">
            <a:duotone>
              <a:schemeClr val="bg2">
                <a:shade val="45000"/>
                <a:satMod val="135000"/>
              </a:schemeClr>
              <a:prstClr val="white"/>
            </a:duotone>
          </a:blip>
          <a:stretch>
            <a:fillRect/>
          </a:stretch>
        </p:blipFill>
        <p:spPr>
          <a:xfrm>
            <a:off x="5117487" y="1577469"/>
            <a:ext cx="1960203" cy="2218124"/>
          </a:xfrm>
          <a:prstGeom prst="rect">
            <a:avLst/>
          </a:prstGeom>
        </p:spPr>
      </p:pic>
      <p:sp>
        <p:nvSpPr>
          <p:cNvPr id="3" name="Title 2">
            <a:extLst>
              <a:ext uri="{FF2B5EF4-FFF2-40B4-BE49-F238E27FC236}">
                <a16:creationId xmlns:a16="http://schemas.microsoft.com/office/drawing/2014/main" id="{45E0DCC8-7623-4A64-BE8D-C4D7D8020145}"/>
              </a:ext>
            </a:extLst>
          </p:cNvPr>
          <p:cNvSpPr>
            <a:spLocks noGrp="1"/>
          </p:cNvSpPr>
          <p:nvPr>
            <p:ph type="title" sz="quarter" idx="10"/>
          </p:nvPr>
        </p:nvSpPr>
        <p:spPr/>
        <p:txBody>
          <a:bodyPr/>
          <a:lstStyle/>
          <a:p>
            <a:r>
              <a:rPr lang="en-US"/>
              <a:t>Dependency Inversion</a:t>
            </a:r>
          </a:p>
        </p:txBody>
      </p:sp>
    </p:spTree>
    <p:extLst>
      <p:ext uri="{BB962C8B-B14F-4D97-AF65-F5344CB8AC3E}">
        <p14:creationId xmlns:p14="http://schemas.microsoft.com/office/powerpoint/2010/main" val="9379681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7E5D92-8D4E-4CBB-9069-D4F48D756ADC}"/>
              </a:ext>
            </a:extLst>
          </p:cNvPr>
          <p:cNvSpPr>
            <a:spLocks noGrp="1"/>
          </p:cNvSpPr>
          <p:nvPr>
            <p:ph type="body" sz="quarter" idx="10"/>
          </p:nvPr>
        </p:nvSpPr>
        <p:spPr/>
        <p:txBody>
          <a:bodyPr/>
          <a:lstStyle/>
          <a:p>
            <a:r>
              <a:rPr lang="en-US" dirty="0"/>
              <a:t>High-level modules should not depend on low-level modules</a:t>
            </a:r>
          </a:p>
          <a:p>
            <a:pPr lvl="1"/>
            <a:r>
              <a:rPr lang="en-US" dirty="0"/>
              <a:t>Both should </a:t>
            </a:r>
            <a:r>
              <a:rPr lang="en-US" b="1" dirty="0">
                <a:solidFill>
                  <a:schemeClr val="bg1"/>
                </a:solidFill>
              </a:rPr>
              <a:t>depend</a:t>
            </a:r>
            <a:r>
              <a:rPr lang="en-US" dirty="0"/>
              <a:t> on </a:t>
            </a:r>
            <a:r>
              <a:rPr lang="en-US" b="1" dirty="0">
                <a:solidFill>
                  <a:schemeClr val="bg1"/>
                </a:solidFill>
              </a:rPr>
              <a:t>abstractions</a:t>
            </a:r>
          </a:p>
          <a:p>
            <a:r>
              <a:rPr lang="en-US" dirty="0"/>
              <a:t>Abstractions should not depend on details </a:t>
            </a:r>
          </a:p>
          <a:p>
            <a:r>
              <a:rPr lang="en-US" dirty="0"/>
              <a:t>Details should depend on abstractions</a:t>
            </a:r>
          </a:p>
          <a:p>
            <a:r>
              <a:rPr lang="en-US" dirty="0"/>
              <a:t>Goal: </a:t>
            </a:r>
            <a:r>
              <a:rPr lang="en-US" b="1" dirty="0">
                <a:solidFill>
                  <a:schemeClr val="bg1"/>
                </a:solidFill>
              </a:rPr>
              <a:t>decoupling between modules</a:t>
            </a:r>
            <a:r>
              <a:rPr lang="en-US" dirty="0">
                <a:solidFill>
                  <a:schemeClr val="bg1"/>
                </a:solidFill>
              </a:rPr>
              <a:t> </a:t>
            </a:r>
            <a:r>
              <a:rPr lang="en-US" dirty="0"/>
              <a:t>through abstractions</a:t>
            </a:r>
          </a:p>
        </p:txBody>
      </p:sp>
      <p:sp>
        <p:nvSpPr>
          <p:cNvPr id="4" name="Title 3"/>
          <p:cNvSpPr>
            <a:spLocks noGrp="1"/>
          </p:cNvSpPr>
          <p:nvPr>
            <p:ph type="title"/>
          </p:nvPr>
        </p:nvSpPr>
        <p:spPr/>
        <p:txBody>
          <a:bodyPr/>
          <a:lstStyle/>
          <a:p>
            <a:r>
              <a:rPr lang="en-US" dirty="0"/>
              <a:t>Dependency Inversion Principle (DIP)</a:t>
            </a:r>
          </a:p>
        </p:txBody>
      </p:sp>
      <p:sp>
        <p:nvSpPr>
          <p:cNvPr id="5" name="Slide Number">
            <a:extLst>
              <a:ext uri="{FF2B5EF4-FFF2-40B4-BE49-F238E27FC236}">
                <a16:creationId xmlns:a16="http://schemas.microsoft.com/office/drawing/2014/main" id="{E52EF244-9607-46C4-BB23-6CAB4381629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228</a:t>
            </a:fld>
            <a:endParaRPr lang="en-US" noProof="0" dirty="0"/>
          </a:p>
        </p:txBody>
      </p:sp>
    </p:spTree>
    <p:extLst>
      <p:ext uri="{BB962C8B-B14F-4D97-AF65-F5344CB8AC3E}">
        <p14:creationId xmlns:p14="http://schemas.microsoft.com/office/powerpoint/2010/main" val="26626310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9" y="1196125"/>
            <a:ext cx="12114211" cy="5201066"/>
          </a:xfrm>
        </p:spPr>
        <p:txBody>
          <a:bodyPr/>
          <a:lstStyle/>
          <a:p>
            <a:r>
              <a:rPr lang="en-US" dirty="0"/>
              <a:t>What happens when modules </a:t>
            </a:r>
            <a:r>
              <a:rPr lang="en-US" b="1" dirty="0">
                <a:solidFill>
                  <a:schemeClr val="bg1"/>
                </a:solidFill>
              </a:rPr>
              <a:t>depend directly</a:t>
            </a:r>
            <a:r>
              <a:rPr lang="en-US" dirty="0">
                <a:solidFill>
                  <a:schemeClr val="bg1"/>
                </a:solidFill>
              </a:rPr>
              <a:t> </a:t>
            </a:r>
            <a:r>
              <a:rPr lang="en-US" dirty="0"/>
              <a:t>on </a:t>
            </a:r>
            <a:r>
              <a:rPr lang="en-US" b="1" dirty="0">
                <a:solidFill>
                  <a:schemeClr val="bg1"/>
                </a:solidFill>
              </a:rPr>
              <a:t>other modules</a:t>
            </a:r>
          </a:p>
        </p:txBody>
      </p:sp>
      <p:sp>
        <p:nvSpPr>
          <p:cNvPr id="3" name="Title 2"/>
          <p:cNvSpPr>
            <a:spLocks noGrp="1"/>
          </p:cNvSpPr>
          <p:nvPr>
            <p:ph type="title"/>
          </p:nvPr>
        </p:nvSpPr>
        <p:spPr/>
        <p:txBody>
          <a:bodyPr/>
          <a:lstStyle/>
          <a:p>
            <a:r>
              <a:rPr lang="en-US" dirty="0"/>
              <a:t>Dependencies and Coupling (1)</a:t>
            </a:r>
          </a:p>
        </p:txBody>
      </p:sp>
      <p:pic>
        <p:nvPicPr>
          <p:cNvPr id="5" name="Picture 2" descr="http://zeroturnaround.com/wp-content/uploads/2013/11/ComponentDependenciesDiagr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209800"/>
            <a:ext cx="5791200" cy="3930552"/>
          </a:xfrm>
          <a:prstGeom prst="roundRect">
            <a:avLst>
              <a:gd name="adj" fmla="val 2950"/>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7E0E5266-1267-445E-932D-5B00A7167C7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229</a:t>
            </a:fld>
            <a:endParaRPr lang="en-US" noProof="0" dirty="0"/>
          </a:p>
        </p:txBody>
      </p:sp>
    </p:spTree>
    <p:extLst>
      <p:ext uri="{BB962C8B-B14F-4D97-AF65-F5344CB8AC3E}">
        <p14:creationId xmlns:p14="http://schemas.microsoft.com/office/powerpoint/2010/main" val="1927668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noProof="1">
                <a:solidFill>
                  <a:schemeClr val="tx2"/>
                </a:solidFill>
              </a:rPr>
              <a:t>We can </a:t>
            </a:r>
            <a:r>
              <a:rPr lang="en-GB" b="1" noProof="1">
                <a:solidFill>
                  <a:schemeClr val="bg1"/>
                </a:solidFill>
              </a:rPr>
              <a:t>customize</a:t>
            </a:r>
            <a:r>
              <a:rPr lang="en-GB" noProof="1">
                <a:solidFill>
                  <a:schemeClr val="tx2"/>
                </a:solidFill>
              </a:rPr>
              <a:t> enum </a:t>
            </a:r>
            <a:r>
              <a:rPr lang="en-GB" b="1" noProof="1">
                <a:solidFill>
                  <a:schemeClr val="bg1"/>
                </a:solidFill>
              </a:rPr>
              <a:t>values</a:t>
            </a:r>
            <a:endParaRPr lang="en-GB" b="1" dirty="0">
              <a:solidFill>
                <a:schemeClr val="bg1"/>
              </a:solidFill>
            </a:endParaRPr>
          </a:p>
        </p:txBody>
      </p:sp>
      <p:sp>
        <p:nvSpPr>
          <p:cNvPr id="4" name="Title 3"/>
          <p:cNvSpPr>
            <a:spLocks noGrp="1"/>
          </p:cNvSpPr>
          <p:nvPr>
            <p:ph type="title"/>
          </p:nvPr>
        </p:nvSpPr>
        <p:spPr/>
        <p:txBody>
          <a:bodyPr>
            <a:normAutofit/>
          </a:bodyPr>
          <a:lstStyle/>
          <a:p>
            <a:r>
              <a:rPr lang="en-US" dirty="0"/>
              <a:t>Enumerations (</a:t>
            </a:r>
            <a:r>
              <a:rPr lang="bg-BG" dirty="0"/>
              <a:t>1</a:t>
            </a:r>
            <a:r>
              <a:rPr lang="en-US" dirty="0"/>
              <a:t>)</a:t>
            </a:r>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617645" y="1904516"/>
            <a:ext cx="10271176" cy="454122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r>
              <a:rPr kumimoji="0" lang="en-US" sz="2800" b="1" i="0" u="none" strike="noStrike" kern="1200" cap="none" spc="0" normalizeH="0" baseline="0" noProof="1">
                <a:ln>
                  <a:noFill/>
                </a:ln>
                <a:solidFill>
                  <a:srgbClr val="FFA000"/>
                </a:solidFill>
                <a:effectLst/>
                <a:uLnTx/>
                <a:uFillTx/>
                <a:latin typeface="Consolas" pitchFamily="49" charset="0"/>
                <a:ea typeface="+mn-ea"/>
              </a:rPr>
              <a:t>enum</a:t>
            </a:r>
            <a:r>
              <a:rPr kumimoji="0" lang="en-US" sz="2800" b="1" i="0" u="none" strike="noStrike" kern="1200" cap="none" spc="0" normalizeH="0" baseline="0" noProof="1">
                <a:ln>
                  <a:noFill/>
                </a:ln>
                <a:solidFill>
                  <a:srgbClr val="234465"/>
                </a:solidFill>
                <a:effectLst/>
                <a:uLnTx/>
                <a:uFillTx/>
                <a:latin typeface="Consolas" pitchFamily="49" charset="0"/>
                <a:ea typeface="+mn-ea"/>
              </a:rPr>
              <a:t> Day</a:t>
            </a:r>
            <a:r>
              <a:rPr kumimoji="0" lang="en-US" sz="2800" b="1" i="0" u="none" strike="noStrike" kern="1200" cap="none" spc="0" normalizeH="0" noProof="1">
                <a:ln>
                  <a:noFill/>
                </a:ln>
                <a:solidFill>
                  <a:srgbClr val="234465"/>
                </a:solidFill>
                <a:effectLst/>
                <a:uLnTx/>
                <a:uFillTx/>
                <a:latin typeface="Consolas" pitchFamily="49" charset="0"/>
                <a:ea typeface="+mn-ea"/>
              </a:rPr>
              <a:t> </a:t>
            </a:r>
            <a:r>
              <a:rPr kumimoji="0" lang="en-US" sz="2800" b="1" i="0" u="none" strike="noStrike" kern="1200" cap="none" spc="0" normalizeH="0" baseline="0" noProof="1">
                <a:ln>
                  <a:noFill/>
                </a:ln>
                <a:solidFill>
                  <a:srgbClr val="234465"/>
                </a:solidFill>
                <a:effectLst/>
                <a:uLnTx/>
                <a:uFillTx/>
                <a:latin typeface="Consolas" pitchFamily="49" charset="0"/>
                <a:ea typeface="+mn-ea"/>
              </a:rPr>
              <a:t>{ </a:t>
            </a: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endParaRPr kumimoji="0" lang="en-US" sz="2800" b="1" i="0" u="none" strike="noStrike" kern="1200" cap="none" spc="0" normalizeH="0" baseline="0" noProof="1">
              <a:ln>
                <a:noFill/>
              </a:ln>
              <a:solidFill>
                <a:srgbClr val="234465"/>
              </a:solidFill>
              <a:effectLst/>
              <a:uLnTx/>
              <a:uFillTx/>
              <a:latin typeface="Consolas" pitchFamily="49" charset="0"/>
              <a:ea typeface="+mn-ea"/>
            </a:endParaRP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r>
              <a:rPr kumimoji="0" lang="bg-BG" sz="2800" b="1" i="0" u="none" strike="noStrike" kern="1200" cap="none" spc="0" normalizeH="0" baseline="0" noProof="1">
                <a:ln>
                  <a:noFill/>
                </a:ln>
                <a:solidFill>
                  <a:srgbClr val="234465"/>
                </a:solidFill>
                <a:effectLst/>
                <a:uLnTx/>
                <a:uFillTx/>
                <a:latin typeface="Consolas" pitchFamily="49" charset="0"/>
                <a:ea typeface="+mn-ea"/>
              </a:rPr>
              <a:t>  </a:t>
            </a:r>
            <a:r>
              <a:rPr kumimoji="0" lang="en-US" sz="2800" b="1" i="0" u="none" strike="noStrike" kern="1200" cap="none" spc="0" normalizeH="0" baseline="0" noProof="1">
                <a:ln>
                  <a:noFill/>
                </a:ln>
                <a:solidFill>
                  <a:srgbClr val="234465"/>
                </a:solidFill>
                <a:effectLst/>
                <a:uLnTx/>
                <a:uFillTx/>
                <a:latin typeface="Consolas" pitchFamily="49" charset="0"/>
                <a:ea typeface="+mn-ea"/>
              </a:rPr>
              <a:t>Mon(1),Tue(2),Wed(3),Thu(4),Fri(5),Sat(6),Sun(7);</a:t>
            </a: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endParaRPr kumimoji="0" lang="en-US" sz="2800" b="1" i="0" u="none" strike="noStrike" kern="1200" cap="none" spc="0" normalizeH="0" baseline="0" noProof="1">
              <a:ln>
                <a:noFill/>
              </a:ln>
              <a:solidFill>
                <a:srgbClr val="234465"/>
              </a:solidFill>
              <a:effectLst/>
              <a:uLnTx/>
              <a:uFillTx/>
              <a:latin typeface="Consolas" pitchFamily="49" charset="0"/>
              <a:ea typeface="+mn-ea"/>
            </a:endParaRPr>
          </a:p>
          <a:p>
            <a:pPr lvl="0">
              <a:lnSpc>
                <a:spcPct val="85000"/>
              </a:lnSpc>
            </a:pPr>
            <a:r>
              <a:rPr lang="en-US" sz="2800" dirty="0">
                <a:solidFill>
                  <a:srgbClr val="234465"/>
                </a:solidFill>
                <a:effectLst/>
              </a:rPr>
              <a:t>  private int value;</a:t>
            </a:r>
          </a:p>
          <a:p>
            <a:pPr lvl="0">
              <a:lnSpc>
                <a:spcPct val="85000"/>
              </a:lnSpc>
            </a:pPr>
            <a:endParaRPr kumimoji="0" lang="en-US" sz="2800" b="1" i="1" u="none" strike="noStrike" kern="1200" cap="none" spc="0" normalizeH="0" baseline="0" noProof="1">
              <a:ln>
                <a:noFill/>
              </a:ln>
              <a:solidFill>
                <a:srgbClr val="234465"/>
              </a:solidFill>
              <a:effectLst/>
              <a:uLnTx/>
              <a:uFillTx/>
              <a:latin typeface="Consolas" pitchFamily="49" charset="0"/>
              <a:ea typeface="+mn-ea"/>
            </a:endParaRPr>
          </a:p>
          <a:p>
            <a:pPr>
              <a:lnSpc>
                <a:spcPct val="85000"/>
              </a:lnSpc>
            </a:pPr>
            <a:r>
              <a:rPr lang="en-US" sz="2800" dirty="0">
                <a:solidFill>
                  <a:srgbClr val="234465"/>
                </a:solidFill>
                <a:effectLst/>
              </a:rPr>
              <a:t>  </a:t>
            </a:r>
            <a:r>
              <a:rPr lang="en-US" sz="2800" dirty="0">
                <a:solidFill>
                  <a:schemeClr val="bg1"/>
                </a:solidFill>
                <a:effectLst/>
              </a:rPr>
              <a:t>Day</a:t>
            </a:r>
            <a:r>
              <a:rPr lang="en-US" sz="2800" dirty="0">
                <a:solidFill>
                  <a:srgbClr val="234465"/>
                </a:solidFill>
                <a:effectLst/>
              </a:rPr>
              <a:t>(int value) {</a:t>
            </a:r>
          </a:p>
          <a:p>
            <a:pPr>
              <a:lnSpc>
                <a:spcPct val="85000"/>
              </a:lnSpc>
            </a:pPr>
            <a:r>
              <a:rPr lang="en-US" sz="2800" dirty="0">
                <a:solidFill>
                  <a:srgbClr val="234465"/>
                </a:solidFill>
                <a:effectLst/>
              </a:rPr>
              <a:t>  </a:t>
            </a:r>
            <a:r>
              <a:rPr lang="bg-BG" sz="2800" dirty="0">
                <a:solidFill>
                  <a:srgbClr val="234465"/>
                </a:solidFill>
                <a:effectLst/>
              </a:rPr>
              <a:t>  </a:t>
            </a:r>
            <a:r>
              <a:rPr lang="en-US" sz="2800" dirty="0" err="1">
                <a:solidFill>
                  <a:srgbClr val="234465"/>
                </a:solidFill>
                <a:effectLst/>
              </a:rPr>
              <a:t>this.value</a:t>
            </a:r>
            <a:r>
              <a:rPr lang="en-US" sz="2800" dirty="0">
                <a:solidFill>
                  <a:srgbClr val="234465"/>
                </a:solidFill>
                <a:effectLst/>
              </a:rPr>
              <a:t> = value;</a:t>
            </a:r>
          </a:p>
          <a:p>
            <a:pPr>
              <a:lnSpc>
                <a:spcPct val="85000"/>
              </a:lnSpc>
            </a:pPr>
            <a:r>
              <a:rPr lang="en-US" sz="2800" dirty="0">
                <a:solidFill>
                  <a:srgbClr val="234465"/>
                </a:solidFill>
                <a:effectLst/>
              </a:rPr>
              <a:t>  }</a:t>
            </a:r>
            <a:endParaRPr kumimoji="0" lang="en-US" sz="2800" b="1" i="1" u="none" strike="noStrike" kern="1200" cap="none" spc="0" normalizeH="0" baseline="0" noProof="1">
              <a:ln>
                <a:noFill/>
              </a:ln>
              <a:solidFill>
                <a:srgbClr val="00B050"/>
              </a:solidFill>
              <a:effectLst/>
              <a:uLnTx/>
              <a:uFillTx/>
              <a:latin typeface="Consolas" pitchFamily="49" charset="0"/>
              <a:ea typeface="+mn-ea"/>
            </a:endParaRP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r>
              <a:rPr kumimoji="0" lang="en-US" sz="2800" b="1" i="0" u="none" strike="noStrike" kern="1200" cap="none" spc="0" normalizeH="0" baseline="0" noProof="1">
                <a:ln>
                  <a:noFill/>
                </a:ln>
                <a:solidFill>
                  <a:srgbClr val="234465"/>
                </a:solidFill>
                <a:effectLst/>
                <a:uLnTx/>
                <a:uFillTx/>
                <a:latin typeface="Consolas" pitchFamily="49" charset="0"/>
                <a:ea typeface="+mn-ea"/>
              </a:rPr>
              <a:t>}</a:t>
            </a: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endParaRPr kumimoji="0" lang="en-US" sz="2800" b="1" i="0" u="none" strike="noStrike" kern="1200" cap="none" spc="0" normalizeH="0" baseline="0" noProof="1">
              <a:ln>
                <a:noFill/>
              </a:ln>
              <a:solidFill>
                <a:srgbClr val="234465"/>
              </a:solidFill>
              <a:effectLst/>
              <a:uLnTx/>
              <a:uFillTx/>
              <a:latin typeface="Consolas" pitchFamily="49" charset="0"/>
              <a:ea typeface="+mn-ea"/>
            </a:endParaRPr>
          </a:p>
          <a:p>
            <a:pPr>
              <a:lnSpc>
                <a:spcPct val="85000"/>
              </a:lnSpc>
              <a:defRPr/>
            </a:pPr>
            <a:r>
              <a:rPr lang="en-US" sz="2800" dirty="0" err="1">
                <a:solidFill>
                  <a:schemeClr val="tx1"/>
                </a:solidFill>
                <a:effectLst/>
              </a:rPr>
              <a:t>System.out.println</a:t>
            </a:r>
            <a:r>
              <a:rPr lang="en-US" sz="2800" dirty="0">
                <a:solidFill>
                  <a:schemeClr val="tx1"/>
                </a:solidFill>
                <a:effectLst/>
              </a:rPr>
              <a:t>(</a:t>
            </a:r>
            <a:r>
              <a:rPr lang="en-US" sz="2800" dirty="0" err="1">
                <a:solidFill>
                  <a:schemeClr val="tx1"/>
                </a:solidFill>
                <a:effectLst/>
              </a:rPr>
              <a:t>Day.Sat</a:t>
            </a:r>
            <a:r>
              <a:rPr lang="en-US" sz="2800" dirty="0">
                <a:solidFill>
                  <a:schemeClr val="tx1"/>
                </a:solidFill>
                <a:effectLst/>
              </a:rPr>
              <a:t>); </a:t>
            </a:r>
            <a:r>
              <a:rPr lang="en-US" sz="2800" i="1" dirty="0">
                <a:solidFill>
                  <a:schemeClr val="accent2"/>
                </a:solidFill>
                <a:effectLst/>
              </a:rPr>
              <a:t>// Sat</a:t>
            </a:r>
          </a:p>
        </p:txBody>
      </p:sp>
      <p:grpSp>
        <p:nvGrpSpPr>
          <p:cNvPr id="6" name="Group 5"/>
          <p:cNvGrpSpPr/>
          <p:nvPr/>
        </p:nvGrpSpPr>
        <p:grpSpPr>
          <a:xfrm>
            <a:off x="7419514" y="3467100"/>
            <a:ext cx="3026988" cy="1531548"/>
            <a:chOff x="5757212" y="1301668"/>
            <a:chExt cx="3516604" cy="1897433"/>
          </a:xfrm>
        </p:grpSpPr>
        <p:pic>
          <p:nvPicPr>
            <p:cNvPr id="18" name="Picture 17">
              <a:extLst>
                <a:ext uri="{FF2B5EF4-FFF2-40B4-BE49-F238E27FC236}">
                  <a16:creationId xmlns:a16="http://schemas.microsoft.com/office/drawing/2014/main" id="{0C98F160-CC72-4F8D-B929-A86F8419F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3570" y="1676550"/>
              <a:ext cx="1660246" cy="1460114"/>
            </a:xfrm>
            <a:prstGeom prst="rect">
              <a:avLst/>
            </a:prstGeom>
          </p:spPr>
        </p:pic>
        <p:pic>
          <p:nvPicPr>
            <p:cNvPr id="20" name="Picture 19">
              <a:extLst>
                <a:ext uri="{FF2B5EF4-FFF2-40B4-BE49-F238E27FC236}">
                  <a16:creationId xmlns:a16="http://schemas.microsoft.com/office/drawing/2014/main" id="{26B24934-469B-4F75-85ED-88D701D05D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7212" y="1738987"/>
              <a:ext cx="1679700" cy="1460114"/>
            </a:xfrm>
            <a:prstGeom prst="rect">
              <a:avLst/>
            </a:prstGeom>
          </p:spPr>
        </p:pic>
        <p:pic>
          <p:nvPicPr>
            <p:cNvPr id="22" name="Picture 21">
              <a:extLst>
                <a:ext uri="{FF2B5EF4-FFF2-40B4-BE49-F238E27FC236}">
                  <a16:creationId xmlns:a16="http://schemas.microsoft.com/office/drawing/2014/main" id="{3F9F5CAC-E162-4FBF-84A4-8822FE27E5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2412" y="1301668"/>
              <a:ext cx="1654428" cy="1460114"/>
            </a:xfrm>
            <a:prstGeom prst="rect">
              <a:avLst/>
            </a:prstGeom>
          </p:spPr>
        </p:pic>
      </p:grpSp>
      <p:sp>
        <p:nvSpPr>
          <p:cNvPr id="10" name="Slide Number">
            <a:extLst>
              <a:ext uri="{FF2B5EF4-FFF2-40B4-BE49-F238E27FC236}">
                <a16:creationId xmlns:a16="http://schemas.microsoft.com/office/drawing/2014/main" id="{785C53FE-A33F-44B7-8FFE-DA750FFF72B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a:t>
            </a:fld>
            <a:endParaRPr lang="en-US" noProof="0" dirty="0"/>
          </a:p>
        </p:txBody>
      </p:sp>
    </p:spTree>
    <p:extLst>
      <p:ext uri="{BB962C8B-B14F-4D97-AF65-F5344CB8AC3E}">
        <p14:creationId xmlns:p14="http://schemas.microsoft.com/office/powerpoint/2010/main" val="1489398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The goal is to </a:t>
            </a:r>
            <a:r>
              <a:rPr lang="en-GB" b="1" dirty="0">
                <a:solidFill>
                  <a:schemeClr val="bg1"/>
                </a:solidFill>
              </a:rPr>
              <a:t>depend on abstractions</a:t>
            </a:r>
          </a:p>
        </p:txBody>
      </p:sp>
      <p:sp>
        <p:nvSpPr>
          <p:cNvPr id="3" name="Title 2"/>
          <p:cNvSpPr>
            <a:spLocks noGrp="1"/>
          </p:cNvSpPr>
          <p:nvPr>
            <p:ph type="title"/>
          </p:nvPr>
        </p:nvSpPr>
        <p:spPr/>
        <p:txBody>
          <a:bodyPr/>
          <a:lstStyle/>
          <a:p>
            <a:r>
              <a:rPr lang="en-US" dirty="0"/>
              <a:t>Dependencies and Coupling (2)</a:t>
            </a:r>
          </a:p>
        </p:txBody>
      </p:sp>
      <p:pic>
        <p:nvPicPr>
          <p:cNvPr id="5" name="Picture 6" descr="http://imagine.kicbak.com/blog/wp-content/uploads/2011/12/ModuleDependencyChar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327" y="2057401"/>
            <a:ext cx="5895349" cy="4177955"/>
          </a:xfrm>
          <a:prstGeom prst="roundRect">
            <a:avLst>
              <a:gd name="adj" fmla="val 2932"/>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EC060256-D866-4FFD-8856-B94B6692036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230</a:t>
            </a:fld>
            <a:endParaRPr lang="en-US" noProof="0" dirty="0"/>
          </a:p>
        </p:txBody>
      </p:sp>
    </p:spTree>
    <p:extLst>
      <p:ext uri="{BB962C8B-B14F-4D97-AF65-F5344CB8AC3E}">
        <p14:creationId xmlns:p14="http://schemas.microsoft.com/office/powerpoint/2010/main" val="2983082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00000"/>
              </a:lnSpc>
            </a:pPr>
            <a:r>
              <a:rPr lang="en-US" dirty="0"/>
              <a:t>Button </a:t>
            </a:r>
            <a:r>
              <a:rPr lang="en-US" dirty="0">
                <a:sym typeface="Wingdings" panose="05000000000000000000" pitchFamily="2" charset="2"/>
              </a:rPr>
              <a:t> Lamp Example – </a:t>
            </a:r>
            <a:r>
              <a:rPr lang="en-US" b="1" dirty="0">
                <a:solidFill>
                  <a:schemeClr val="bg1"/>
                </a:solidFill>
                <a:sym typeface="Wingdings" panose="05000000000000000000" pitchFamily="2" charset="2"/>
              </a:rPr>
              <a:t>Robert Martin</a:t>
            </a:r>
          </a:p>
          <a:p>
            <a:pPr>
              <a:lnSpc>
                <a:spcPct val="100000"/>
              </a:lnSpc>
            </a:pPr>
            <a:r>
              <a:rPr lang="en-US" dirty="0">
                <a:sym typeface="Wingdings" panose="05000000000000000000" pitchFamily="2" charset="2"/>
              </a:rPr>
              <a:t>Button </a:t>
            </a:r>
            <a:r>
              <a:rPr lang="en-US" b="1" dirty="0">
                <a:solidFill>
                  <a:schemeClr val="bg1"/>
                </a:solidFill>
                <a:sym typeface="Wingdings" panose="05000000000000000000" pitchFamily="2" charset="2"/>
              </a:rPr>
              <a:t>depends on</a:t>
            </a:r>
            <a:r>
              <a:rPr lang="en-US" dirty="0">
                <a:solidFill>
                  <a:schemeClr val="bg1"/>
                </a:solidFill>
                <a:sym typeface="Wingdings" panose="05000000000000000000" pitchFamily="2" charset="2"/>
              </a:rPr>
              <a:t> </a:t>
            </a:r>
            <a:r>
              <a:rPr lang="en-US" dirty="0">
                <a:sym typeface="Wingdings" panose="05000000000000000000" pitchFamily="2" charset="2"/>
              </a:rPr>
              <a:t>Lamp</a:t>
            </a:r>
            <a:endParaRPr lang="en-US" dirty="0"/>
          </a:p>
        </p:txBody>
      </p:sp>
      <p:sp>
        <p:nvSpPr>
          <p:cNvPr id="3" name="Title 2"/>
          <p:cNvSpPr>
            <a:spLocks noGrp="1"/>
          </p:cNvSpPr>
          <p:nvPr>
            <p:ph type="title"/>
          </p:nvPr>
        </p:nvSpPr>
        <p:spPr/>
        <p:txBody>
          <a:bodyPr/>
          <a:lstStyle/>
          <a:p>
            <a:r>
              <a:rPr lang="en-US" dirty="0"/>
              <a:t>The Problem</a:t>
            </a:r>
          </a:p>
        </p:txBody>
      </p:sp>
      <p:grpSp>
        <p:nvGrpSpPr>
          <p:cNvPr id="5" name="Group 4"/>
          <p:cNvGrpSpPr/>
          <p:nvPr/>
        </p:nvGrpSpPr>
        <p:grpSpPr>
          <a:xfrm>
            <a:off x="1524001" y="3263574"/>
            <a:ext cx="9101973" cy="1994226"/>
            <a:chOff x="1483751" y="3581400"/>
            <a:chExt cx="9057785" cy="1994226"/>
          </a:xfrm>
        </p:grpSpPr>
        <p:sp>
          <p:nvSpPr>
            <p:cNvPr id="6" name="Rectangle: Rounded Corners 7"/>
            <p:cNvSpPr/>
            <p:nvPr/>
          </p:nvSpPr>
          <p:spPr>
            <a:xfrm>
              <a:off x="1483751" y="3810000"/>
              <a:ext cx="3733800" cy="1537026"/>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Button</a:t>
              </a:r>
            </a:p>
            <a:p>
              <a:pPr algn="ctr"/>
              <a:endParaRPr lang="en-GB" sz="2800" dirty="0">
                <a:solidFill>
                  <a:schemeClr val="tx1"/>
                </a:solidFill>
              </a:endParaRPr>
            </a:p>
            <a:p>
              <a:pPr algn="ctr"/>
              <a:r>
                <a:rPr lang="en-GB" sz="2800" dirty="0">
                  <a:solidFill>
                    <a:schemeClr val="tx1"/>
                  </a:solidFill>
                </a:rPr>
                <a:t>poll()</a:t>
              </a:r>
            </a:p>
          </p:txBody>
        </p:sp>
        <p:sp>
          <p:nvSpPr>
            <p:cNvPr id="7" name="Rectangle: Rounded Corners 8"/>
            <p:cNvSpPr/>
            <p:nvPr/>
          </p:nvSpPr>
          <p:spPr>
            <a:xfrm>
              <a:off x="6807736" y="3581400"/>
              <a:ext cx="3733800" cy="1994226"/>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Lamp</a:t>
              </a:r>
            </a:p>
            <a:p>
              <a:pPr algn="ctr"/>
              <a:endParaRPr lang="en-GB" sz="2800" dirty="0">
                <a:solidFill>
                  <a:schemeClr val="tx1"/>
                </a:solidFill>
              </a:endParaRPr>
            </a:p>
            <a:p>
              <a:pPr algn="ctr"/>
              <a:r>
                <a:rPr lang="en-GB" sz="2800" dirty="0">
                  <a:solidFill>
                    <a:schemeClr val="tx1"/>
                  </a:solidFill>
                </a:rPr>
                <a:t>turnOn()</a:t>
              </a:r>
            </a:p>
            <a:p>
              <a:pPr algn="ctr"/>
              <a:r>
                <a:rPr lang="en-GB" sz="2800" dirty="0">
                  <a:solidFill>
                    <a:schemeClr val="tx1"/>
                  </a:solidFill>
                </a:rPr>
                <a:t>turnOff()</a:t>
              </a:r>
            </a:p>
          </p:txBody>
        </p:sp>
        <p:cxnSp>
          <p:nvCxnSpPr>
            <p:cNvPr id="8" name="Straight Arrow Connector 7"/>
            <p:cNvCxnSpPr>
              <a:cxnSpLocks/>
              <a:stCxn id="6" idx="3"/>
              <a:endCxn id="7" idx="1"/>
            </p:cNvCxnSpPr>
            <p:nvPr/>
          </p:nvCxnSpPr>
          <p:spPr>
            <a:xfrm>
              <a:off x="5217551" y="4578513"/>
              <a:ext cx="1590185" cy="0"/>
            </a:xfrm>
            <a:prstGeom prst="straightConnector1">
              <a:avLst/>
            </a:prstGeom>
            <a:ln w="50800">
              <a:solidFill>
                <a:schemeClr val="tx1"/>
              </a:solidFill>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9" name="AutoShape 6"/>
          <p:cNvSpPr>
            <a:spLocks noChangeArrowheads="1"/>
          </p:cNvSpPr>
          <p:nvPr/>
        </p:nvSpPr>
        <p:spPr bwMode="auto">
          <a:xfrm>
            <a:off x="381000" y="2851075"/>
            <a:ext cx="2825612" cy="510778"/>
          </a:xfrm>
          <a:prstGeom prst="wedgeRoundRectCallout">
            <a:avLst>
              <a:gd name="adj1" fmla="val 56153"/>
              <a:gd name="adj2" fmla="val 4911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High-level / Client</a:t>
            </a:r>
            <a:endParaRPr lang="bg-BG" sz="2400" b="1" dirty="0">
              <a:solidFill>
                <a:schemeClr val="bg2"/>
              </a:solidFill>
            </a:endParaRPr>
          </a:p>
        </p:txBody>
      </p:sp>
      <p:sp>
        <p:nvSpPr>
          <p:cNvPr id="10" name="AutoShape 6"/>
          <p:cNvSpPr>
            <a:spLocks noChangeArrowheads="1"/>
          </p:cNvSpPr>
          <p:nvPr/>
        </p:nvSpPr>
        <p:spPr bwMode="auto">
          <a:xfrm>
            <a:off x="8915400" y="5391669"/>
            <a:ext cx="2825612" cy="510778"/>
          </a:xfrm>
          <a:prstGeom prst="wedgeRoundRectCallout">
            <a:avLst>
              <a:gd name="adj1" fmla="val -56648"/>
              <a:gd name="adj2" fmla="val -5198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Low-level / Server</a:t>
            </a:r>
            <a:endParaRPr lang="bg-BG" sz="2400" b="1" dirty="0">
              <a:solidFill>
                <a:schemeClr val="bg2"/>
              </a:solidFill>
            </a:endParaRPr>
          </a:p>
        </p:txBody>
      </p:sp>
      <p:sp>
        <p:nvSpPr>
          <p:cNvPr id="11" name="Slide Number">
            <a:extLst>
              <a:ext uri="{FF2B5EF4-FFF2-40B4-BE49-F238E27FC236}">
                <a16:creationId xmlns:a16="http://schemas.microsoft.com/office/drawing/2014/main" id="{407EBAE8-0C7E-4CEB-B0F4-E35E770A134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231</a:t>
            </a:fld>
            <a:endParaRPr lang="en-US" noProof="0" dirty="0"/>
          </a:p>
        </p:txBody>
      </p:sp>
    </p:spTree>
    <p:extLst>
      <p:ext uri="{BB962C8B-B14F-4D97-AF65-F5344CB8AC3E}">
        <p14:creationId xmlns:p14="http://schemas.microsoft.com/office/powerpoint/2010/main" val="23980579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Inversion Solution</a:t>
            </a:r>
          </a:p>
        </p:txBody>
      </p:sp>
      <p:sp>
        <p:nvSpPr>
          <p:cNvPr id="25" name="Content Placeholder 2"/>
          <p:cNvSpPr txBox="1">
            <a:spLocks/>
          </p:cNvSpPr>
          <p:nvPr/>
        </p:nvSpPr>
        <p:spPr>
          <a:xfrm>
            <a:off x="192001" y="1151122"/>
            <a:ext cx="11804822" cy="5570355"/>
          </a:xfrm>
          <a:prstGeom prst="rect">
            <a:avLst/>
          </a:prstGeom>
        </p:spPr>
        <p:txBody>
          <a:bodyPr>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dirty="0"/>
              <a:t>Find the abstraction independent of details</a:t>
            </a:r>
          </a:p>
        </p:txBody>
      </p:sp>
      <p:grpSp>
        <p:nvGrpSpPr>
          <p:cNvPr id="26" name="Group 25"/>
          <p:cNvGrpSpPr/>
          <p:nvPr/>
        </p:nvGrpSpPr>
        <p:grpSpPr>
          <a:xfrm>
            <a:off x="1124785" y="2286000"/>
            <a:ext cx="9750768" cy="3820968"/>
            <a:chOff x="1123197" y="2568005"/>
            <a:chExt cx="9750768" cy="3820968"/>
          </a:xfrm>
        </p:grpSpPr>
        <p:sp>
          <p:nvSpPr>
            <p:cNvPr id="27" name="Rectangle: Rounded Corners 7"/>
            <p:cNvSpPr/>
            <p:nvPr/>
          </p:nvSpPr>
          <p:spPr>
            <a:xfrm>
              <a:off x="1123197" y="2912754"/>
              <a:ext cx="3752015" cy="1619298"/>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Button</a:t>
              </a:r>
            </a:p>
            <a:p>
              <a:pPr algn="ctr"/>
              <a:endParaRPr lang="en-GB" sz="2800" dirty="0">
                <a:solidFill>
                  <a:schemeClr val="tx1"/>
                </a:solidFill>
              </a:endParaRPr>
            </a:p>
            <a:p>
              <a:pPr algn="ctr"/>
              <a:r>
                <a:rPr lang="en-GB" sz="2800" dirty="0">
                  <a:solidFill>
                    <a:schemeClr val="tx1"/>
                  </a:solidFill>
                </a:rPr>
                <a:t>poll()</a:t>
              </a:r>
            </a:p>
          </p:txBody>
        </p:sp>
        <p:sp>
          <p:nvSpPr>
            <p:cNvPr id="28" name="Rectangle: Rounded Corners 8"/>
            <p:cNvSpPr/>
            <p:nvPr/>
          </p:nvSpPr>
          <p:spPr>
            <a:xfrm>
              <a:off x="6856411" y="5586186"/>
              <a:ext cx="3752015" cy="802787"/>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Lamp</a:t>
              </a:r>
            </a:p>
          </p:txBody>
        </p:sp>
        <p:cxnSp>
          <p:nvCxnSpPr>
            <p:cNvPr id="29" name="Straight Arrow Connector 28"/>
            <p:cNvCxnSpPr>
              <a:cxnSpLocks/>
              <a:stCxn id="27" idx="3"/>
              <a:endCxn id="30" idx="1"/>
            </p:cNvCxnSpPr>
            <p:nvPr/>
          </p:nvCxnSpPr>
          <p:spPr>
            <a:xfrm>
              <a:off x="4875212" y="3722403"/>
              <a:ext cx="1981200" cy="0"/>
            </a:xfrm>
            <a:prstGeom prst="straightConnector1">
              <a:avLst/>
            </a:prstGeom>
            <a:ln w="50800">
              <a:solidFill>
                <a:schemeClr val="tx1"/>
              </a:solidFill>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Rounded Corners 10"/>
            <p:cNvSpPr/>
            <p:nvPr/>
          </p:nvSpPr>
          <p:spPr>
            <a:xfrm>
              <a:off x="6856412" y="2568005"/>
              <a:ext cx="3752015" cy="2308795"/>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SwitchableDevice</a:t>
              </a:r>
            </a:p>
            <a:p>
              <a:pPr algn="ctr"/>
              <a:r>
                <a:rPr lang="en-GB" sz="2800" dirty="0">
                  <a:solidFill>
                    <a:schemeClr val="tx1"/>
                  </a:solidFill>
                </a:rPr>
                <a:t>&lt;interface&gt;</a:t>
              </a:r>
            </a:p>
            <a:p>
              <a:pPr algn="ctr"/>
              <a:endParaRPr lang="en-GB" sz="2800" dirty="0">
                <a:solidFill>
                  <a:schemeClr val="tx1"/>
                </a:solidFill>
              </a:endParaRPr>
            </a:p>
            <a:p>
              <a:pPr algn="ctr"/>
              <a:r>
                <a:rPr lang="en-GB" sz="2800" dirty="0">
                  <a:solidFill>
                    <a:schemeClr val="tx1"/>
                  </a:solidFill>
                </a:rPr>
                <a:t>turnOn()</a:t>
              </a:r>
            </a:p>
            <a:p>
              <a:pPr algn="ctr"/>
              <a:r>
                <a:rPr lang="en-GB" sz="2800" dirty="0">
                  <a:solidFill>
                    <a:schemeClr val="tx1"/>
                  </a:solidFill>
                </a:rPr>
                <a:t>turnOff()</a:t>
              </a:r>
            </a:p>
          </p:txBody>
        </p:sp>
        <p:cxnSp>
          <p:nvCxnSpPr>
            <p:cNvPr id="31" name="Straight Arrow Connector 30"/>
            <p:cNvCxnSpPr>
              <a:cxnSpLocks/>
              <a:stCxn id="28" idx="0"/>
              <a:endCxn id="30" idx="2"/>
            </p:cNvCxnSpPr>
            <p:nvPr/>
          </p:nvCxnSpPr>
          <p:spPr>
            <a:xfrm flipV="1">
              <a:off x="8732419" y="4876800"/>
              <a:ext cx="1" cy="709386"/>
            </a:xfrm>
            <a:prstGeom prst="straightConnector1">
              <a:avLst/>
            </a:prstGeom>
            <a:ln w="50800">
              <a:solidFill>
                <a:schemeClr val="tx1"/>
              </a:solidFill>
              <a:prstDash val="sysDot"/>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918109" y="4969883"/>
              <a:ext cx="1955856" cy="523220"/>
            </a:xfrm>
            <a:prstGeom prst="rect">
              <a:avLst/>
            </a:prstGeom>
            <a:noFill/>
          </p:spPr>
          <p:txBody>
            <a:bodyPr wrap="none" rtlCol="0">
              <a:spAutoFit/>
            </a:bodyPr>
            <a:lstStyle/>
            <a:p>
              <a:r>
                <a:rPr lang="en-GB" sz="2800" b="1" dirty="0">
                  <a:solidFill>
                    <a:schemeClr val="bg1"/>
                  </a:solidFill>
                </a:rPr>
                <a:t>implements</a:t>
              </a:r>
            </a:p>
          </p:txBody>
        </p:sp>
        <p:sp>
          <p:nvSpPr>
            <p:cNvPr id="33" name="TextBox 32"/>
            <p:cNvSpPr txBox="1"/>
            <p:nvPr/>
          </p:nvSpPr>
          <p:spPr>
            <a:xfrm>
              <a:off x="5448870" y="3215395"/>
              <a:ext cx="843501" cy="523220"/>
            </a:xfrm>
            <a:prstGeom prst="rect">
              <a:avLst/>
            </a:prstGeom>
            <a:noFill/>
          </p:spPr>
          <p:txBody>
            <a:bodyPr wrap="none" rtlCol="0">
              <a:spAutoFit/>
            </a:bodyPr>
            <a:lstStyle/>
            <a:p>
              <a:r>
                <a:rPr lang="en-GB" sz="2800" b="1" dirty="0">
                  <a:solidFill>
                    <a:schemeClr val="bg1"/>
                  </a:solidFill>
                </a:rPr>
                <a:t>uses</a:t>
              </a:r>
            </a:p>
          </p:txBody>
        </p:sp>
      </p:grpSp>
      <p:sp>
        <p:nvSpPr>
          <p:cNvPr id="34" name="AutoShape 6"/>
          <p:cNvSpPr>
            <a:spLocks noChangeArrowheads="1"/>
          </p:cNvSpPr>
          <p:nvPr/>
        </p:nvSpPr>
        <p:spPr bwMode="auto">
          <a:xfrm>
            <a:off x="457200" y="4545985"/>
            <a:ext cx="2370000" cy="919401"/>
          </a:xfrm>
          <a:prstGeom prst="wedgeRoundRectCallout">
            <a:avLst>
              <a:gd name="adj1" fmla="val 60468"/>
              <a:gd name="adj2" fmla="val -50075"/>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Client defines interfaces</a:t>
            </a:r>
            <a:endParaRPr lang="bg-BG" sz="2400" b="1" dirty="0">
              <a:solidFill>
                <a:schemeClr val="bg2"/>
              </a:solidFill>
            </a:endParaRPr>
          </a:p>
        </p:txBody>
      </p:sp>
      <p:sp>
        <p:nvSpPr>
          <p:cNvPr id="14" name="Slide Number">
            <a:extLst>
              <a:ext uri="{FF2B5EF4-FFF2-40B4-BE49-F238E27FC236}">
                <a16:creationId xmlns:a16="http://schemas.microsoft.com/office/drawing/2014/main" id="{BBB501BD-99F3-472C-B49A-FA3ED2FE385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232</a:t>
            </a:fld>
            <a:endParaRPr lang="en-US" noProof="0" dirty="0"/>
          </a:p>
        </p:txBody>
      </p:sp>
    </p:spTree>
    <p:extLst>
      <p:ext uri="{BB962C8B-B14F-4D97-AF65-F5344CB8AC3E}">
        <p14:creationId xmlns:p14="http://schemas.microsoft.com/office/powerpoint/2010/main" val="24467804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Dependency Examples</a:t>
            </a:r>
          </a:p>
        </p:txBody>
      </p:sp>
      <p:sp>
        <p:nvSpPr>
          <p:cNvPr id="5" name="Content Placeholder 2"/>
          <p:cNvSpPr txBox="1">
            <a:spLocks/>
          </p:cNvSpPr>
          <p:nvPr/>
        </p:nvSpPr>
        <p:spPr>
          <a:xfrm>
            <a:off x="192001" y="1981200"/>
            <a:ext cx="11804822" cy="4740276"/>
          </a:xfrm>
          <a:prstGeom prst="rect">
            <a:avLst/>
          </a:prstGeom>
        </p:spPr>
        <p:txBody>
          <a:bodyPr numCol="2">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lvl="1"/>
            <a:r>
              <a:rPr lang="en-US" dirty="0"/>
              <a:t>Framework</a:t>
            </a:r>
          </a:p>
          <a:p>
            <a:pPr lvl="1"/>
            <a:r>
              <a:rPr lang="en-US" dirty="0"/>
              <a:t>Third party library</a:t>
            </a:r>
          </a:p>
          <a:p>
            <a:pPr lvl="1"/>
            <a:r>
              <a:rPr lang="en-US" dirty="0"/>
              <a:t>Database</a:t>
            </a:r>
          </a:p>
          <a:p>
            <a:pPr lvl="1"/>
            <a:r>
              <a:rPr lang="en-US" dirty="0"/>
              <a:t>File system</a:t>
            </a:r>
          </a:p>
          <a:p>
            <a:pPr lvl="1"/>
            <a:r>
              <a:rPr lang="en-US" dirty="0"/>
              <a:t>Email</a:t>
            </a:r>
          </a:p>
          <a:p>
            <a:pPr lvl="1"/>
            <a:r>
              <a:rPr lang="en-US" dirty="0"/>
              <a:t>Web service</a:t>
            </a:r>
          </a:p>
          <a:p>
            <a:pPr lvl="1"/>
            <a:r>
              <a:rPr lang="en-US" dirty="0"/>
              <a:t>System resource (e.g. clock)</a:t>
            </a:r>
          </a:p>
          <a:p>
            <a:pPr lvl="1"/>
            <a:r>
              <a:rPr lang="en-US" dirty="0"/>
              <a:t>Configuration</a:t>
            </a:r>
          </a:p>
          <a:p>
            <a:pPr lvl="1"/>
            <a:r>
              <a:rPr lang="en-US" dirty="0"/>
              <a:t>The </a:t>
            </a:r>
            <a:r>
              <a:rPr lang="en-US" b="1" dirty="0">
                <a:solidFill>
                  <a:schemeClr val="bg1"/>
                </a:solidFill>
                <a:latin typeface="Consolas" panose="020B0609020204030204" pitchFamily="49" charset="0"/>
                <a:cs typeface="Consolas" panose="020B0609020204030204" pitchFamily="49" charset="0"/>
              </a:rPr>
              <a:t>new</a:t>
            </a:r>
            <a:r>
              <a:rPr lang="en-US" dirty="0"/>
              <a:t> keyword</a:t>
            </a:r>
          </a:p>
          <a:p>
            <a:pPr lvl="1"/>
            <a:r>
              <a:rPr lang="en-US" dirty="0"/>
              <a:t>Static method</a:t>
            </a:r>
          </a:p>
          <a:p>
            <a:pPr lvl="1"/>
            <a:r>
              <a:rPr lang="en-US" dirty="0"/>
              <a:t>Global function</a:t>
            </a:r>
          </a:p>
          <a:p>
            <a:pPr lvl="1"/>
            <a:r>
              <a:rPr lang="en-US" dirty="0"/>
              <a:t>Random generator</a:t>
            </a:r>
          </a:p>
          <a:p>
            <a:pPr lvl="1"/>
            <a:r>
              <a:rPr lang="en-US" dirty="0"/>
              <a:t>System.in / </a:t>
            </a:r>
            <a:r>
              <a:rPr lang="en-US" dirty="0" err="1"/>
              <a:t>System.out</a:t>
            </a:r>
            <a:endParaRPr lang="en-US" dirty="0"/>
          </a:p>
        </p:txBody>
      </p:sp>
      <p:sp>
        <p:nvSpPr>
          <p:cNvPr id="6" name="Content Placeholder 2"/>
          <p:cNvSpPr txBox="1">
            <a:spLocks/>
          </p:cNvSpPr>
          <p:nvPr/>
        </p:nvSpPr>
        <p:spPr>
          <a:xfrm>
            <a:off x="192001" y="1151122"/>
            <a:ext cx="11804822" cy="83007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buClr>
                <a:schemeClr val="tx1"/>
              </a:buClr>
            </a:pPr>
            <a:r>
              <a:rPr lang="en-US" dirty="0"/>
              <a:t>A </a:t>
            </a:r>
            <a:r>
              <a:rPr lang="en-US" b="1" dirty="0">
                <a:solidFill>
                  <a:schemeClr val="bg1"/>
                </a:solidFill>
              </a:rPr>
              <a:t>dependency</a:t>
            </a:r>
            <a:r>
              <a:rPr lang="en-US" dirty="0"/>
              <a:t> is any external component / system:</a:t>
            </a:r>
          </a:p>
        </p:txBody>
      </p:sp>
      <p:sp>
        <p:nvSpPr>
          <p:cNvPr id="7" name="Slide Number">
            <a:extLst>
              <a:ext uri="{FF2B5EF4-FFF2-40B4-BE49-F238E27FC236}">
                <a16:creationId xmlns:a16="http://schemas.microsoft.com/office/drawing/2014/main" id="{07583520-2005-4B0E-B81D-5E7509A542A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233</a:t>
            </a:fld>
            <a:endParaRPr lang="en-US" noProof="0" dirty="0"/>
          </a:p>
        </p:txBody>
      </p:sp>
    </p:spTree>
    <p:extLst>
      <p:ext uri="{BB962C8B-B14F-4D97-AF65-F5344CB8AC3E}">
        <p14:creationId xmlns:p14="http://schemas.microsoft.com/office/powerpoint/2010/main" val="777902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pPr>
              <a:spcAft>
                <a:spcPts val="0"/>
              </a:spcAft>
              <a:buClr>
                <a:schemeClr val="tx1"/>
              </a:buClr>
            </a:pPr>
            <a:r>
              <a:rPr lang="en-US" sz="3600" b="1" dirty="0">
                <a:solidFill>
                  <a:schemeClr val="bg1"/>
                </a:solidFill>
              </a:rPr>
              <a:t>Constructor injection </a:t>
            </a:r>
            <a:r>
              <a:rPr lang="en-US" sz="3600" dirty="0"/>
              <a:t>- dependencies are passed </a:t>
            </a:r>
            <a:br>
              <a:rPr lang="en-US" sz="3600" dirty="0"/>
            </a:br>
            <a:r>
              <a:rPr lang="en-US" sz="3600" dirty="0"/>
              <a:t>through </a:t>
            </a:r>
            <a:r>
              <a:rPr lang="en-US" sz="3600" b="1" dirty="0">
                <a:solidFill>
                  <a:schemeClr val="bg1"/>
                </a:solidFill>
              </a:rPr>
              <a:t>constructors</a:t>
            </a:r>
          </a:p>
          <a:p>
            <a:pPr lvl="1">
              <a:spcAft>
                <a:spcPts val="0"/>
              </a:spcAft>
              <a:buClr>
                <a:schemeClr val="tx1"/>
              </a:buClr>
            </a:pPr>
            <a:r>
              <a:rPr lang="en-US" sz="3400" b="1" dirty="0">
                <a:solidFill>
                  <a:schemeClr val="bg1"/>
                </a:solidFill>
              </a:rPr>
              <a:t>Pros</a:t>
            </a:r>
          </a:p>
          <a:p>
            <a:pPr lvl="2">
              <a:spcAft>
                <a:spcPts val="0"/>
              </a:spcAft>
              <a:buClr>
                <a:schemeClr val="tx1"/>
              </a:buClr>
            </a:pPr>
            <a:r>
              <a:rPr lang="en-US" sz="3200" dirty="0"/>
              <a:t>Classes </a:t>
            </a:r>
            <a:r>
              <a:rPr lang="en-US" sz="3200" b="1" dirty="0">
                <a:solidFill>
                  <a:schemeClr val="bg1"/>
                </a:solidFill>
              </a:rPr>
              <a:t>self</a:t>
            </a:r>
            <a:r>
              <a:rPr lang="bg-BG" sz="3200" b="1" dirty="0">
                <a:solidFill>
                  <a:schemeClr val="bg1"/>
                </a:solidFill>
              </a:rPr>
              <a:t>-</a:t>
            </a:r>
            <a:r>
              <a:rPr lang="en-US" sz="3200" b="1" dirty="0">
                <a:solidFill>
                  <a:schemeClr val="bg1"/>
                </a:solidFill>
              </a:rPr>
              <a:t>documenting</a:t>
            </a:r>
            <a:r>
              <a:rPr lang="en-US" sz="3200" dirty="0">
                <a:solidFill>
                  <a:schemeClr val="bg1"/>
                </a:solidFill>
              </a:rPr>
              <a:t> </a:t>
            </a:r>
            <a:r>
              <a:rPr lang="en-US" sz="3200" dirty="0"/>
              <a:t>requirements</a:t>
            </a:r>
          </a:p>
          <a:p>
            <a:pPr lvl="2">
              <a:spcAft>
                <a:spcPts val="0"/>
              </a:spcAft>
              <a:buClr>
                <a:schemeClr val="tx1"/>
              </a:buClr>
            </a:pPr>
            <a:r>
              <a:rPr lang="en-US" sz="3200" dirty="0"/>
              <a:t>Works well without container</a:t>
            </a:r>
          </a:p>
          <a:p>
            <a:pPr lvl="2">
              <a:spcAft>
                <a:spcPts val="0"/>
              </a:spcAft>
              <a:buClr>
                <a:schemeClr val="tx1"/>
              </a:buClr>
            </a:pPr>
            <a:r>
              <a:rPr lang="en-US" sz="3200" dirty="0"/>
              <a:t>Always </a:t>
            </a:r>
            <a:r>
              <a:rPr lang="en-US" sz="3200" b="1" dirty="0">
                <a:solidFill>
                  <a:schemeClr val="bg1"/>
                </a:solidFill>
              </a:rPr>
              <a:t>valid state</a:t>
            </a:r>
          </a:p>
          <a:p>
            <a:pPr lvl="1">
              <a:spcAft>
                <a:spcPts val="0"/>
              </a:spcAft>
              <a:buClr>
                <a:schemeClr val="tx1"/>
              </a:buClr>
            </a:pPr>
            <a:r>
              <a:rPr lang="en-US" sz="3400" b="1" dirty="0">
                <a:solidFill>
                  <a:schemeClr val="bg1"/>
                </a:solidFill>
              </a:rPr>
              <a:t>Cons</a:t>
            </a:r>
          </a:p>
          <a:p>
            <a:pPr lvl="2">
              <a:spcAft>
                <a:spcPts val="0"/>
              </a:spcAft>
              <a:buClr>
                <a:schemeClr val="tx1"/>
              </a:buClr>
            </a:pPr>
            <a:r>
              <a:rPr lang="en-US" sz="3200" dirty="0"/>
              <a:t>Many parameters</a:t>
            </a:r>
          </a:p>
          <a:p>
            <a:pPr lvl="2">
              <a:spcAft>
                <a:spcPts val="0"/>
              </a:spcAft>
              <a:buClr>
                <a:schemeClr val="tx1"/>
              </a:buClr>
            </a:pPr>
            <a:r>
              <a:rPr lang="en-US" sz="3200" dirty="0"/>
              <a:t>Some methods may not need everything</a:t>
            </a:r>
          </a:p>
        </p:txBody>
      </p:sp>
      <p:sp>
        <p:nvSpPr>
          <p:cNvPr id="3" name="Title 2"/>
          <p:cNvSpPr>
            <a:spLocks noGrp="1"/>
          </p:cNvSpPr>
          <p:nvPr>
            <p:ph type="title"/>
          </p:nvPr>
        </p:nvSpPr>
        <p:spPr/>
        <p:txBody>
          <a:bodyPr/>
          <a:lstStyle/>
          <a:p>
            <a:r>
              <a:rPr lang="en-US" dirty="0"/>
              <a:t>How to DIP? (1)</a:t>
            </a:r>
          </a:p>
        </p:txBody>
      </p:sp>
      <p:pic>
        <p:nvPicPr>
          <p:cNvPr id="7"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3962400"/>
            <a:ext cx="1664132" cy="166413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7D4ED4AA-27A7-4EDE-85DB-B92C9E820F8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234</a:t>
            </a:fld>
            <a:endParaRPr lang="en-US" noProof="0" dirty="0"/>
          </a:p>
        </p:txBody>
      </p:sp>
    </p:spTree>
    <p:extLst>
      <p:ext uri="{BB962C8B-B14F-4D97-AF65-F5344CB8AC3E}">
        <p14:creationId xmlns:p14="http://schemas.microsoft.com/office/powerpoint/2010/main" val="37444152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Constructor Injection – Example</a:t>
            </a:r>
          </a:p>
        </p:txBody>
      </p:sp>
      <p:sp>
        <p:nvSpPr>
          <p:cNvPr id="5" name="Rectangle 4"/>
          <p:cNvSpPr>
            <a:spLocks noChangeArrowheads="1"/>
          </p:cNvSpPr>
          <p:nvPr/>
        </p:nvSpPr>
        <p:spPr bwMode="auto">
          <a:xfrm>
            <a:off x="1533427" y="1291395"/>
            <a:ext cx="8506120" cy="52602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public class Copy {</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private </a:t>
            </a:r>
            <a:r>
              <a:rPr lang="en-US" sz="2600" b="1" noProof="1">
                <a:solidFill>
                  <a:schemeClr val="bg1"/>
                </a:solidFill>
                <a:latin typeface="Consolas" pitchFamily="49" charset="0"/>
                <a:cs typeface="Consolas" pitchFamily="49" charset="0"/>
              </a:rPr>
              <a:t>Reader</a:t>
            </a:r>
            <a:r>
              <a:rPr lang="en-US" sz="2600" b="1" noProof="1">
                <a:latin typeface="Consolas" pitchFamily="49" charset="0"/>
                <a:cs typeface="Consolas" pitchFamily="49" charset="0"/>
              </a:rPr>
              <a:t> reader;</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private </a:t>
            </a:r>
            <a:r>
              <a:rPr lang="en-US" sz="2600" b="1" noProof="1">
                <a:solidFill>
                  <a:schemeClr val="bg1"/>
                </a:solidFill>
                <a:latin typeface="Consolas" pitchFamily="49" charset="0"/>
                <a:cs typeface="Consolas" pitchFamily="49" charset="0"/>
              </a:rPr>
              <a:t>Writer</a:t>
            </a:r>
            <a:r>
              <a:rPr lang="en-US" sz="2600" b="1" noProof="1">
                <a:latin typeface="Consolas" pitchFamily="49" charset="0"/>
                <a:cs typeface="Consolas" pitchFamily="49" charset="0"/>
              </a:rPr>
              <a:t> writer;</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public </a:t>
            </a:r>
            <a:r>
              <a:rPr lang="en-US" sz="2600" b="1" noProof="1">
                <a:solidFill>
                  <a:schemeClr val="bg1"/>
                </a:solidFill>
                <a:latin typeface="Consolas" pitchFamily="49" charset="0"/>
                <a:cs typeface="Consolas" pitchFamily="49" charset="0"/>
              </a:rPr>
              <a:t>Copy</a:t>
            </a:r>
            <a:r>
              <a:rPr lang="en-US" sz="2600" b="1" noProof="1">
                <a:latin typeface="Consolas" pitchFamily="49" charset="0"/>
                <a:cs typeface="Consolas" pitchFamily="49" charset="0"/>
              </a:rPr>
              <a:t>(Reader reader, Writer writer) {</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this</a:t>
            </a:r>
            <a:r>
              <a:rPr lang="en-US" sz="2600" b="1" noProof="1">
                <a:latin typeface="Consolas" pitchFamily="49" charset="0"/>
                <a:cs typeface="Consolas" pitchFamily="49" charset="0"/>
              </a:rPr>
              <a:t>.reader = reader;</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this</a:t>
            </a:r>
            <a:r>
              <a:rPr lang="en-US" sz="2600" b="1" noProof="1">
                <a:latin typeface="Consolas" pitchFamily="49" charset="0"/>
                <a:cs typeface="Consolas" pitchFamily="49" charset="0"/>
              </a:rPr>
              <a:t>.writer = writer;</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public void copyAll() {}</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E232D788-EB29-44FA-A209-2C294BA59EE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235</a:t>
            </a:fld>
            <a:endParaRPr lang="en-US" noProof="0" dirty="0"/>
          </a:p>
        </p:txBody>
      </p:sp>
    </p:spTree>
    <p:extLst>
      <p:ext uri="{BB962C8B-B14F-4D97-AF65-F5344CB8AC3E}">
        <p14:creationId xmlns:p14="http://schemas.microsoft.com/office/powerpoint/2010/main" val="1910193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buClr>
                <a:schemeClr val="tx1"/>
              </a:buClr>
            </a:pPr>
            <a:r>
              <a:rPr lang="en-US" sz="3600" b="1" dirty="0">
                <a:solidFill>
                  <a:schemeClr val="bg1"/>
                </a:solidFill>
              </a:rPr>
              <a:t>Setter Injection </a:t>
            </a:r>
            <a:r>
              <a:rPr lang="en-US" sz="3600" dirty="0"/>
              <a:t>- dependencies are passed through </a:t>
            </a:r>
            <a:r>
              <a:rPr lang="en-US" sz="3600" b="1" dirty="0">
                <a:solidFill>
                  <a:schemeClr val="bg1"/>
                </a:solidFill>
              </a:rPr>
              <a:t>setters</a:t>
            </a:r>
          </a:p>
          <a:p>
            <a:pPr lvl="1">
              <a:buClr>
                <a:schemeClr val="tx1"/>
              </a:buClr>
            </a:pPr>
            <a:r>
              <a:rPr lang="en-US" sz="3400" b="1" dirty="0">
                <a:solidFill>
                  <a:schemeClr val="bg1"/>
                </a:solidFill>
              </a:rPr>
              <a:t>Pros</a:t>
            </a:r>
          </a:p>
          <a:p>
            <a:pPr lvl="2">
              <a:buClr>
                <a:schemeClr val="tx1"/>
              </a:buClr>
            </a:pPr>
            <a:r>
              <a:rPr lang="en-US" sz="3200" dirty="0"/>
              <a:t>Can be changed anytime</a:t>
            </a:r>
          </a:p>
          <a:p>
            <a:pPr lvl="2">
              <a:buClr>
                <a:schemeClr val="tx1"/>
              </a:buClr>
            </a:pPr>
            <a:r>
              <a:rPr lang="en-US" sz="3200" dirty="0"/>
              <a:t>Very </a:t>
            </a:r>
            <a:r>
              <a:rPr lang="en-US" sz="3200" b="1" dirty="0">
                <a:solidFill>
                  <a:schemeClr val="bg1"/>
                </a:solidFill>
              </a:rPr>
              <a:t>flexible</a:t>
            </a:r>
          </a:p>
          <a:p>
            <a:pPr lvl="1">
              <a:buClr>
                <a:schemeClr val="tx1"/>
              </a:buClr>
            </a:pPr>
            <a:r>
              <a:rPr lang="en-US" sz="3400" b="1" dirty="0">
                <a:solidFill>
                  <a:schemeClr val="bg1"/>
                </a:solidFill>
              </a:rPr>
              <a:t>Cons</a:t>
            </a:r>
          </a:p>
          <a:p>
            <a:pPr lvl="2">
              <a:buClr>
                <a:schemeClr val="tx1"/>
              </a:buClr>
            </a:pPr>
            <a:r>
              <a:rPr lang="en-US" sz="3200" dirty="0"/>
              <a:t>Possible </a:t>
            </a:r>
            <a:r>
              <a:rPr lang="en-US" sz="3200" b="1" dirty="0">
                <a:solidFill>
                  <a:schemeClr val="bg1"/>
                </a:solidFill>
              </a:rPr>
              <a:t>invalid state</a:t>
            </a:r>
            <a:r>
              <a:rPr lang="en-US" sz="3200" dirty="0">
                <a:solidFill>
                  <a:schemeClr val="bg1"/>
                </a:solidFill>
              </a:rPr>
              <a:t> </a:t>
            </a:r>
            <a:r>
              <a:rPr lang="en-US" sz="3200" dirty="0"/>
              <a:t>of the object</a:t>
            </a:r>
          </a:p>
          <a:p>
            <a:pPr lvl="2">
              <a:buClr>
                <a:schemeClr val="tx1"/>
              </a:buClr>
            </a:pPr>
            <a:r>
              <a:rPr lang="en-US" sz="3200" dirty="0"/>
              <a:t>Less intuitive</a:t>
            </a:r>
          </a:p>
        </p:txBody>
      </p:sp>
      <p:sp>
        <p:nvSpPr>
          <p:cNvPr id="3" name="Title 2"/>
          <p:cNvSpPr>
            <a:spLocks noGrp="1"/>
          </p:cNvSpPr>
          <p:nvPr>
            <p:ph type="title"/>
          </p:nvPr>
        </p:nvSpPr>
        <p:spPr/>
        <p:txBody>
          <a:bodyPr/>
          <a:lstStyle/>
          <a:p>
            <a:r>
              <a:rPr lang="en-US" dirty="0"/>
              <a:t>How to DIP? (2)</a:t>
            </a:r>
          </a:p>
        </p:txBody>
      </p:sp>
      <p:sp>
        <p:nvSpPr>
          <p:cNvPr id="5" name="Slide Number">
            <a:extLst>
              <a:ext uri="{FF2B5EF4-FFF2-40B4-BE49-F238E27FC236}">
                <a16:creationId xmlns:a16="http://schemas.microsoft.com/office/drawing/2014/main" id="{CB20AC7B-0EB8-4E88-A073-4EE124B706A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236</a:t>
            </a:fld>
            <a:endParaRPr lang="en-US" noProof="0" dirty="0"/>
          </a:p>
        </p:txBody>
      </p:sp>
    </p:spTree>
    <p:extLst>
      <p:ext uri="{BB962C8B-B14F-4D97-AF65-F5344CB8AC3E}">
        <p14:creationId xmlns:p14="http://schemas.microsoft.com/office/powerpoint/2010/main" val="36004813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Setter Injection – Example</a:t>
            </a:r>
          </a:p>
        </p:txBody>
      </p:sp>
      <p:sp>
        <p:nvSpPr>
          <p:cNvPr id="5" name="Rectangle 4"/>
          <p:cNvSpPr>
            <a:spLocks noChangeArrowheads="1"/>
          </p:cNvSpPr>
          <p:nvPr/>
        </p:nvSpPr>
        <p:spPr bwMode="auto">
          <a:xfrm>
            <a:off x="1534869" y="1609891"/>
            <a:ext cx="8787481" cy="433349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public class Copy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private </a:t>
            </a:r>
            <a:r>
              <a:rPr lang="en-US" sz="2800" b="1" noProof="1">
                <a:solidFill>
                  <a:schemeClr val="bg1"/>
                </a:solidFill>
                <a:latin typeface="Consolas" pitchFamily="49" charset="0"/>
                <a:cs typeface="Consolas" pitchFamily="49" charset="0"/>
              </a:rPr>
              <a:t>Reader</a:t>
            </a:r>
            <a:r>
              <a:rPr lang="en-US" sz="2800" b="1" noProof="1">
                <a:latin typeface="Consolas" pitchFamily="49" charset="0"/>
                <a:cs typeface="Consolas" pitchFamily="49" charset="0"/>
              </a:rPr>
              <a:t> reader;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private </a:t>
            </a:r>
            <a:r>
              <a:rPr lang="en-US" sz="2800" b="1" noProof="1">
                <a:solidFill>
                  <a:schemeClr val="bg1"/>
                </a:solidFill>
                <a:latin typeface="Consolas" pitchFamily="49" charset="0"/>
                <a:cs typeface="Consolas" pitchFamily="49" charset="0"/>
              </a:rPr>
              <a:t>Writer</a:t>
            </a:r>
            <a:r>
              <a:rPr lang="en-US" sz="2800" b="1" noProof="1">
                <a:latin typeface="Consolas" pitchFamily="49" charset="0"/>
                <a:cs typeface="Consolas" pitchFamily="49" charset="0"/>
              </a:rPr>
              <a:t> writer;</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public void </a:t>
            </a:r>
            <a:r>
              <a:rPr lang="en-US" sz="2800" b="1" noProof="1">
                <a:solidFill>
                  <a:schemeClr val="bg1"/>
                </a:solidFill>
                <a:latin typeface="Consolas" pitchFamily="49" charset="0"/>
                <a:cs typeface="Consolas" pitchFamily="49" charset="0"/>
              </a:rPr>
              <a:t>setReader</a:t>
            </a:r>
            <a:r>
              <a:rPr lang="en-US" sz="2800" b="1" noProof="1">
                <a:latin typeface="Consolas" pitchFamily="49" charset="0"/>
                <a:cs typeface="Consolas" pitchFamily="49" charset="0"/>
              </a:rPr>
              <a:t>(Reader reader)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public void </a:t>
            </a:r>
            <a:r>
              <a:rPr lang="en-US" sz="2800" b="1" noProof="1">
                <a:solidFill>
                  <a:schemeClr val="bg1"/>
                </a:solidFill>
                <a:latin typeface="Consolas" pitchFamily="49" charset="0"/>
                <a:cs typeface="Consolas" pitchFamily="49" charset="0"/>
              </a:rPr>
              <a:t>setWriter</a:t>
            </a:r>
            <a:r>
              <a:rPr lang="en-US" sz="2800" b="1" noProof="1">
                <a:latin typeface="Consolas" pitchFamily="49" charset="0"/>
                <a:cs typeface="Consolas" pitchFamily="49" charset="0"/>
              </a:rPr>
              <a:t>(Writer writer)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public void copyAll()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3BC8E137-E448-4FD3-9111-610329DC76E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237</a:t>
            </a:fld>
            <a:endParaRPr lang="en-US" noProof="0" dirty="0"/>
          </a:p>
        </p:txBody>
      </p:sp>
    </p:spTree>
    <p:extLst>
      <p:ext uri="{BB962C8B-B14F-4D97-AF65-F5344CB8AC3E}">
        <p14:creationId xmlns:p14="http://schemas.microsoft.com/office/powerpoint/2010/main" val="37164750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DIP? (3)</a:t>
            </a:r>
          </a:p>
        </p:txBody>
      </p:sp>
      <p:sp>
        <p:nvSpPr>
          <p:cNvPr id="6" name="Content Placeholder 2"/>
          <p:cNvSpPr txBox="1">
            <a:spLocks/>
          </p:cNvSpPr>
          <p:nvPr/>
        </p:nvSpPr>
        <p:spPr>
          <a:xfrm>
            <a:off x="192001" y="1151122"/>
            <a:ext cx="11804822" cy="5570355"/>
          </a:xfrm>
          <a:prstGeom prst="rect">
            <a:avLst/>
          </a:prstGeom>
        </p:spPr>
        <p:txBody>
          <a:bodyPr numCol="1"/>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600" b="1" dirty="0">
                <a:solidFill>
                  <a:schemeClr val="bg1"/>
                </a:solidFill>
              </a:rPr>
              <a:t>Parameter injection </a:t>
            </a:r>
            <a:r>
              <a:rPr lang="en-US" sz="3600" dirty="0"/>
              <a:t>- dependencies are passed </a:t>
            </a:r>
            <a:br>
              <a:rPr lang="en-US" sz="3600" dirty="0"/>
            </a:br>
            <a:r>
              <a:rPr lang="en-US" sz="3600" dirty="0"/>
              <a:t>through </a:t>
            </a:r>
            <a:r>
              <a:rPr lang="en-US" sz="3600" b="1" dirty="0">
                <a:solidFill>
                  <a:schemeClr val="bg1"/>
                </a:solidFill>
              </a:rPr>
              <a:t>method parameters</a:t>
            </a:r>
          </a:p>
          <a:p>
            <a:pPr lvl="1">
              <a:buClr>
                <a:schemeClr val="tx1"/>
              </a:buClr>
            </a:pPr>
            <a:r>
              <a:rPr lang="en-US" sz="3400" b="1" dirty="0">
                <a:solidFill>
                  <a:schemeClr val="bg1"/>
                </a:solidFill>
              </a:rPr>
              <a:t>Pros</a:t>
            </a:r>
          </a:p>
          <a:p>
            <a:pPr lvl="2">
              <a:buClr>
                <a:schemeClr val="tx1"/>
              </a:buClr>
            </a:pPr>
            <a:r>
              <a:rPr lang="en-US" sz="3200" dirty="0"/>
              <a:t>No change in rest of the class</a:t>
            </a:r>
          </a:p>
          <a:p>
            <a:pPr lvl="2">
              <a:buClr>
                <a:schemeClr val="tx1"/>
              </a:buClr>
            </a:pPr>
            <a:r>
              <a:rPr lang="en-US" sz="3200" dirty="0"/>
              <a:t>Very flexible</a:t>
            </a:r>
          </a:p>
        </p:txBody>
      </p:sp>
      <p:sp>
        <p:nvSpPr>
          <p:cNvPr id="7" name="Rectangle 6"/>
          <p:cNvSpPr>
            <a:spLocks noChangeArrowheads="1"/>
          </p:cNvSpPr>
          <p:nvPr/>
        </p:nvSpPr>
        <p:spPr bwMode="auto">
          <a:xfrm>
            <a:off x="612742" y="4757056"/>
            <a:ext cx="10953670" cy="14881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800" b="1" noProof="1">
                <a:latin typeface="Consolas" pitchFamily="49" charset="0"/>
                <a:cs typeface="Consolas" pitchFamily="49" charset="0"/>
              </a:rPr>
              <a:t>public class Copy {</a:t>
            </a:r>
          </a:p>
          <a:p>
            <a:pPr eaLnBrk="0" hangingPunct="0">
              <a:lnSpc>
                <a:spcPct val="110000"/>
              </a:lnSpc>
              <a:buClr>
                <a:schemeClr val="accent5">
                  <a:lumMod val="40000"/>
                  <a:lumOff val="60000"/>
                </a:schemeClr>
              </a:buClr>
              <a:buSzPct val="70000"/>
            </a:pPr>
            <a:r>
              <a:rPr lang="en-US" sz="2800" b="1" noProof="1">
                <a:latin typeface="Consolas" pitchFamily="49" charset="0"/>
                <a:cs typeface="Consolas" pitchFamily="49" charset="0"/>
              </a:rPr>
              <a:t>  public void </a:t>
            </a:r>
            <a:r>
              <a:rPr lang="en-US" sz="2800" b="1" noProof="1">
                <a:solidFill>
                  <a:schemeClr val="bg1"/>
                </a:solidFill>
                <a:latin typeface="Consolas" pitchFamily="49" charset="0"/>
                <a:cs typeface="Consolas" pitchFamily="49" charset="0"/>
              </a:rPr>
              <a:t>copyAll</a:t>
            </a:r>
            <a:r>
              <a:rPr lang="en-US" sz="2800" b="1" noProof="1">
                <a:latin typeface="Consolas" pitchFamily="49" charset="0"/>
                <a:cs typeface="Consolas" pitchFamily="49" charset="0"/>
              </a:rPr>
              <a:t>(Reader reader, Writer writer) {}</a:t>
            </a:r>
          </a:p>
          <a:p>
            <a:pPr eaLnBrk="0" hangingPunct="0">
              <a:lnSpc>
                <a:spcPct val="110000"/>
              </a:lnSpc>
              <a:buClr>
                <a:schemeClr val="accent5">
                  <a:lumMod val="40000"/>
                  <a:lumOff val="60000"/>
                </a:schemeClr>
              </a:buClr>
              <a:buSzPct val="70000"/>
            </a:pPr>
            <a:r>
              <a:rPr lang="en-US" sz="2800" b="1" noProof="1">
                <a:latin typeface="Consolas" pitchFamily="49" charset="0"/>
                <a:cs typeface="Consolas" pitchFamily="49" charset="0"/>
              </a:rPr>
              <a:t>}</a:t>
            </a:r>
          </a:p>
        </p:txBody>
      </p:sp>
      <p:sp>
        <p:nvSpPr>
          <p:cNvPr id="9" name="Content Placeholder 2">
            <a:extLst>
              <a:ext uri="{FF2B5EF4-FFF2-40B4-BE49-F238E27FC236}">
                <a16:creationId xmlns:a16="http://schemas.microsoft.com/office/drawing/2014/main" id="{417C576B-F0D3-4DA6-9662-AC9A83CD9C0C}"/>
              </a:ext>
            </a:extLst>
          </p:cNvPr>
          <p:cNvSpPr txBox="1">
            <a:spLocks/>
          </p:cNvSpPr>
          <p:nvPr/>
        </p:nvSpPr>
        <p:spPr>
          <a:xfrm>
            <a:off x="6327775" y="2484000"/>
            <a:ext cx="5884080" cy="1983620"/>
          </a:xfrm>
          <a:prstGeom prst="rect">
            <a:avLst/>
          </a:prstGeom>
        </p:spPr>
        <p:txBody>
          <a:bodyPr wrap="square" lIns="0" rIns="91440" numCol="1" anchor="t" anchorCtr="0">
            <a:sp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en-US" sz="3400" b="1" dirty="0">
                <a:solidFill>
                  <a:schemeClr val="bg1"/>
                </a:solidFill>
              </a:rPr>
              <a:t>Cons</a:t>
            </a:r>
          </a:p>
          <a:p>
            <a:pPr lvl="1">
              <a:buClr>
                <a:schemeClr val="tx1"/>
              </a:buClr>
            </a:pPr>
            <a:r>
              <a:rPr lang="en-US" sz="3200" dirty="0"/>
              <a:t>Many parameters</a:t>
            </a:r>
          </a:p>
          <a:p>
            <a:pPr lvl="1">
              <a:buClr>
                <a:schemeClr val="tx1"/>
              </a:buClr>
            </a:pPr>
            <a:r>
              <a:rPr lang="en-US" sz="3200" dirty="0"/>
              <a:t>Breaks the method signature</a:t>
            </a:r>
          </a:p>
        </p:txBody>
      </p:sp>
      <p:sp>
        <p:nvSpPr>
          <p:cNvPr id="8" name="Slide Number">
            <a:extLst>
              <a:ext uri="{FF2B5EF4-FFF2-40B4-BE49-F238E27FC236}">
                <a16:creationId xmlns:a16="http://schemas.microsoft.com/office/drawing/2014/main" id="{4F1AD82F-1B13-41CE-AE81-18520B3678E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238</a:t>
            </a:fld>
            <a:endParaRPr lang="en-US" noProof="0" dirty="0"/>
          </a:p>
        </p:txBody>
      </p:sp>
    </p:spTree>
    <p:extLst>
      <p:ext uri="{BB962C8B-B14F-4D97-AF65-F5344CB8AC3E}">
        <p14:creationId xmlns:p14="http://schemas.microsoft.com/office/powerpoint/2010/main" val="30397512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9DE013-189B-4472-B2BE-96D56F039AA0}"/>
              </a:ext>
            </a:extLst>
          </p:cNvPr>
          <p:cNvSpPr>
            <a:spLocks noGrp="1"/>
          </p:cNvSpPr>
          <p:nvPr>
            <p:ph type="body" sz="quarter" idx="10"/>
          </p:nvPr>
        </p:nvSpPr>
        <p:spPr/>
        <p:txBody>
          <a:bodyPr/>
          <a:lstStyle/>
          <a:p>
            <a:r>
              <a:rPr lang="en-US" sz="3600" dirty="0"/>
              <a:t>Traditional programming</a:t>
            </a:r>
          </a:p>
          <a:p>
            <a:pPr lvl="1">
              <a:buClr>
                <a:schemeClr val="tx1"/>
              </a:buClr>
            </a:pPr>
            <a:r>
              <a:rPr lang="en-US" sz="3400" b="1" dirty="0">
                <a:solidFill>
                  <a:schemeClr val="bg1"/>
                </a:solidFill>
              </a:rPr>
              <a:t>High-level</a:t>
            </a:r>
            <a:r>
              <a:rPr lang="en-US" sz="3400" b="1" dirty="0">
                <a:solidFill>
                  <a:schemeClr val="tx2">
                    <a:lumMod val="75000"/>
                  </a:schemeClr>
                </a:solidFill>
              </a:rPr>
              <a:t> </a:t>
            </a:r>
            <a:r>
              <a:rPr lang="en-US" sz="3400" dirty="0"/>
              <a:t>modules use </a:t>
            </a:r>
            <a:r>
              <a:rPr lang="en-US" sz="3400" b="1" dirty="0">
                <a:solidFill>
                  <a:schemeClr val="bg1"/>
                </a:solidFill>
              </a:rPr>
              <a:t>low-level</a:t>
            </a:r>
            <a:r>
              <a:rPr lang="en-US" sz="3400" dirty="0"/>
              <a:t> modules</a:t>
            </a:r>
          </a:p>
        </p:txBody>
      </p:sp>
      <p:sp>
        <p:nvSpPr>
          <p:cNvPr id="3" name="Title 2"/>
          <p:cNvSpPr>
            <a:spLocks noGrp="1"/>
          </p:cNvSpPr>
          <p:nvPr>
            <p:ph type="title"/>
          </p:nvPr>
        </p:nvSpPr>
        <p:spPr/>
        <p:txBody>
          <a:bodyPr/>
          <a:lstStyle/>
          <a:p>
            <a:r>
              <a:rPr lang="en-US" dirty="0"/>
              <a:t>Layering (1)</a:t>
            </a:r>
          </a:p>
        </p:txBody>
      </p:sp>
      <p:grpSp>
        <p:nvGrpSpPr>
          <p:cNvPr id="2" name="Group 1">
            <a:extLst>
              <a:ext uri="{FF2B5EF4-FFF2-40B4-BE49-F238E27FC236}">
                <a16:creationId xmlns:a16="http://schemas.microsoft.com/office/drawing/2014/main" id="{E403B9A7-7BCF-4520-80F0-21634063634D}"/>
              </a:ext>
            </a:extLst>
          </p:cNvPr>
          <p:cNvGrpSpPr/>
          <p:nvPr/>
        </p:nvGrpSpPr>
        <p:grpSpPr>
          <a:xfrm>
            <a:off x="461872" y="2971800"/>
            <a:ext cx="11263200" cy="3200400"/>
            <a:chOff x="461872" y="2971800"/>
            <a:chExt cx="11263200" cy="3200400"/>
          </a:xfrm>
        </p:grpSpPr>
        <p:grpSp>
          <p:nvGrpSpPr>
            <p:cNvPr id="11" name="Group 10"/>
            <p:cNvGrpSpPr/>
            <p:nvPr/>
          </p:nvGrpSpPr>
          <p:grpSpPr>
            <a:xfrm>
              <a:off x="1524000" y="2971800"/>
              <a:ext cx="9086400" cy="3200400"/>
              <a:chOff x="836612" y="2720405"/>
              <a:chExt cx="9086400" cy="3200400"/>
            </a:xfrm>
          </p:grpSpPr>
          <p:sp>
            <p:nvSpPr>
              <p:cNvPr id="12" name="Rectangle: Rounded Corners 7"/>
              <p:cNvSpPr/>
              <p:nvPr/>
            </p:nvSpPr>
            <p:spPr>
              <a:xfrm>
                <a:off x="836612" y="2720405"/>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UI Layer</a:t>
                </a:r>
              </a:p>
            </p:txBody>
          </p:sp>
          <p:sp>
            <p:nvSpPr>
              <p:cNvPr id="13" name="Rectangle: Rounded Corners 8"/>
              <p:cNvSpPr/>
              <p:nvPr/>
            </p:nvSpPr>
            <p:spPr>
              <a:xfrm>
                <a:off x="6323012" y="5252158"/>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Data</a:t>
                </a:r>
                <a:r>
                  <a:rPr lang="bg-BG" sz="2800" dirty="0"/>
                  <a:t> </a:t>
                </a:r>
                <a:r>
                  <a:rPr lang="en-GB" sz="2800" dirty="0"/>
                  <a:t>Access Layer</a:t>
                </a:r>
              </a:p>
            </p:txBody>
          </p:sp>
          <p:sp>
            <p:nvSpPr>
              <p:cNvPr id="14" name="Rectangle: Rounded Corners 10"/>
              <p:cNvSpPr/>
              <p:nvPr/>
            </p:nvSpPr>
            <p:spPr>
              <a:xfrm>
                <a:off x="3561212" y="395958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Business Layer</a:t>
                </a:r>
              </a:p>
            </p:txBody>
          </p:sp>
        </p:grpSp>
        <p:grpSp>
          <p:nvGrpSpPr>
            <p:cNvPr id="15" name="Group 14"/>
            <p:cNvGrpSpPr/>
            <p:nvPr/>
          </p:nvGrpSpPr>
          <p:grpSpPr>
            <a:xfrm>
              <a:off x="1524000" y="2971800"/>
              <a:ext cx="9086400" cy="3200400"/>
              <a:chOff x="836612" y="2720405"/>
              <a:chExt cx="9086400" cy="3200400"/>
            </a:xfrm>
            <a:solidFill>
              <a:schemeClr val="accent6"/>
            </a:solidFill>
          </p:grpSpPr>
          <p:sp>
            <p:nvSpPr>
              <p:cNvPr id="16" name="Rectangle: Rounded Corners 7"/>
              <p:cNvSpPr/>
              <p:nvPr/>
            </p:nvSpPr>
            <p:spPr>
              <a:xfrm>
                <a:off x="836612" y="2720405"/>
                <a:ext cx="360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UI Layer</a:t>
                </a:r>
              </a:p>
            </p:txBody>
          </p:sp>
          <p:sp>
            <p:nvSpPr>
              <p:cNvPr id="17" name="Rectangle: Rounded Corners 8"/>
              <p:cNvSpPr/>
              <p:nvPr/>
            </p:nvSpPr>
            <p:spPr>
              <a:xfrm>
                <a:off x="6323012" y="5252158"/>
                <a:ext cx="360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Data</a:t>
                </a:r>
                <a:r>
                  <a:rPr lang="bg-BG" sz="2800" dirty="0">
                    <a:solidFill>
                      <a:schemeClr val="tx1"/>
                    </a:solidFill>
                  </a:rPr>
                  <a:t> </a:t>
                </a:r>
                <a:r>
                  <a:rPr lang="en-GB" sz="2800" dirty="0">
                    <a:solidFill>
                      <a:schemeClr val="tx1"/>
                    </a:solidFill>
                  </a:rPr>
                  <a:t>Access Layer</a:t>
                </a:r>
              </a:p>
            </p:txBody>
          </p:sp>
          <p:sp>
            <p:nvSpPr>
              <p:cNvPr id="18" name="Rectangle: Rounded Corners 10"/>
              <p:cNvSpPr/>
              <p:nvPr/>
            </p:nvSpPr>
            <p:spPr>
              <a:xfrm>
                <a:off x="3561212" y="3959580"/>
                <a:ext cx="360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Business Layer</a:t>
                </a:r>
              </a:p>
            </p:txBody>
          </p:sp>
        </p:grpSp>
        <p:cxnSp>
          <p:nvCxnSpPr>
            <p:cNvPr id="19" name="Connector: Elbow 21"/>
            <p:cNvCxnSpPr>
              <a:cxnSpLocks/>
              <a:stCxn id="16" idx="3"/>
              <a:endCxn id="18" idx="0"/>
            </p:cNvCxnSpPr>
            <p:nvPr/>
          </p:nvCxnSpPr>
          <p:spPr>
            <a:xfrm>
              <a:off x="5124000" y="3306125"/>
              <a:ext cx="924600" cy="90485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26"/>
            <p:cNvCxnSpPr>
              <a:cxnSpLocks/>
              <a:stCxn id="18" idx="3"/>
              <a:endCxn id="17" idx="0"/>
            </p:cNvCxnSpPr>
            <p:nvPr/>
          </p:nvCxnSpPr>
          <p:spPr>
            <a:xfrm>
              <a:off x="7848600" y="4545299"/>
              <a:ext cx="961800" cy="95825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1872" y="3925112"/>
              <a:ext cx="1126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61872" y="5181600"/>
              <a:ext cx="1126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Slide Number">
            <a:extLst>
              <a:ext uri="{FF2B5EF4-FFF2-40B4-BE49-F238E27FC236}">
                <a16:creationId xmlns:a16="http://schemas.microsoft.com/office/drawing/2014/main" id="{6D22C681-A4BC-4A4D-9F08-5ECFDA94FE0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239</a:t>
            </a:fld>
            <a:endParaRPr lang="en-US" noProof="0" dirty="0"/>
          </a:p>
        </p:txBody>
      </p:sp>
    </p:spTree>
    <p:extLst>
      <p:ext uri="{BB962C8B-B14F-4D97-AF65-F5344CB8AC3E}">
        <p14:creationId xmlns:p14="http://schemas.microsoft.com/office/powerpoint/2010/main" val="21574379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noProof="1">
                <a:solidFill>
                  <a:schemeClr val="tx2"/>
                </a:solidFill>
              </a:rPr>
              <a:t>We can </a:t>
            </a:r>
            <a:r>
              <a:rPr lang="en-GB" b="1" noProof="1">
                <a:solidFill>
                  <a:schemeClr val="bg1"/>
                </a:solidFill>
              </a:rPr>
              <a:t>customize</a:t>
            </a:r>
            <a:r>
              <a:rPr lang="en-GB" noProof="1">
                <a:solidFill>
                  <a:schemeClr val="tx2"/>
                </a:solidFill>
              </a:rPr>
              <a:t> enum </a:t>
            </a:r>
            <a:r>
              <a:rPr lang="en-GB" b="1" noProof="1">
                <a:solidFill>
                  <a:schemeClr val="bg1"/>
                </a:solidFill>
              </a:rPr>
              <a:t>values</a:t>
            </a:r>
            <a:endParaRPr lang="en-GB" b="1" dirty="0">
              <a:solidFill>
                <a:schemeClr val="bg1"/>
              </a:solidFill>
            </a:endParaRPr>
          </a:p>
        </p:txBody>
      </p:sp>
      <p:sp>
        <p:nvSpPr>
          <p:cNvPr id="4" name="Title 3"/>
          <p:cNvSpPr>
            <a:spLocks noGrp="1"/>
          </p:cNvSpPr>
          <p:nvPr>
            <p:ph type="title"/>
          </p:nvPr>
        </p:nvSpPr>
        <p:spPr/>
        <p:txBody>
          <a:bodyPr>
            <a:normAutofit/>
          </a:bodyPr>
          <a:lstStyle/>
          <a:p>
            <a:r>
              <a:rPr lang="en-US" dirty="0"/>
              <a:t>Enumerations (</a:t>
            </a:r>
            <a:r>
              <a:rPr lang="bg-BG" dirty="0"/>
              <a:t>2</a:t>
            </a:r>
            <a:r>
              <a:rPr lang="en-US" dirty="0"/>
              <a:t>)</a:t>
            </a:r>
          </a:p>
        </p:txBody>
      </p:sp>
      <p:sp>
        <p:nvSpPr>
          <p:cNvPr id="12" name="Text Placeholder 5">
            <a:extLst>
              <a:ext uri="{FF2B5EF4-FFF2-40B4-BE49-F238E27FC236}">
                <a16:creationId xmlns:a16="http://schemas.microsoft.com/office/drawing/2014/main" id="{9BE20CFD-D283-4ABE-8EA2-75AFDB1C5460}"/>
              </a:ext>
            </a:extLst>
          </p:cNvPr>
          <p:cNvSpPr txBox="1">
            <a:spLocks/>
          </p:cNvSpPr>
          <p:nvPr/>
        </p:nvSpPr>
        <p:spPr>
          <a:xfrm>
            <a:off x="635860" y="1991265"/>
            <a:ext cx="9590227" cy="439272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spcBef>
                <a:spcPts val="600"/>
              </a:spcBef>
            </a:pPr>
            <a:r>
              <a:rPr lang="en-US" sz="2400" dirty="0">
                <a:solidFill>
                  <a:schemeClr val="bg1"/>
                </a:solidFill>
                <a:effectLst/>
              </a:rPr>
              <a:t>enum</a:t>
            </a:r>
            <a:r>
              <a:rPr lang="en-US" sz="2400" dirty="0">
                <a:solidFill>
                  <a:schemeClr val="tx1"/>
                </a:solidFill>
                <a:effectLst/>
              </a:rPr>
              <a:t> </a:t>
            </a:r>
            <a:r>
              <a:rPr lang="en-US" sz="2400" dirty="0" err="1">
                <a:solidFill>
                  <a:schemeClr val="tx1"/>
                </a:solidFill>
                <a:effectLst/>
              </a:rPr>
              <a:t>CoffeeSize</a:t>
            </a:r>
            <a:r>
              <a:rPr lang="en-US" sz="2400" dirty="0">
                <a:solidFill>
                  <a:schemeClr val="tx1"/>
                </a:solidFill>
                <a:effectLst/>
              </a:rPr>
              <a:t> { </a:t>
            </a:r>
          </a:p>
          <a:p>
            <a:pPr>
              <a:lnSpc>
                <a:spcPct val="90000"/>
              </a:lnSpc>
              <a:spcBef>
                <a:spcPts val="600"/>
              </a:spcBef>
              <a:spcAft>
                <a:spcPts val="600"/>
              </a:spcAft>
            </a:pPr>
            <a:r>
              <a:rPr lang="en-US" sz="2400" dirty="0">
                <a:solidFill>
                  <a:schemeClr val="tx1"/>
                </a:solidFill>
                <a:effectLst/>
              </a:rPr>
              <a:t>  </a:t>
            </a:r>
            <a:r>
              <a:rPr lang="en-US" altLang="ko-KR" sz="2400" dirty="0">
                <a:solidFill>
                  <a:schemeClr val="tx1"/>
                </a:solidFill>
                <a:effectLst/>
              </a:rPr>
              <a:t>Small(100), Normal(150), Double(300);</a:t>
            </a:r>
          </a:p>
          <a:p>
            <a:pPr>
              <a:lnSpc>
                <a:spcPct val="90000"/>
              </a:lnSpc>
              <a:spcBef>
                <a:spcPts val="600"/>
              </a:spcBef>
              <a:spcAft>
                <a:spcPts val="600"/>
              </a:spcAft>
            </a:pPr>
            <a:r>
              <a:rPr lang="en-US" altLang="ko-KR" sz="2400" dirty="0">
                <a:solidFill>
                  <a:schemeClr val="tx1"/>
                </a:solidFill>
                <a:effectLst/>
              </a:rPr>
              <a:t> </a:t>
            </a:r>
            <a:r>
              <a:rPr lang="bg-BG" altLang="ko-KR" sz="2400" dirty="0">
                <a:solidFill>
                  <a:schemeClr val="tx1"/>
                </a:solidFill>
                <a:effectLst/>
              </a:rPr>
              <a:t> </a:t>
            </a:r>
            <a:r>
              <a:rPr lang="en-US" altLang="ko-KR" sz="2400" dirty="0">
                <a:solidFill>
                  <a:schemeClr val="tx1"/>
                </a:solidFill>
                <a:effectLst/>
              </a:rPr>
              <a:t>private int size;</a:t>
            </a:r>
          </a:p>
          <a:p>
            <a:pPr>
              <a:lnSpc>
                <a:spcPct val="90000"/>
              </a:lnSpc>
              <a:spcBef>
                <a:spcPts val="600"/>
              </a:spcBef>
            </a:pPr>
            <a:r>
              <a:rPr lang="en-US" altLang="ko-KR" sz="2400" dirty="0">
                <a:solidFill>
                  <a:schemeClr val="tx1"/>
                </a:solidFill>
                <a:effectLst/>
              </a:rPr>
              <a:t>  </a:t>
            </a:r>
            <a:r>
              <a:rPr lang="en-US" altLang="ko-KR" sz="2400" dirty="0" err="1">
                <a:solidFill>
                  <a:schemeClr val="tx1"/>
                </a:solidFill>
                <a:effectLst/>
              </a:rPr>
              <a:t>CoffeeSize</a:t>
            </a:r>
            <a:r>
              <a:rPr lang="en-US" altLang="ko-KR" sz="2400" dirty="0">
                <a:solidFill>
                  <a:schemeClr val="tx1"/>
                </a:solidFill>
                <a:effectLst/>
              </a:rPr>
              <a:t>(</a:t>
            </a:r>
            <a:r>
              <a:rPr lang="en-US" altLang="ko-KR" sz="2400" dirty="0" err="1">
                <a:solidFill>
                  <a:schemeClr val="tx1"/>
                </a:solidFill>
                <a:effectLst/>
              </a:rPr>
              <a:t>int</a:t>
            </a:r>
            <a:r>
              <a:rPr lang="en-US" altLang="ko-KR" sz="2400" dirty="0">
                <a:solidFill>
                  <a:schemeClr val="tx1"/>
                </a:solidFill>
                <a:effectLst/>
              </a:rPr>
              <a:t> size) {</a:t>
            </a:r>
          </a:p>
          <a:p>
            <a:pPr>
              <a:lnSpc>
                <a:spcPct val="90000"/>
              </a:lnSpc>
              <a:spcBef>
                <a:spcPts val="600"/>
              </a:spcBef>
            </a:pPr>
            <a:r>
              <a:rPr lang="en-US" altLang="ko-KR" sz="2400" dirty="0">
                <a:solidFill>
                  <a:schemeClr val="tx1"/>
                </a:solidFill>
                <a:effectLst/>
              </a:rPr>
              <a:t>  </a:t>
            </a:r>
            <a:r>
              <a:rPr lang="bg-BG" altLang="ko-KR" sz="2400" dirty="0">
                <a:solidFill>
                  <a:schemeClr val="tx1"/>
                </a:solidFill>
                <a:effectLst/>
              </a:rPr>
              <a:t>  </a:t>
            </a:r>
            <a:r>
              <a:rPr lang="en-US" altLang="ko-KR" sz="2400" dirty="0" err="1">
                <a:solidFill>
                  <a:schemeClr val="tx1"/>
                </a:solidFill>
                <a:effectLst/>
              </a:rPr>
              <a:t>this.size</a:t>
            </a:r>
            <a:r>
              <a:rPr lang="en-US" altLang="ko-KR" sz="2400" dirty="0">
                <a:solidFill>
                  <a:schemeClr val="tx1"/>
                </a:solidFill>
                <a:effectLst/>
              </a:rPr>
              <a:t> = size;</a:t>
            </a:r>
          </a:p>
          <a:p>
            <a:pPr>
              <a:lnSpc>
                <a:spcPct val="90000"/>
              </a:lnSpc>
              <a:spcBef>
                <a:spcPts val="600"/>
              </a:spcBef>
              <a:spcAft>
                <a:spcPts val="600"/>
              </a:spcAft>
            </a:pPr>
            <a:r>
              <a:rPr lang="en-US" altLang="ko-KR" sz="2400" dirty="0">
                <a:solidFill>
                  <a:schemeClr val="tx1"/>
                </a:solidFill>
                <a:effectLst/>
              </a:rPr>
              <a:t>  }</a:t>
            </a:r>
          </a:p>
          <a:p>
            <a:pPr>
              <a:lnSpc>
                <a:spcPct val="90000"/>
              </a:lnSpc>
              <a:spcBef>
                <a:spcPts val="600"/>
              </a:spcBef>
            </a:pPr>
            <a:r>
              <a:rPr lang="bg-BG" altLang="ko-KR" sz="2400" dirty="0">
                <a:solidFill>
                  <a:schemeClr val="tx1"/>
                </a:solidFill>
                <a:effectLst/>
              </a:rPr>
              <a:t>  </a:t>
            </a:r>
            <a:r>
              <a:rPr lang="en-US" altLang="ko-KR" sz="2400" dirty="0">
                <a:solidFill>
                  <a:schemeClr val="tx1"/>
                </a:solidFill>
                <a:effectLst/>
              </a:rPr>
              <a:t>public int </a:t>
            </a:r>
            <a:r>
              <a:rPr lang="en-US" altLang="ko-KR" sz="2400" dirty="0" err="1">
                <a:solidFill>
                  <a:schemeClr val="tx1"/>
                </a:solidFill>
                <a:effectLst/>
              </a:rPr>
              <a:t>getValue</a:t>
            </a:r>
            <a:r>
              <a:rPr lang="en-US" altLang="ko-KR" sz="2400" dirty="0">
                <a:solidFill>
                  <a:schemeClr val="tx1"/>
                </a:solidFill>
                <a:effectLst/>
              </a:rPr>
              <a:t>() {</a:t>
            </a:r>
            <a:r>
              <a:rPr lang="bg-BG" altLang="ko-KR" sz="2400" dirty="0">
                <a:solidFill>
                  <a:schemeClr val="tx1"/>
                </a:solidFill>
                <a:effectLst/>
              </a:rPr>
              <a:t> </a:t>
            </a:r>
            <a:r>
              <a:rPr lang="en-US" altLang="ko-KR" sz="2400" dirty="0">
                <a:solidFill>
                  <a:schemeClr val="tx1"/>
                </a:solidFill>
                <a:effectLst/>
              </a:rPr>
              <a:t>return </a:t>
            </a:r>
            <a:r>
              <a:rPr lang="en-US" altLang="ko-KR" sz="2400" dirty="0" err="1">
                <a:solidFill>
                  <a:schemeClr val="tx1"/>
                </a:solidFill>
                <a:effectLst/>
              </a:rPr>
              <a:t>this.size</a:t>
            </a:r>
            <a:r>
              <a:rPr lang="en-US" altLang="ko-KR" sz="2400" dirty="0">
                <a:solidFill>
                  <a:schemeClr val="tx1"/>
                </a:solidFill>
                <a:effectLst/>
              </a:rPr>
              <a:t>;</a:t>
            </a:r>
            <a:r>
              <a:rPr lang="bg-BG" altLang="ko-KR" sz="2400" dirty="0">
                <a:solidFill>
                  <a:schemeClr val="tx1"/>
                </a:solidFill>
                <a:effectLst/>
              </a:rPr>
              <a:t> </a:t>
            </a:r>
            <a:r>
              <a:rPr lang="en-US" altLang="ko-KR" sz="2400" dirty="0">
                <a:solidFill>
                  <a:schemeClr val="tx1"/>
                </a:solidFill>
                <a:effectLst/>
              </a:rPr>
              <a:t>}</a:t>
            </a:r>
          </a:p>
          <a:p>
            <a:pPr>
              <a:lnSpc>
                <a:spcPct val="90000"/>
              </a:lnSpc>
              <a:spcBef>
                <a:spcPts val="600"/>
              </a:spcBef>
            </a:pPr>
            <a:r>
              <a:rPr lang="en-US" sz="2400" dirty="0">
                <a:solidFill>
                  <a:schemeClr val="tx1"/>
                </a:solidFill>
                <a:effectLst/>
              </a:rPr>
              <a:t>}</a:t>
            </a:r>
          </a:p>
          <a:p>
            <a:pPr>
              <a:lnSpc>
                <a:spcPct val="90000"/>
              </a:lnSpc>
              <a:spcBef>
                <a:spcPts val="600"/>
              </a:spcBef>
            </a:pPr>
            <a:endParaRPr lang="en-US" sz="2400" dirty="0">
              <a:solidFill>
                <a:schemeClr val="tx1"/>
              </a:solidFill>
              <a:effectLst/>
            </a:endParaRPr>
          </a:p>
          <a:p>
            <a:pPr>
              <a:lnSpc>
                <a:spcPct val="90000"/>
              </a:lnSpc>
              <a:spcBef>
                <a:spcPts val="600"/>
              </a:spcBef>
            </a:pPr>
            <a:r>
              <a:rPr lang="en-US" sz="2400" dirty="0" err="1">
                <a:solidFill>
                  <a:schemeClr val="tx1"/>
                </a:solidFill>
                <a:effectLst/>
              </a:rPr>
              <a:t>System.out.println</a:t>
            </a:r>
            <a:r>
              <a:rPr lang="en-US" sz="2400" dirty="0">
                <a:solidFill>
                  <a:schemeClr val="tx1"/>
                </a:solidFill>
                <a:effectLst/>
              </a:rPr>
              <a:t>(</a:t>
            </a:r>
            <a:r>
              <a:rPr lang="en-US" sz="2400" dirty="0" err="1">
                <a:solidFill>
                  <a:schemeClr val="tx1"/>
                </a:solidFill>
                <a:effectLst/>
              </a:rPr>
              <a:t>CoffeeSize.Small.getValue</a:t>
            </a:r>
            <a:r>
              <a:rPr lang="en-US" sz="2400" dirty="0">
                <a:solidFill>
                  <a:schemeClr val="tx1"/>
                </a:solidFill>
                <a:effectLst/>
              </a:rPr>
              <a:t>()); </a:t>
            </a:r>
            <a:r>
              <a:rPr lang="en-US" sz="2400" i="1" dirty="0">
                <a:solidFill>
                  <a:schemeClr val="accent2"/>
                </a:solidFill>
                <a:effectLst/>
              </a:rPr>
              <a:t>// 100</a:t>
            </a:r>
          </a:p>
        </p:txBody>
      </p:sp>
      <p:sp>
        <p:nvSpPr>
          <p:cNvPr id="6" name="Slide Number">
            <a:extLst>
              <a:ext uri="{FF2B5EF4-FFF2-40B4-BE49-F238E27FC236}">
                <a16:creationId xmlns:a16="http://schemas.microsoft.com/office/drawing/2014/main" id="{5EDB4BCA-9E78-4517-969A-9EE310CAFF4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a:t>
            </a:fld>
            <a:endParaRPr lang="en-US" noProof="0" dirty="0"/>
          </a:p>
        </p:txBody>
      </p:sp>
    </p:spTree>
    <p:extLst>
      <p:ext uri="{BB962C8B-B14F-4D97-AF65-F5344CB8AC3E}">
        <p14:creationId xmlns:p14="http://schemas.microsoft.com/office/powerpoint/2010/main" val="3800980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Dependency Inversion Layering</a:t>
            </a:r>
          </a:p>
          <a:p>
            <a:pPr lvl="1">
              <a:buClr>
                <a:schemeClr val="tx1"/>
              </a:buClr>
            </a:pPr>
            <a:r>
              <a:rPr lang="en-US" sz="3400" b="1" dirty="0">
                <a:solidFill>
                  <a:schemeClr val="bg1"/>
                </a:solidFill>
              </a:rPr>
              <a:t>High</a:t>
            </a:r>
            <a:r>
              <a:rPr lang="en-US" sz="3400" dirty="0"/>
              <a:t> and </a:t>
            </a:r>
            <a:r>
              <a:rPr lang="en-US" sz="3400" b="1" dirty="0">
                <a:solidFill>
                  <a:schemeClr val="bg1"/>
                </a:solidFill>
              </a:rPr>
              <a:t>low-level</a:t>
            </a:r>
            <a:r>
              <a:rPr lang="en-US" sz="3400" dirty="0"/>
              <a:t> modules </a:t>
            </a:r>
            <a:r>
              <a:rPr lang="en-US" sz="3400" b="1" dirty="0">
                <a:solidFill>
                  <a:schemeClr val="bg1"/>
                </a:solidFill>
              </a:rPr>
              <a:t>depend</a:t>
            </a:r>
            <a:r>
              <a:rPr lang="en-US" sz="3400" dirty="0">
                <a:solidFill>
                  <a:schemeClr val="bg1"/>
                </a:solidFill>
              </a:rPr>
              <a:t> </a:t>
            </a:r>
            <a:r>
              <a:rPr lang="en-US" sz="3400" b="1" dirty="0">
                <a:solidFill>
                  <a:schemeClr val="bg1"/>
                </a:solidFill>
              </a:rPr>
              <a:t>on</a:t>
            </a:r>
            <a:r>
              <a:rPr lang="en-US" sz="3400" dirty="0">
                <a:solidFill>
                  <a:schemeClr val="bg1"/>
                </a:solidFill>
              </a:rPr>
              <a:t> </a:t>
            </a:r>
            <a:r>
              <a:rPr lang="en-US" sz="3400" b="1" dirty="0">
                <a:solidFill>
                  <a:schemeClr val="bg1"/>
                </a:solidFill>
              </a:rPr>
              <a:t>abstractions</a:t>
            </a:r>
          </a:p>
        </p:txBody>
      </p:sp>
      <p:sp>
        <p:nvSpPr>
          <p:cNvPr id="3" name="Title 2"/>
          <p:cNvSpPr>
            <a:spLocks noGrp="1"/>
          </p:cNvSpPr>
          <p:nvPr>
            <p:ph type="title"/>
          </p:nvPr>
        </p:nvSpPr>
        <p:spPr/>
        <p:txBody>
          <a:bodyPr/>
          <a:lstStyle/>
          <a:p>
            <a:r>
              <a:rPr lang="en-US" dirty="0"/>
              <a:t>Layering (2)</a:t>
            </a:r>
          </a:p>
        </p:txBody>
      </p:sp>
      <p:grpSp>
        <p:nvGrpSpPr>
          <p:cNvPr id="18" name="Group 17">
            <a:extLst>
              <a:ext uri="{FF2B5EF4-FFF2-40B4-BE49-F238E27FC236}">
                <a16:creationId xmlns:a16="http://schemas.microsoft.com/office/drawing/2014/main" id="{1783BAAA-C376-45F0-BA2F-9036276C1E70}"/>
              </a:ext>
            </a:extLst>
          </p:cNvPr>
          <p:cNvGrpSpPr/>
          <p:nvPr/>
        </p:nvGrpSpPr>
        <p:grpSpPr>
          <a:xfrm>
            <a:off x="461872" y="3008410"/>
            <a:ext cx="11263200" cy="3107047"/>
            <a:chOff x="461872" y="3008410"/>
            <a:chExt cx="11263200" cy="3107047"/>
          </a:xfrm>
        </p:grpSpPr>
        <p:grpSp>
          <p:nvGrpSpPr>
            <p:cNvPr id="5" name="Group 4"/>
            <p:cNvGrpSpPr/>
            <p:nvPr/>
          </p:nvGrpSpPr>
          <p:grpSpPr>
            <a:xfrm>
              <a:off x="853800" y="3008410"/>
              <a:ext cx="10195200" cy="3107047"/>
              <a:chOff x="1065212" y="2720405"/>
              <a:chExt cx="10195200" cy="3107047"/>
            </a:xfrm>
            <a:solidFill>
              <a:schemeClr val="accent6"/>
            </a:solidFill>
          </p:grpSpPr>
          <p:sp>
            <p:nvSpPr>
              <p:cNvPr id="6" name="Rectangle: Rounded Corners 7"/>
              <p:cNvSpPr/>
              <p:nvPr/>
            </p:nvSpPr>
            <p:spPr>
              <a:xfrm>
                <a:off x="1065212" y="2720405"/>
                <a:ext cx="288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UI Layer</a:t>
                </a:r>
              </a:p>
            </p:txBody>
          </p:sp>
          <p:sp>
            <p:nvSpPr>
              <p:cNvPr id="7" name="Rectangle: Rounded Corners 8"/>
              <p:cNvSpPr/>
              <p:nvPr/>
            </p:nvSpPr>
            <p:spPr>
              <a:xfrm>
                <a:off x="8380412" y="5158805"/>
                <a:ext cx="288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Data Access Layer</a:t>
                </a:r>
              </a:p>
            </p:txBody>
          </p:sp>
          <p:sp>
            <p:nvSpPr>
              <p:cNvPr id="8" name="Rectangle: Rounded Corners 10"/>
              <p:cNvSpPr/>
              <p:nvPr/>
            </p:nvSpPr>
            <p:spPr>
              <a:xfrm>
                <a:off x="4722812" y="3926596"/>
                <a:ext cx="288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Business Layer</a:t>
                </a:r>
              </a:p>
            </p:txBody>
          </p:sp>
          <p:sp>
            <p:nvSpPr>
              <p:cNvPr id="9" name="Rectangle: Rounded Corners 11"/>
              <p:cNvSpPr/>
              <p:nvPr/>
            </p:nvSpPr>
            <p:spPr>
              <a:xfrm>
                <a:off x="4722812" y="2720405"/>
                <a:ext cx="2880000" cy="668647"/>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&lt;BL Interface&gt;</a:t>
                </a:r>
              </a:p>
            </p:txBody>
          </p:sp>
          <p:sp>
            <p:nvSpPr>
              <p:cNvPr id="10" name="Rectangle: Rounded Corners 15"/>
              <p:cNvSpPr/>
              <p:nvPr/>
            </p:nvSpPr>
            <p:spPr>
              <a:xfrm>
                <a:off x="8380412" y="3926596"/>
                <a:ext cx="2880000" cy="668647"/>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&lt;DAL Interface&gt;</a:t>
                </a:r>
              </a:p>
            </p:txBody>
          </p:sp>
        </p:grpSp>
        <p:cxnSp>
          <p:nvCxnSpPr>
            <p:cNvPr id="11" name="Straight Arrow Connector 10"/>
            <p:cNvCxnSpPr/>
            <p:nvPr/>
          </p:nvCxnSpPr>
          <p:spPr>
            <a:xfrm>
              <a:off x="3733800" y="3342733"/>
              <a:ext cx="7776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7391400" y="4548924"/>
              <a:ext cx="7776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5951400" y="3677056"/>
              <a:ext cx="0" cy="53754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V="1">
              <a:off x="9609000" y="4883247"/>
              <a:ext cx="0" cy="56356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1872" y="3925112"/>
              <a:ext cx="1126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1872" y="5181600"/>
              <a:ext cx="1126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AutoShape 6"/>
          <p:cNvSpPr>
            <a:spLocks noChangeArrowheads="1"/>
          </p:cNvSpPr>
          <p:nvPr/>
        </p:nvSpPr>
        <p:spPr bwMode="auto">
          <a:xfrm>
            <a:off x="8001000" y="2686983"/>
            <a:ext cx="2370000" cy="919401"/>
          </a:xfrm>
          <a:prstGeom prst="wedgeRoundRectCallout">
            <a:avLst>
              <a:gd name="adj1" fmla="val -65951"/>
              <a:gd name="adj2" fmla="val 22871"/>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Client defines interfaces</a:t>
            </a:r>
            <a:endParaRPr lang="bg-BG" sz="2400" b="1" dirty="0">
              <a:solidFill>
                <a:schemeClr val="bg2"/>
              </a:solidFill>
            </a:endParaRPr>
          </a:p>
        </p:txBody>
      </p:sp>
      <p:sp>
        <p:nvSpPr>
          <p:cNvPr id="19" name="Slide Number">
            <a:extLst>
              <a:ext uri="{FF2B5EF4-FFF2-40B4-BE49-F238E27FC236}">
                <a16:creationId xmlns:a16="http://schemas.microsoft.com/office/drawing/2014/main" id="{BBF2BF4B-8EFC-41B7-AEE7-6005ABD9550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240</a:t>
            </a:fld>
            <a:endParaRPr lang="en-US" noProof="0" dirty="0"/>
          </a:p>
        </p:txBody>
      </p:sp>
    </p:spTree>
    <p:extLst>
      <p:ext uri="{BB962C8B-B14F-4D97-AF65-F5344CB8AC3E}">
        <p14:creationId xmlns:p14="http://schemas.microsoft.com/office/powerpoint/2010/main" val="7198074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2001" y="1151122"/>
            <a:ext cx="11804822" cy="5570355"/>
          </a:xfrm>
        </p:spPr>
        <p:txBody>
          <a:bodyPr>
            <a:normAutofit/>
          </a:bodyPr>
          <a:lstStyle/>
          <a:p>
            <a:r>
              <a:rPr lang="en-US" sz="3600" dirty="0">
                <a:latin typeface="+mj-lt"/>
              </a:rPr>
              <a:t>You are given some classes</a:t>
            </a:r>
          </a:p>
          <a:p>
            <a:pPr marL="0" indent="0">
              <a:buNone/>
            </a:pPr>
            <a:endParaRPr lang="en-US" sz="3600" dirty="0">
              <a:latin typeface="+mj-lt"/>
            </a:endParaRPr>
          </a:p>
          <a:p>
            <a:pPr marL="0" indent="0">
              <a:buNone/>
            </a:pPr>
            <a:endParaRPr lang="en-US" sz="3600" dirty="0">
              <a:latin typeface="+mj-lt"/>
            </a:endParaRPr>
          </a:p>
          <a:p>
            <a:pPr marL="0" indent="0">
              <a:buNone/>
            </a:pPr>
            <a:endParaRPr lang="en-US" sz="3600" dirty="0">
              <a:latin typeface="+mj-lt"/>
            </a:endParaRPr>
          </a:p>
          <a:p>
            <a:pPr marL="0" indent="0">
              <a:buNone/>
            </a:pPr>
            <a:endParaRPr lang="en-US" sz="3600" dirty="0">
              <a:latin typeface="+mj-lt"/>
            </a:endParaRPr>
          </a:p>
          <a:p>
            <a:pPr marL="0" indent="0">
              <a:buNone/>
            </a:pPr>
            <a:endParaRPr lang="en-US" sz="3600" dirty="0">
              <a:latin typeface="+mj-lt"/>
            </a:endParaRPr>
          </a:p>
          <a:p>
            <a:r>
              <a:rPr lang="en-US" sz="3600" dirty="0">
                <a:latin typeface="+mj-lt"/>
              </a:rPr>
              <a:t>Refactor the code so that it conforms to DIP</a:t>
            </a:r>
          </a:p>
        </p:txBody>
      </p:sp>
      <p:sp>
        <p:nvSpPr>
          <p:cNvPr id="4" name="Title 3"/>
          <p:cNvSpPr>
            <a:spLocks noGrp="1"/>
          </p:cNvSpPr>
          <p:nvPr>
            <p:ph type="title"/>
          </p:nvPr>
        </p:nvSpPr>
        <p:spPr/>
        <p:txBody>
          <a:bodyPr/>
          <a:lstStyle/>
          <a:p>
            <a:r>
              <a:rPr lang="en-US" dirty="0"/>
              <a:t>Problem: Employee Info</a:t>
            </a:r>
          </a:p>
        </p:txBody>
      </p:sp>
      <p:grpSp>
        <p:nvGrpSpPr>
          <p:cNvPr id="14" name="Group 13"/>
          <p:cNvGrpSpPr/>
          <p:nvPr/>
        </p:nvGrpSpPr>
        <p:grpSpPr>
          <a:xfrm>
            <a:off x="706200" y="2076434"/>
            <a:ext cx="10800000" cy="2876566"/>
            <a:chOff x="-716460" y="1889717"/>
            <a:chExt cx="10800000" cy="2876566"/>
          </a:xfrm>
          <a:solidFill>
            <a:schemeClr val="accent6"/>
          </a:solidFill>
        </p:grpSpPr>
        <p:sp>
          <p:nvSpPr>
            <p:cNvPr id="16" name="Rectangle: Rounded Corners 15"/>
            <p:cNvSpPr/>
            <p:nvPr/>
          </p:nvSpPr>
          <p:spPr>
            <a:xfrm>
              <a:off x="-716460" y="1889717"/>
              <a:ext cx="3600000" cy="720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a:t>
              </a:r>
              <a:r>
                <a:rPr lang="en-GB" sz="2800" b="1" dirty="0">
                  <a:solidFill>
                    <a:schemeClr val="tx1"/>
                  </a:solidFill>
                  <a:latin typeface="Consolas" panose="020B0609020204030204" pitchFamily="49" charset="0"/>
                </a:rPr>
                <a:t>Main</a:t>
              </a:r>
            </a:p>
          </p:txBody>
        </p:sp>
        <p:sp>
          <p:nvSpPr>
            <p:cNvPr id="17" name="Rectangle: Rounded Corners 16"/>
            <p:cNvSpPr/>
            <p:nvPr/>
          </p:nvSpPr>
          <p:spPr>
            <a:xfrm>
              <a:off x="6483540" y="4046283"/>
              <a:ext cx="3600000" cy="720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err="1">
                  <a:solidFill>
                    <a:schemeClr val="tx1"/>
                  </a:solidFill>
                  <a:latin typeface="Consolas" panose="020B0609020204030204" pitchFamily="49" charset="0"/>
                </a:rPr>
                <a:t>EmployeeDatabase</a:t>
              </a:r>
              <a:endParaRPr lang="en-GB" sz="2800" b="1" dirty="0">
                <a:solidFill>
                  <a:schemeClr val="tx1"/>
                </a:solidFill>
                <a:latin typeface="Consolas" panose="020B0609020204030204" pitchFamily="49" charset="0"/>
              </a:endParaRPr>
            </a:p>
          </p:txBody>
        </p:sp>
        <p:sp>
          <p:nvSpPr>
            <p:cNvPr id="18" name="Rectangle: Rounded Corners 17"/>
            <p:cNvSpPr/>
            <p:nvPr/>
          </p:nvSpPr>
          <p:spPr>
            <a:xfrm>
              <a:off x="2348062" y="2966667"/>
              <a:ext cx="4135478" cy="720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err="1">
                  <a:solidFill>
                    <a:schemeClr val="tx1"/>
                  </a:solidFill>
                  <a:latin typeface="Consolas" panose="020B0609020204030204" pitchFamily="49" charset="0"/>
                </a:rPr>
                <a:t>EmployeeInfoProvider</a:t>
              </a:r>
              <a:endParaRPr lang="en-GB" sz="2800" b="1" dirty="0">
                <a:solidFill>
                  <a:schemeClr val="tx1"/>
                </a:solidFill>
                <a:latin typeface="Consolas" panose="020B0609020204030204" pitchFamily="49" charset="0"/>
              </a:endParaRPr>
            </a:p>
          </p:txBody>
        </p:sp>
        <p:sp>
          <p:nvSpPr>
            <p:cNvPr id="19" name="Rectangle: Rounded Corners 18"/>
            <p:cNvSpPr/>
            <p:nvPr/>
          </p:nvSpPr>
          <p:spPr>
            <a:xfrm>
              <a:off x="6483540" y="1889717"/>
              <a:ext cx="3600000" cy="720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err="1">
                  <a:solidFill>
                    <a:schemeClr val="tx1"/>
                  </a:solidFill>
                  <a:latin typeface="Consolas" panose="020B0609020204030204" pitchFamily="49" charset="0"/>
                </a:rPr>
                <a:t>ConsoleFormatter</a:t>
              </a:r>
              <a:endParaRPr lang="en-GB" sz="2800" b="1" dirty="0">
                <a:solidFill>
                  <a:schemeClr val="tx1"/>
                </a:solidFill>
                <a:latin typeface="Consolas" panose="020B0609020204030204" pitchFamily="49" charset="0"/>
              </a:endParaRPr>
            </a:p>
          </p:txBody>
        </p:sp>
      </p:grpSp>
      <p:cxnSp>
        <p:nvCxnSpPr>
          <p:cNvPr id="20" name="Connector: Elbow 19"/>
          <p:cNvCxnSpPr>
            <a:cxnSpLocks/>
            <a:stCxn id="16" idx="3"/>
            <a:endCxn id="18" idx="0"/>
          </p:cNvCxnSpPr>
          <p:nvPr/>
        </p:nvCxnSpPr>
        <p:spPr>
          <a:xfrm>
            <a:off x="4306200" y="2436434"/>
            <a:ext cx="1532261" cy="716950"/>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16" idx="3"/>
            <a:endCxn id="19" idx="1"/>
          </p:cNvCxnSpPr>
          <p:nvPr/>
        </p:nvCxnSpPr>
        <p:spPr>
          <a:xfrm>
            <a:off x="4306200" y="2436434"/>
            <a:ext cx="36000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p:cNvCxnSpPr>
            <a:cxnSpLocks/>
            <a:stCxn id="18" idx="3"/>
            <a:endCxn id="17" idx="0"/>
          </p:cNvCxnSpPr>
          <p:nvPr/>
        </p:nvCxnSpPr>
        <p:spPr>
          <a:xfrm>
            <a:off x="7906200" y="3513384"/>
            <a:ext cx="1800000" cy="719616"/>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a:extLst>
              <a:ext uri="{FF2B5EF4-FFF2-40B4-BE49-F238E27FC236}">
                <a16:creationId xmlns:a16="http://schemas.microsoft.com/office/drawing/2014/main" id="{3A71F989-6DA3-45C7-8721-EE13F4C0096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241</a:t>
            </a:fld>
            <a:endParaRPr lang="en-US" noProof="0" dirty="0"/>
          </a:p>
        </p:txBody>
      </p:sp>
    </p:spTree>
    <p:extLst>
      <p:ext uri="{BB962C8B-B14F-4D97-AF65-F5344CB8AC3E}">
        <p14:creationId xmlns:p14="http://schemas.microsoft.com/office/powerpoint/2010/main" val="27874640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Employee Info</a:t>
            </a:r>
          </a:p>
        </p:txBody>
      </p:sp>
      <p:grpSp>
        <p:nvGrpSpPr>
          <p:cNvPr id="3" name="Group 2"/>
          <p:cNvGrpSpPr/>
          <p:nvPr/>
        </p:nvGrpSpPr>
        <p:grpSpPr>
          <a:xfrm>
            <a:off x="304800" y="1799616"/>
            <a:ext cx="11692022" cy="3981640"/>
            <a:chOff x="303212" y="1799616"/>
            <a:chExt cx="11692022" cy="3981640"/>
          </a:xfrm>
          <a:solidFill>
            <a:schemeClr val="accent6"/>
          </a:solidFill>
        </p:grpSpPr>
        <p:cxnSp>
          <p:nvCxnSpPr>
            <p:cNvPr id="15" name="Straight Arrow Connector 14"/>
            <p:cNvCxnSpPr>
              <a:stCxn id="9" idx="0"/>
              <a:endCxn id="10" idx="2"/>
            </p:cNvCxnSpPr>
            <p:nvPr/>
          </p:nvCxnSpPr>
          <p:spPr>
            <a:xfrm flipV="1">
              <a:off x="3686012" y="3171216"/>
              <a:ext cx="0" cy="791184"/>
            </a:xfrm>
            <a:prstGeom prst="straightConnector1">
              <a:avLst/>
            </a:prstGeom>
            <a:grpFill/>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7" idx="0"/>
              <a:endCxn id="12" idx="2"/>
            </p:cNvCxnSpPr>
            <p:nvPr/>
          </p:nvCxnSpPr>
          <p:spPr>
            <a:xfrm flipV="1">
              <a:off x="10391612" y="4466400"/>
              <a:ext cx="0" cy="810856"/>
            </a:xfrm>
            <a:prstGeom prst="straightConnector1">
              <a:avLst/>
            </a:prstGeom>
            <a:grpFill/>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0"/>
              <a:endCxn id="11" idx="2"/>
            </p:cNvCxnSpPr>
            <p:nvPr/>
          </p:nvCxnSpPr>
          <p:spPr>
            <a:xfrm flipV="1">
              <a:off x="6962612" y="3171216"/>
              <a:ext cx="0" cy="791184"/>
            </a:xfrm>
            <a:prstGeom prst="straightConnector1">
              <a:avLst/>
            </a:prstGeom>
            <a:grpFill/>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6" idx="3"/>
              <a:endCxn id="11" idx="0"/>
            </p:cNvCxnSpPr>
            <p:nvPr/>
          </p:nvCxnSpPr>
          <p:spPr>
            <a:xfrm>
              <a:off x="3240812" y="2051616"/>
              <a:ext cx="3721800" cy="615600"/>
            </a:xfrm>
            <a:prstGeom prst="bentConnector2">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03212" y="1799616"/>
              <a:ext cx="11692022" cy="3981640"/>
              <a:chOff x="303212" y="1799616"/>
              <a:chExt cx="11692022" cy="3981640"/>
            </a:xfrm>
            <a:grpFill/>
          </p:grpSpPr>
          <p:grpSp>
            <p:nvGrpSpPr>
              <p:cNvPr id="5" name="Group 4"/>
              <p:cNvGrpSpPr/>
              <p:nvPr/>
            </p:nvGrpSpPr>
            <p:grpSpPr>
              <a:xfrm>
                <a:off x="360812" y="1799616"/>
                <a:ext cx="11524800" cy="3981640"/>
                <a:chOff x="-984060" y="1184883"/>
                <a:chExt cx="11524800" cy="3981640"/>
              </a:xfrm>
              <a:grpFill/>
            </p:grpSpPr>
            <p:sp>
              <p:nvSpPr>
                <p:cNvPr id="6" name="Rectangle: Rounded Corners 5"/>
                <p:cNvSpPr/>
                <p:nvPr/>
              </p:nvSpPr>
              <p:spPr>
                <a:xfrm>
                  <a:off x="-984060" y="1184883"/>
                  <a:ext cx="2880000" cy="504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latin typeface="Consolas" panose="020B0609020204030204" pitchFamily="49" charset="0"/>
                    </a:rPr>
                    <a:t> </a:t>
                  </a:r>
                  <a:r>
                    <a:rPr lang="en-GB" b="1" noProof="1">
                      <a:solidFill>
                        <a:schemeClr val="tx1"/>
                      </a:solidFill>
                      <a:latin typeface="Consolas" panose="020B0609020204030204" pitchFamily="49" charset="0"/>
                    </a:rPr>
                    <a:t>ConsoleClient</a:t>
                  </a:r>
                </a:p>
              </p:txBody>
            </p:sp>
            <p:sp>
              <p:nvSpPr>
                <p:cNvPr id="7" name="Rectangle: Rounded Corners 6"/>
                <p:cNvSpPr/>
                <p:nvPr/>
              </p:nvSpPr>
              <p:spPr>
                <a:xfrm>
                  <a:off x="7552740" y="4662523"/>
                  <a:ext cx="2988000" cy="504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EmployeeDatabase</a:t>
                  </a:r>
                </a:p>
              </p:txBody>
            </p:sp>
            <p:sp>
              <p:nvSpPr>
                <p:cNvPr id="8" name="Rectangle: Rounded Corners 7"/>
                <p:cNvSpPr/>
                <p:nvPr/>
              </p:nvSpPr>
              <p:spPr>
                <a:xfrm>
                  <a:off x="4123740" y="3347667"/>
                  <a:ext cx="2988000" cy="504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EmployeeInfoProvider</a:t>
                  </a:r>
                </a:p>
              </p:txBody>
            </p:sp>
            <p:sp>
              <p:nvSpPr>
                <p:cNvPr id="9" name="Rectangle: Rounded Corners 8"/>
                <p:cNvSpPr/>
                <p:nvPr/>
              </p:nvSpPr>
              <p:spPr>
                <a:xfrm>
                  <a:off x="847140" y="3347667"/>
                  <a:ext cx="2988000" cy="504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ConsoleFormatter</a:t>
                  </a:r>
                </a:p>
              </p:txBody>
            </p:sp>
            <p:sp>
              <p:nvSpPr>
                <p:cNvPr id="10" name="Rectangle: Rounded Corners 9"/>
                <p:cNvSpPr/>
                <p:nvPr/>
              </p:nvSpPr>
              <p:spPr>
                <a:xfrm>
                  <a:off x="847140" y="2052483"/>
                  <a:ext cx="2988000" cy="504000"/>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1">
                      <a:solidFill>
                        <a:schemeClr val="tx1"/>
                      </a:solidFill>
                    </a:rPr>
                    <a:t> </a:t>
                  </a:r>
                  <a:r>
                    <a:rPr lang="en-GB" b="1" noProof="1">
                      <a:solidFill>
                        <a:schemeClr val="tx1"/>
                      </a:solidFill>
                      <a:latin typeface="Consolas" panose="020B0609020204030204" pitchFamily="49" charset="0"/>
                    </a:rPr>
                    <a:t>&lt;Formatter&gt;</a:t>
                  </a:r>
                </a:p>
              </p:txBody>
            </p:sp>
            <p:sp>
              <p:nvSpPr>
                <p:cNvPr id="11" name="Rectangle: Rounded Corners 10"/>
                <p:cNvSpPr/>
                <p:nvPr/>
              </p:nvSpPr>
              <p:spPr>
                <a:xfrm>
                  <a:off x="4123740" y="2052483"/>
                  <a:ext cx="2988000" cy="504000"/>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&lt;InfoProvider&gt;</a:t>
                  </a:r>
                </a:p>
              </p:txBody>
            </p:sp>
            <p:sp>
              <p:nvSpPr>
                <p:cNvPr id="12" name="Rectangle: Rounded Corners 11"/>
                <p:cNvSpPr/>
                <p:nvPr/>
              </p:nvSpPr>
              <p:spPr>
                <a:xfrm>
                  <a:off x="7552740" y="3347667"/>
                  <a:ext cx="2988000" cy="504000"/>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&lt;Database&gt;</a:t>
                  </a:r>
                </a:p>
              </p:txBody>
            </p:sp>
          </p:grpSp>
          <p:cxnSp>
            <p:nvCxnSpPr>
              <p:cNvPr id="29" name="Straight Connector 28"/>
              <p:cNvCxnSpPr>
                <a:cxnSpLocks/>
              </p:cNvCxnSpPr>
              <p:nvPr/>
            </p:nvCxnSpPr>
            <p:spPr>
              <a:xfrm>
                <a:off x="303212" y="3561944"/>
                <a:ext cx="11692022"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03212" y="4876800"/>
                <a:ext cx="11692022"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p:cNvCxnSpPr>
              <a:cxnSpLocks/>
              <a:stCxn id="8" idx="3"/>
              <a:endCxn id="12" idx="1"/>
            </p:cNvCxnSpPr>
            <p:nvPr/>
          </p:nvCxnSpPr>
          <p:spPr>
            <a:xfrm>
              <a:off x="8456612" y="4214400"/>
              <a:ext cx="441000" cy="0"/>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cxnSpLocks/>
              <a:stCxn id="6" idx="3"/>
              <a:endCxn id="10" idx="0"/>
            </p:cNvCxnSpPr>
            <p:nvPr/>
          </p:nvCxnSpPr>
          <p:spPr>
            <a:xfrm>
              <a:off x="3240812" y="2051616"/>
              <a:ext cx="445200" cy="615600"/>
            </a:xfrm>
            <a:prstGeom prst="bentConnector2">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Slide Number">
            <a:extLst>
              <a:ext uri="{FF2B5EF4-FFF2-40B4-BE49-F238E27FC236}">
                <a16:creationId xmlns:a16="http://schemas.microsoft.com/office/drawing/2014/main" id="{F5805462-0370-4CDD-AF25-CE8EEB5E795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242</a:t>
            </a:fld>
            <a:endParaRPr lang="en-US" noProof="0" dirty="0"/>
          </a:p>
        </p:txBody>
      </p:sp>
    </p:spTree>
    <p:extLst>
      <p:ext uri="{BB962C8B-B14F-4D97-AF65-F5344CB8AC3E}">
        <p14:creationId xmlns:p14="http://schemas.microsoft.com/office/powerpoint/2010/main" val="32388291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20275"/>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82"/>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4520" y="1724211"/>
            <a:ext cx="8279707" cy="4940016"/>
          </a:xfrm>
          <a:prstGeom prst="rect">
            <a:avLst/>
          </a:prstGeom>
        </p:spPr>
        <p:txBody>
          <a:bodyPr vert="horz" lIns="107972" tIns="35991" rIns="107972" bIns="35991"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456778" indent="-456778" defTabSz="1218072">
              <a:lnSpc>
                <a:spcPct val="100000"/>
              </a:lnSpc>
              <a:buClr>
                <a:schemeClr val="bg2"/>
              </a:buClr>
            </a:pPr>
            <a:r>
              <a:rPr lang="en-GB" sz="3599" b="1" dirty="0">
                <a:solidFill>
                  <a:schemeClr val="bg1"/>
                </a:solidFill>
              </a:rPr>
              <a:t>SOLID</a:t>
            </a:r>
            <a:r>
              <a:rPr lang="en-GB" sz="3599" dirty="0">
                <a:solidFill>
                  <a:srgbClr val="FFFFFF"/>
                </a:solidFill>
              </a:rPr>
              <a:t> principles make the software:</a:t>
            </a:r>
          </a:p>
          <a:p>
            <a:pPr marL="989684" lvl="1" indent="-380648" defTabSz="1218072">
              <a:lnSpc>
                <a:spcPct val="100000"/>
              </a:lnSpc>
            </a:pPr>
            <a:r>
              <a:rPr lang="en-GB" sz="3399" dirty="0">
                <a:solidFill>
                  <a:srgbClr val="FFFFFF"/>
                </a:solidFill>
              </a:rPr>
              <a:t>Understandable</a:t>
            </a:r>
          </a:p>
          <a:p>
            <a:pPr marL="989684" lvl="1" indent="-380648" defTabSz="1218072">
              <a:lnSpc>
                <a:spcPct val="100000"/>
              </a:lnSpc>
            </a:pPr>
            <a:r>
              <a:rPr lang="en-GB" sz="3399" dirty="0">
                <a:solidFill>
                  <a:srgbClr val="FFFFFF"/>
                </a:solidFill>
              </a:rPr>
              <a:t>Flexible</a:t>
            </a:r>
          </a:p>
          <a:p>
            <a:pPr marL="989684" lvl="1" indent="-380648" defTabSz="1218072">
              <a:lnSpc>
                <a:spcPct val="100000"/>
              </a:lnSpc>
            </a:pPr>
            <a:r>
              <a:rPr lang="en-GB" sz="3399" dirty="0">
                <a:solidFill>
                  <a:srgbClr val="FFFFFF"/>
                </a:solidFill>
              </a:rPr>
              <a:t>Maintainable</a:t>
            </a:r>
          </a:p>
        </p:txBody>
      </p:sp>
      <p:sp>
        <p:nvSpPr>
          <p:cNvPr id="16" name="Slide Number">
            <a:extLst>
              <a:ext uri="{FF2B5EF4-FFF2-40B4-BE49-F238E27FC236}">
                <a16:creationId xmlns:a16="http://schemas.microsoft.com/office/drawing/2014/main" id="{E534D5DD-0BF4-4D2A-A242-C32AF124447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243</a:t>
            </a:fld>
            <a:endParaRPr lang="en-US" noProof="0" dirty="0"/>
          </a:p>
        </p:txBody>
      </p:sp>
    </p:spTree>
    <p:extLst>
      <p:ext uri="{BB962C8B-B14F-4D97-AF65-F5344CB8AC3E}">
        <p14:creationId xmlns:p14="http://schemas.microsoft.com/office/powerpoint/2010/main" val="34314876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37111399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245</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17342960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246</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8204289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8F933659-9CD8-40C8-8C27-89AD47E2466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247</a:t>
            </a:fld>
            <a:endParaRPr lang="en-US" dirty="0"/>
          </a:p>
        </p:txBody>
      </p:sp>
    </p:spTree>
    <p:extLst>
      <p:ext uri="{BB962C8B-B14F-4D97-AF65-F5344CB8AC3E}">
        <p14:creationId xmlns:p14="http://schemas.microsoft.com/office/powerpoint/2010/main" val="8723254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5F37B149-F33A-469C-90B5-C6DA26A956A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248</a:t>
            </a:fld>
            <a:endParaRPr lang="en-US" noProof="0" dirty="0"/>
          </a:p>
        </p:txBody>
      </p:sp>
    </p:spTree>
    <p:extLst>
      <p:ext uri="{BB962C8B-B14F-4D97-AF65-F5344CB8AC3E}">
        <p14:creationId xmlns:p14="http://schemas.microsoft.com/office/powerpoint/2010/main" val="37295161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8275" y="762860"/>
            <a:ext cx="10962447" cy="882654"/>
          </a:xfrm>
        </p:spPr>
        <p:txBody>
          <a:bodyPr>
            <a:normAutofit fontScale="90000"/>
          </a:bodyPr>
          <a:lstStyle/>
          <a:p>
            <a:r>
              <a:rPr lang="en-US" sz="6000" dirty="0">
                <a:latin typeface="Calibri"/>
                <a:ea typeface="Calibri"/>
                <a:cs typeface="Calibri"/>
              </a:rPr>
              <a:t>Reflection and </a:t>
            </a:r>
            <a:r>
              <a:rPr lang="en-US" sz="5400" dirty="0"/>
              <a:t>Annotations</a:t>
            </a:r>
            <a:endParaRPr lang="en-US" dirty="0"/>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a:hlinkClick r:id="rId3"/>
              </a:rPr>
              <a:t>https://softuni.bg</a:t>
            </a:r>
            <a:endParaRPr lang="en-US" dirty="0"/>
          </a:p>
        </p:txBody>
      </p:sp>
      <p:sp>
        <p:nvSpPr>
          <p:cNvPr id="6" name="Text Placeholder 5"/>
          <p:cNvSpPr>
            <a:spLocks noGrp="1"/>
          </p:cNvSpPr>
          <p:nvPr>
            <p:ph type="body" sz="quarter" idx="19"/>
          </p:nvPr>
        </p:nvSpPr>
        <p:spPr>
          <a:xfrm>
            <a:off x="672561" y="4641738"/>
            <a:ext cx="2950749" cy="976925"/>
          </a:xfrm>
        </p:spPr>
        <p:txBody>
          <a:bodyPr/>
          <a:lstStyle/>
          <a:p>
            <a:r>
              <a:rPr lang="en-US" dirty="0" err="1"/>
              <a:t>SoftUni</a:t>
            </a:r>
            <a:r>
              <a:rPr lang="en-US" dirty="0"/>
              <a:t> Team</a:t>
            </a:r>
          </a:p>
        </p:txBody>
      </p:sp>
      <p:sp>
        <p:nvSpPr>
          <p:cNvPr id="7" name="Text Placeholder 6"/>
          <p:cNvSpPr>
            <a:spLocks noGrp="1"/>
          </p:cNvSpPr>
          <p:nvPr>
            <p:ph type="body" sz="quarter" idx="20"/>
          </p:nvPr>
        </p:nvSpPr>
        <p:spPr>
          <a:xfrm>
            <a:off x="672561" y="5368870"/>
            <a:ext cx="2950749" cy="444536"/>
          </a:xfrm>
        </p:spPr>
        <p:txBody>
          <a:bodyPr/>
          <a:lstStyle/>
          <a:p>
            <a:r>
              <a:rPr lang="en-US" dirty="0"/>
              <a:t>Technical Trainers</a:t>
            </a: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8275" y="2651909"/>
            <a:ext cx="2631413" cy="16114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118379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190402" y="1196125"/>
            <a:ext cx="11818096" cy="5201066"/>
          </a:xfrm>
        </p:spPr>
        <p:txBody>
          <a:bodyPr>
            <a:normAutofit fontScale="85000" lnSpcReduction="20000"/>
          </a:bodyPr>
          <a:lstStyle/>
          <a:p>
            <a:r>
              <a:rPr lang="en-GB" sz="3500" dirty="0"/>
              <a:t>Create a class </a:t>
            </a:r>
            <a:r>
              <a:rPr lang="en-GB" sz="3500" noProof="1"/>
              <a:t>PriceCalculator</a:t>
            </a:r>
            <a:r>
              <a:rPr lang="en-GB" sz="3500" dirty="0"/>
              <a:t> that calculates the total price of a holiday,   </a:t>
            </a:r>
            <a:br>
              <a:rPr lang="en-GB" sz="3500" dirty="0"/>
            </a:br>
            <a:r>
              <a:rPr lang="en-GB" sz="3500" dirty="0"/>
              <a:t>by given </a:t>
            </a:r>
            <a:r>
              <a:rPr lang="en-GB" sz="3500" b="1" dirty="0">
                <a:solidFill>
                  <a:schemeClr val="bg1"/>
                </a:solidFill>
              </a:rPr>
              <a:t>price per day</a:t>
            </a:r>
            <a:r>
              <a:rPr lang="en-GB" sz="3500" dirty="0"/>
              <a:t>, </a:t>
            </a:r>
            <a:r>
              <a:rPr lang="en-GB" sz="3500" b="1" dirty="0">
                <a:solidFill>
                  <a:schemeClr val="bg1"/>
                </a:solidFill>
              </a:rPr>
              <a:t>number of days</a:t>
            </a:r>
            <a:r>
              <a:rPr lang="en-GB" sz="3500" dirty="0"/>
              <a:t>, </a:t>
            </a:r>
            <a:r>
              <a:rPr lang="en-GB" sz="3500" b="1" dirty="0">
                <a:solidFill>
                  <a:schemeClr val="bg1"/>
                </a:solidFill>
              </a:rPr>
              <a:t>the season </a:t>
            </a:r>
            <a:r>
              <a:rPr lang="en-GB" sz="3500" dirty="0"/>
              <a:t>and a </a:t>
            </a:r>
            <a:r>
              <a:rPr lang="en-GB" sz="3500" b="1" dirty="0">
                <a:solidFill>
                  <a:schemeClr val="bg1"/>
                </a:solidFill>
              </a:rPr>
              <a:t>discount type</a:t>
            </a:r>
          </a:p>
          <a:p>
            <a:r>
              <a:rPr lang="en-GB" sz="3500" dirty="0"/>
              <a:t>The discount type and season </a:t>
            </a:r>
            <a:br>
              <a:rPr lang="en-GB" sz="3500" dirty="0"/>
            </a:br>
            <a:r>
              <a:rPr lang="en-GB" sz="3500" dirty="0"/>
              <a:t>should be </a:t>
            </a:r>
            <a:r>
              <a:rPr lang="en-GB" sz="3500" b="1" noProof="1">
                <a:solidFill>
                  <a:schemeClr val="bg1"/>
                </a:solidFill>
              </a:rPr>
              <a:t>enums</a:t>
            </a:r>
          </a:p>
          <a:p>
            <a:r>
              <a:rPr lang="en-GB" sz="3500" dirty="0"/>
              <a:t>The price multipliers will be:</a:t>
            </a:r>
          </a:p>
          <a:p>
            <a:pPr lvl="1"/>
            <a:r>
              <a:rPr lang="en-GB" sz="3300" dirty="0"/>
              <a:t>1x for Autumn, 2x for Spring, etc.</a:t>
            </a:r>
          </a:p>
          <a:p>
            <a:r>
              <a:rPr lang="en-GB" sz="3500" dirty="0"/>
              <a:t>The discount types will be:</a:t>
            </a:r>
          </a:p>
          <a:p>
            <a:pPr lvl="1"/>
            <a:r>
              <a:rPr lang="en-GB" sz="3300" noProof="1"/>
              <a:t>None – 0%</a:t>
            </a:r>
          </a:p>
          <a:p>
            <a:pPr lvl="1"/>
            <a:r>
              <a:rPr lang="en-GB" sz="3300" noProof="1"/>
              <a:t>SecondVisit – 10%</a:t>
            </a:r>
          </a:p>
          <a:p>
            <a:pPr lvl="1"/>
            <a:r>
              <a:rPr lang="en-GB" sz="3300" noProof="1"/>
              <a:t>VIP – 20%</a:t>
            </a:r>
          </a:p>
        </p:txBody>
      </p:sp>
      <p:sp>
        <p:nvSpPr>
          <p:cNvPr id="4" name="Title 3"/>
          <p:cNvSpPr>
            <a:spLocks noGrp="1"/>
          </p:cNvSpPr>
          <p:nvPr>
            <p:ph type="title"/>
          </p:nvPr>
        </p:nvSpPr>
        <p:spPr/>
        <p:txBody>
          <a:bodyPr/>
          <a:lstStyle/>
          <a:p>
            <a:r>
              <a:rPr lang="en-US" dirty="0"/>
              <a:t>Problem: Hotel Reservation </a:t>
            </a:r>
          </a:p>
        </p:txBody>
      </p:sp>
      <p:pic>
        <p:nvPicPr>
          <p:cNvPr id="6" name="Picture 5">
            <a:extLst>
              <a:ext uri="{FF2B5EF4-FFF2-40B4-BE49-F238E27FC236}">
                <a16:creationId xmlns:a16="http://schemas.microsoft.com/office/drawing/2014/main" id="{2EBF00E5-DB9F-4A3D-9534-7AAB3513A1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2497" y="2286000"/>
            <a:ext cx="4342976" cy="3657600"/>
          </a:xfrm>
          <a:prstGeom prst="rect">
            <a:avLst/>
          </a:prstGeom>
        </p:spPr>
      </p:pic>
      <p:sp>
        <p:nvSpPr>
          <p:cNvPr id="8" name="TextBox 7">
            <a:extLst>
              <a:ext uri="{FF2B5EF4-FFF2-40B4-BE49-F238E27FC236}">
                <a16:creationId xmlns:a16="http://schemas.microsoft.com/office/drawing/2014/main" id="{66525796-EDDE-4CB1-8227-B70EC435CADD}"/>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4"/>
              </a:rPr>
              <a:t>https://judge.softuni.bg/Contests/1575/Working-with-Abstraction-Lab</a:t>
            </a:r>
            <a:endParaRPr lang="en-US" u="sng" dirty="0">
              <a:solidFill>
                <a:schemeClr val="bg1"/>
              </a:solidFill>
            </a:endParaRPr>
          </a:p>
        </p:txBody>
      </p:sp>
      <p:sp>
        <p:nvSpPr>
          <p:cNvPr id="7" name="Slide Number">
            <a:extLst>
              <a:ext uri="{FF2B5EF4-FFF2-40B4-BE49-F238E27FC236}">
                <a16:creationId xmlns:a16="http://schemas.microsoft.com/office/drawing/2014/main" id="{386712FB-4FEE-4200-93D9-D1AF8B6A9EC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a:t>
            </a:fld>
            <a:endParaRPr lang="en-US" noProof="0" dirty="0"/>
          </a:p>
        </p:txBody>
      </p:sp>
    </p:spTree>
    <p:extLst>
      <p:ext uri="{BB962C8B-B14F-4D97-AF65-F5344CB8AC3E}">
        <p14:creationId xmlns:p14="http://schemas.microsoft.com/office/powerpoint/2010/main" val="42935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type="body" sz="quarter" idx="10"/>
          </p:nvPr>
        </p:nvSpPr>
        <p:spPr/>
        <p:txBody>
          <a:bodyPr>
            <a:normAutofit/>
          </a:bodyPr>
          <a:lstStyle/>
          <a:p>
            <a:pPr marL="514350" indent="-514350">
              <a:buFont typeface="+mj-lt"/>
              <a:buAutoNum type="arabicPeriod"/>
            </a:pPr>
            <a:r>
              <a:rPr lang="en-US" dirty="0"/>
              <a:t>Reflection - What? Why? Where?</a:t>
            </a:r>
          </a:p>
          <a:p>
            <a:pPr marL="514350" indent="-514350">
              <a:buFont typeface="+mj-lt"/>
              <a:buAutoNum type="arabicPeriod"/>
            </a:pPr>
            <a:r>
              <a:rPr lang="en-US" dirty="0"/>
              <a:t>Reflection API</a:t>
            </a:r>
          </a:p>
          <a:p>
            <a:pPr marL="819096" lvl="1" indent="-514350"/>
            <a:r>
              <a:rPr lang="en-US" dirty="0"/>
              <a:t>Reflecting Classes</a:t>
            </a:r>
          </a:p>
          <a:p>
            <a:pPr marL="819096" lvl="1" indent="-514350"/>
            <a:r>
              <a:rPr lang="en-US" dirty="0"/>
              <a:t>Reflecting Constructors</a:t>
            </a:r>
          </a:p>
          <a:p>
            <a:pPr marL="819096" lvl="1" indent="-514350"/>
            <a:r>
              <a:rPr lang="en-US" dirty="0"/>
              <a:t>Reflecting Fields</a:t>
            </a:r>
          </a:p>
          <a:p>
            <a:pPr marL="819096" lvl="1" indent="-514350"/>
            <a:r>
              <a:rPr lang="en-US" dirty="0"/>
              <a:t>Reflecting Methods</a:t>
            </a:r>
          </a:p>
          <a:p>
            <a:pPr marL="819096" lvl="1" indent="-514350"/>
            <a:r>
              <a:rPr lang="en-US" dirty="0"/>
              <a:t>Access Modifiers</a:t>
            </a:r>
          </a:p>
          <a:p>
            <a:pPr marL="819096" lvl="1" indent="-514350"/>
            <a:r>
              <a:rPr lang="en-US" dirty="0"/>
              <a:t>Reflecting Annotations</a:t>
            </a:r>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6" name="Picture 5" descr="A drawing of a cartoon character&#10;&#10;Description generated with high confidence">
            <a:extLst>
              <a:ext uri="{FF2B5EF4-FFF2-40B4-BE49-F238E27FC236}">
                <a16:creationId xmlns:a16="http://schemas.microsoft.com/office/drawing/2014/main" id="{8A4321C1-0DAC-40C4-A4A0-54B7CB92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4660" y="1371601"/>
            <a:ext cx="3572162" cy="4385137"/>
          </a:xfrm>
          <a:prstGeom prst="rect">
            <a:avLst/>
          </a:prstGeom>
        </p:spPr>
      </p:pic>
      <p:sp>
        <p:nvSpPr>
          <p:cNvPr id="7" name="Slide Number">
            <a:extLst>
              <a:ext uri="{FF2B5EF4-FFF2-40B4-BE49-F238E27FC236}">
                <a16:creationId xmlns:a16="http://schemas.microsoft.com/office/drawing/2014/main" id="{4AF1A319-9669-4E51-8757-F453991A546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250</a:t>
            </a:fld>
            <a:endParaRPr lang="en-US" noProof="0" dirty="0"/>
          </a:p>
        </p:txBody>
      </p:sp>
    </p:spTree>
    <p:extLst>
      <p:ext uri="{BB962C8B-B14F-4D97-AF65-F5344CB8AC3E}">
        <p14:creationId xmlns:p14="http://schemas.microsoft.com/office/powerpoint/2010/main" val="2619531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93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393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39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3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rPr>
              <a:t>sli.do</a:t>
            </a: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A98B13E4-AC20-4C03-974F-C65D511CED1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251</a:t>
            </a:fld>
            <a:endParaRPr lang="en-US" noProof="0" dirty="0"/>
          </a:p>
        </p:txBody>
      </p:sp>
    </p:spTree>
    <p:extLst>
      <p:ext uri="{BB962C8B-B14F-4D97-AF65-F5344CB8AC3E}">
        <p14:creationId xmlns:p14="http://schemas.microsoft.com/office/powerpoint/2010/main" val="33961329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868" y="1524000"/>
            <a:ext cx="3324266" cy="2362200"/>
          </a:xfrm>
          <a:prstGeom prst="ellipse">
            <a:avLst/>
          </a:prstGeom>
          <a:ln>
            <a:noFill/>
          </a:ln>
          <a:effectLst>
            <a:softEdge rad="112500"/>
          </a:effectLst>
        </p:spPr>
      </p:pic>
      <p:sp>
        <p:nvSpPr>
          <p:cNvPr id="5" name="Title 4">
            <a:extLst>
              <a:ext uri="{FF2B5EF4-FFF2-40B4-BE49-F238E27FC236}">
                <a16:creationId xmlns:a16="http://schemas.microsoft.com/office/drawing/2014/main" id="{F77D2175-F8CD-4E4E-B1DE-FC50A19262C8}"/>
              </a:ext>
            </a:extLst>
          </p:cNvPr>
          <p:cNvSpPr>
            <a:spLocks noGrp="1"/>
          </p:cNvSpPr>
          <p:nvPr>
            <p:ph type="title" sz="quarter" idx="10"/>
          </p:nvPr>
        </p:nvSpPr>
        <p:spPr/>
        <p:txBody>
          <a:bodyPr/>
          <a:lstStyle/>
          <a:p>
            <a:r>
              <a:rPr lang="en-US"/>
              <a:t>Reflection</a:t>
            </a:r>
          </a:p>
        </p:txBody>
      </p:sp>
    </p:spTree>
    <p:extLst>
      <p:ext uri="{BB962C8B-B14F-4D97-AF65-F5344CB8AC3E}">
        <p14:creationId xmlns:p14="http://schemas.microsoft.com/office/powerpoint/2010/main" val="2193735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5" name="Rectangle 3"/>
          <p:cNvSpPr>
            <a:spLocks noGrp="1" noChangeArrowheads="1"/>
          </p:cNvSpPr>
          <p:nvPr>
            <p:ph type="body" sz="quarter" idx="10"/>
          </p:nvPr>
        </p:nvSpPr>
        <p:spPr>
          <a:prstGeom prst="rect">
            <a:avLst/>
          </a:prstGeom>
        </p:spPr>
        <p:txBody>
          <a:bodyPr/>
          <a:lstStyle/>
          <a:p>
            <a:pPr>
              <a:lnSpc>
                <a:spcPct val="100000"/>
              </a:lnSpc>
              <a:buClr>
                <a:schemeClr val="tx1"/>
              </a:buClr>
              <a:defRPr/>
            </a:pPr>
            <a:r>
              <a:rPr lang="en-US" b="1" dirty="0">
                <a:solidFill>
                  <a:schemeClr val="bg1"/>
                </a:solidFill>
              </a:rPr>
              <a:t>Programming technique </a:t>
            </a:r>
            <a:r>
              <a:rPr lang="en-US" dirty="0"/>
              <a:t>in which computer programs have the ability to treat </a:t>
            </a:r>
            <a:r>
              <a:rPr lang="en-US" b="1" dirty="0">
                <a:solidFill>
                  <a:schemeClr val="bg1"/>
                </a:solidFill>
              </a:rPr>
              <a:t>programs as their data</a:t>
            </a:r>
          </a:p>
          <a:p>
            <a:pPr>
              <a:lnSpc>
                <a:spcPct val="100000"/>
              </a:lnSpc>
              <a:defRPr/>
            </a:pPr>
            <a:r>
              <a:rPr lang="en-US" dirty="0"/>
              <a:t>Program can be designed to: </a:t>
            </a:r>
          </a:p>
          <a:p>
            <a:pPr lvl="1">
              <a:lnSpc>
                <a:spcPct val="100000"/>
              </a:lnSpc>
              <a:buClr>
                <a:schemeClr val="tx1"/>
              </a:buClr>
              <a:defRPr/>
            </a:pPr>
            <a:r>
              <a:rPr lang="en-US" b="1" dirty="0">
                <a:solidFill>
                  <a:schemeClr val="bg1"/>
                </a:solidFill>
              </a:rPr>
              <a:t>Read </a:t>
            </a:r>
          </a:p>
          <a:p>
            <a:pPr lvl="1">
              <a:lnSpc>
                <a:spcPct val="100000"/>
              </a:lnSpc>
              <a:buClr>
                <a:schemeClr val="tx1"/>
              </a:buClr>
              <a:defRPr/>
            </a:pPr>
            <a:r>
              <a:rPr lang="en-US" b="1" dirty="0">
                <a:solidFill>
                  <a:schemeClr val="bg1"/>
                </a:solidFill>
              </a:rPr>
              <a:t>Generate </a:t>
            </a:r>
          </a:p>
          <a:p>
            <a:pPr lvl="1">
              <a:lnSpc>
                <a:spcPct val="100000"/>
              </a:lnSpc>
              <a:buClr>
                <a:schemeClr val="tx1"/>
              </a:buClr>
              <a:defRPr/>
            </a:pPr>
            <a:r>
              <a:rPr lang="en-US" b="1" dirty="0">
                <a:solidFill>
                  <a:schemeClr val="bg1"/>
                </a:solidFill>
              </a:rPr>
              <a:t>Analyze </a:t>
            </a:r>
          </a:p>
          <a:p>
            <a:pPr lvl="1">
              <a:lnSpc>
                <a:spcPct val="100000"/>
              </a:lnSpc>
              <a:buClr>
                <a:schemeClr val="tx1"/>
              </a:buClr>
              <a:defRPr/>
            </a:pPr>
            <a:r>
              <a:rPr lang="en-US" b="1" dirty="0">
                <a:solidFill>
                  <a:schemeClr val="bg1"/>
                </a:solidFill>
              </a:rPr>
              <a:t>Transform</a:t>
            </a:r>
            <a:r>
              <a:rPr lang="en-US" b="1" dirty="0">
                <a:solidFill>
                  <a:schemeClr val="tx2">
                    <a:lumMod val="75000"/>
                  </a:schemeClr>
                </a:solidFill>
              </a:rPr>
              <a:t> </a:t>
            </a:r>
          </a:p>
          <a:p>
            <a:pPr>
              <a:lnSpc>
                <a:spcPct val="100000"/>
              </a:lnSpc>
              <a:buClr>
                <a:schemeClr val="tx1"/>
              </a:buClr>
              <a:defRPr/>
            </a:pPr>
            <a:r>
              <a:rPr lang="en-US" b="1" dirty="0">
                <a:solidFill>
                  <a:schemeClr val="bg1"/>
                </a:solidFill>
              </a:rPr>
              <a:t>Modify itself</a:t>
            </a:r>
            <a:r>
              <a:rPr lang="en-US" dirty="0">
                <a:solidFill>
                  <a:schemeClr val="bg1"/>
                </a:solidFill>
              </a:rPr>
              <a:t> </a:t>
            </a:r>
            <a:r>
              <a:rPr lang="en-US" dirty="0"/>
              <a:t>while </a:t>
            </a:r>
            <a:r>
              <a:rPr lang="en-US" b="1" dirty="0">
                <a:solidFill>
                  <a:schemeClr val="bg1"/>
                </a:solidFill>
              </a:rPr>
              <a:t>running</a:t>
            </a:r>
            <a:endParaRPr lang="bg-BG" dirty="0">
              <a:solidFill>
                <a:schemeClr val="tx2">
                  <a:lumMod val="75000"/>
                </a:schemeClr>
              </a:solidFill>
            </a:endParaRPr>
          </a:p>
        </p:txBody>
      </p:sp>
      <p:sp>
        <p:nvSpPr>
          <p:cNvPr id="796674" name="Rectangle 2"/>
          <p:cNvSpPr>
            <a:spLocks noGrp="1" noChangeArrowheads="1"/>
          </p:cNvSpPr>
          <p:nvPr>
            <p:ph type="title"/>
          </p:nvPr>
        </p:nvSpPr>
        <p:spPr>
          <a:prstGeom prst="rect">
            <a:avLst/>
          </a:prstGeom>
        </p:spPr>
        <p:txBody>
          <a:bodyPr anchor="ctr" anchorCtr="0"/>
          <a:lstStyle/>
          <a:p>
            <a:r>
              <a:rPr lang="en-US" sz="4000" dirty="0"/>
              <a:t>What is </a:t>
            </a:r>
            <a:r>
              <a:rPr lang="en-GB" dirty="0"/>
              <a:t>Metaprogramming?</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1" y="2514600"/>
            <a:ext cx="4838999" cy="3629250"/>
          </a:xfrm>
          <a:prstGeom prst="rect">
            <a:avLst/>
          </a:prstGeom>
        </p:spPr>
      </p:pic>
      <p:sp>
        <p:nvSpPr>
          <p:cNvPr id="6" name="Slide Number">
            <a:extLst>
              <a:ext uri="{FF2B5EF4-FFF2-40B4-BE49-F238E27FC236}">
                <a16:creationId xmlns:a16="http://schemas.microsoft.com/office/drawing/2014/main" id="{AD9A039A-3A6E-47A7-8594-D050AE10A31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253</a:t>
            </a:fld>
            <a:endParaRPr lang="en-US" noProof="0" dirty="0"/>
          </a:p>
        </p:txBody>
      </p:sp>
    </p:spTree>
    <p:extLst>
      <p:ext uri="{BB962C8B-B14F-4D97-AF65-F5344CB8AC3E}">
        <p14:creationId xmlns:p14="http://schemas.microsoft.com/office/powerpoint/2010/main" val="2054524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6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6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66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66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66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667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r>
              <a:rPr lang="en-US" dirty="0"/>
              <a:t>What is </a:t>
            </a:r>
            <a:r>
              <a:rPr lang="en-GB" dirty="0"/>
              <a:t>Reflection?</a:t>
            </a:r>
          </a:p>
        </p:txBody>
      </p:sp>
      <p:sp>
        <p:nvSpPr>
          <p:cNvPr id="2" name="Text Placeholder 1"/>
          <p:cNvSpPr>
            <a:spLocks noGrp="1"/>
          </p:cNvSpPr>
          <p:nvPr>
            <p:ph type="body" sz="quarter" idx="10"/>
          </p:nvPr>
        </p:nvSpPr>
        <p:spPr/>
        <p:txBody>
          <a:bodyPr/>
          <a:lstStyle/>
          <a:p>
            <a:r>
              <a:rPr lang="en-US" dirty="0"/>
              <a:t>The ability of a programming language to be its </a:t>
            </a:r>
            <a:br>
              <a:rPr lang="en-US" dirty="0"/>
            </a:br>
            <a:r>
              <a:rPr lang="en-US" b="1" dirty="0">
                <a:solidFill>
                  <a:schemeClr val="bg1"/>
                </a:solidFill>
              </a:rPr>
              <a:t>own metalanguage</a:t>
            </a:r>
          </a:p>
          <a:p>
            <a:r>
              <a:rPr lang="en-US" dirty="0"/>
              <a:t>Programs can examine information </a:t>
            </a:r>
            <a:br>
              <a:rPr lang="en-US" dirty="0"/>
            </a:br>
            <a:r>
              <a:rPr lang="en-US" dirty="0"/>
              <a:t>about </a:t>
            </a:r>
            <a:r>
              <a:rPr lang="en-US" b="1" dirty="0">
                <a:solidFill>
                  <a:schemeClr val="bg1"/>
                </a:solidFill>
              </a:rPr>
              <a:t>themselves</a:t>
            </a:r>
          </a:p>
        </p:txBody>
      </p:sp>
      <p:pic>
        <p:nvPicPr>
          <p:cNvPr id="16" name="Picture 15">
            <a:extLst>
              <a:ext uri="{FF2B5EF4-FFF2-40B4-BE49-F238E27FC236}">
                <a16:creationId xmlns:a16="http://schemas.microsoft.com/office/drawing/2014/main" id="{CD008A11-8C8E-42FC-9C1C-7A07B11E8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008" y="3251448"/>
            <a:ext cx="3925125" cy="3926147"/>
          </a:xfrm>
          <a:prstGeom prst="rect">
            <a:avLst/>
          </a:prstGeom>
        </p:spPr>
      </p:pic>
      <p:sp>
        <p:nvSpPr>
          <p:cNvPr id="6" name="Slide Number">
            <a:extLst>
              <a:ext uri="{FF2B5EF4-FFF2-40B4-BE49-F238E27FC236}">
                <a16:creationId xmlns:a16="http://schemas.microsoft.com/office/drawing/2014/main" id="{87B05187-B57B-4BAC-9E16-89E723F7D7B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254</a:t>
            </a:fld>
            <a:endParaRPr lang="en-US" dirty="0"/>
          </a:p>
        </p:txBody>
      </p:sp>
    </p:spTree>
    <p:extLst>
      <p:ext uri="{BB962C8B-B14F-4D97-AF65-F5344CB8AC3E}">
        <p14:creationId xmlns:p14="http://schemas.microsoft.com/office/powerpoint/2010/main" val="1196077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Whenever we want:</a:t>
            </a:r>
          </a:p>
          <a:p>
            <a:pPr lvl="1"/>
            <a:r>
              <a:rPr lang="en-GB" dirty="0"/>
              <a:t>Code to become more </a:t>
            </a:r>
            <a:r>
              <a:rPr lang="en-GB" b="1" dirty="0">
                <a:solidFill>
                  <a:schemeClr val="bg1"/>
                </a:solidFill>
              </a:rPr>
              <a:t>extendible</a:t>
            </a:r>
          </a:p>
          <a:p>
            <a:pPr lvl="1"/>
            <a:r>
              <a:rPr lang="en-US" dirty="0"/>
              <a:t>To </a:t>
            </a:r>
            <a:r>
              <a:rPr lang="en-US" b="1" dirty="0">
                <a:solidFill>
                  <a:schemeClr val="bg1"/>
                </a:solidFill>
              </a:rPr>
              <a:t>reduce</a:t>
            </a:r>
            <a:r>
              <a:rPr lang="en-US" dirty="0"/>
              <a:t> </a:t>
            </a:r>
            <a:r>
              <a:rPr lang="en-US" b="1" dirty="0">
                <a:solidFill>
                  <a:schemeClr val="bg1"/>
                </a:solidFill>
              </a:rPr>
              <a:t>code</a:t>
            </a:r>
            <a:r>
              <a:rPr lang="en-US" dirty="0"/>
              <a:t> length significantly</a:t>
            </a:r>
          </a:p>
          <a:p>
            <a:pPr lvl="1"/>
            <a:r>
              <a:rPr lang="en-US" dirty="0"/>
              <a:t>Easier </a:t>
            </a:r>
            <a:r>
              <a:rPr lang="en-US" b="1" dirty="0">
                <a:solidFill>
                  <a:schemeClr val="bg1"/>
                </a:solidFill>
              </a:rPr>
              <a:t>maintenance</a:t>
            </a:r>
          </a:p>
          <a:p>
            <a:pPr lvl="1"/>
            <a:r>
              <a:rPr lang="en-US" dirty="0"/>
              <a:t>Easier </a:t>
            </a:r>
            <a:r>
              <a:rPr lang="en-US" b="1" dirty="0">
                <a:solidFill>
                  <a:schemeClr val="bg1"/>
                </a:solidFill>
              </a:rPr>
              <a:t>testing</a:t>
            </a:r>
          </a:p>
        </p:txBody>
      </p:sp>
      <p:sp>
        <p:nvSpPr>
          <p:cNvPr id="796674" name="Rectangle 2"/>
          <p:cNvSpPr>
            <a:spLocks noGrp="1" noChangeArrowheads="1"/>
          </p:cNvSpPr>
          <p:nvPr>
            <p:ph type="title"/>
          </p:nvPr>
        </p:nvSpPr>
        <p:spPr/>
        <p:txBody>
          <a:bodyPr/>
          <a:lstStyle/>
          <a:p>
            <a:r>
              <a:rPr lang="en-US" dirty="0"/>
              <a:t>When to Use </a:t>
            </a:r>
            <a:r>
              <a:rPr lang="en-GB" dirty="0"/>
              <a:t>Reflection?</a:t>
            </a:r>
          </a:p>
        </p:txBody>
      </p:sp>
      <p:sp>
        <p:nvSpPr>
          <p:cNvPr id="23" name="Rectangle 22">
            <a:extLst>
              <a:ext uri="{FF2B5EF4-FFF2-40B4-BE49-F238E27FC236}">
                <a16:creationId xmlns:a16="http://schemas.microsoft.com/office/drawing/2014/main" id="{D1FA70FC-D3EC-4DE6-A57F-9CDFF56B308D}"/>
              </a:ext>
            </a:extLst>
          </p:cNvPr>
          <p:cNvSpPr/>
          <p:nvPr/>
        </p:nvSpPr>
        <p:spPr>
          <a:xfrm>
            <a:off x="9551430" y="735955"/>
            <a:ext cx="2227915" cy="5386090"/>
          </a:xfrm>
          <a:prstGeom prst="rect">
            <a:avLst/>
          </a:prstGeom>
          <a:noFill/>
        </p:spPr>
        <p:txBody>
          <a:bodyPr wrap="none" lIns="91440" tIns="45720" rIns="91440" bIns="45720">
            <a:spAutoFit/>
          </a:bodyPr>
          <a:lstStyle/>
          <a:p>
            <a:pPr algn="ctr"/>
            <a:r>
              <a:rPr lang="en-US" sz="34400" b="1" dirty="0">
                <a:ln w="0"/>
              </a:rPr>
              <a:t>?</a:t>
            </a:r>
          </a:p>
        </p:txBody>
      </p:sp>
      <p:sp>
        <p:nvSpPr>
          <p:cNvPr id="6" name="Slide Number">
            <a:extLst>
              <a:ext uri="{FF2B5EF4-FFF2-40B4-BE49-F238E27FC236}">
                <a16:creationId xmlns:a16="http://schemas.microsoft.com/office/drawing/2014/main" id="{736F446A-C217-4C15-8C55-533C87A1CA1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255</a:t>
            </a:fld>
            <a:endParaRPr lang="en-US" dirty="0"/>
          </a:p>
        </p:txBody>
      </p:sp>
    </p:spTree>
    <p:extLst>
      <p:ext uri="{BB962C8B-B14F-4D97-AF65-F5344CB8AC3E}">
        <p14:creationId xmlns:p14="http://schemas.microsoft.com/office/powerpoint/2010/main" val="3775540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buClr>
                <a:schemeClr val="tx1"/>
              </a:buClr>
            </a:pPr>
            <a:r>
              <a:rPr lang="en-US" dirty="0"/>
              <a:t>If it is </a:t>
            </a:r>
            <a:r>
              <a:rPr lang="en-US" b="1" dirty="0">
                <a:solidFill>
                  <a:schemeClr val="bg1"/>
                </a:solidFill>
              </a:rPr>
              <a:t>possible</a:t>
            </a:r>
            <a:r>
              <a:rPr lang="en-US" dirty="0"/>
              <a:t> to </a:t>
            </a:r>
            <a:r>
              <a:rPr lang="en-US" b="1" dirty="0">
                <a:solidFill>
                  <a:schemeClr val="bg1"/>
                </a:solidFill>
              </a:rPr>
              <a:t>perform</a:t>
            </a:r>
            <a:r>
              <a:rPr lang="en-US" dirty="0"/>
              <a:t> an operation </a:t>
            </a:r>
            <a:r>
              <a:rPr lang="en-US" b="1" dirty="0">
                <a:solidFill>
                  <a:schemeClr val="bg1"/>
                </a:solidFill>
              </a:rPr>
              <a:t>without</a:t>
            </a:r>
            <a:r>
              <a:rPr lang="en-US" dirty="0"/>
              <a:t> using </a:t>
            </a:r>
            <a:br>
              <a:rPr lang="en-US" dirty="0"/>
            </a:br>
            <a:r>
              <a:rPr lang="en-US" b="1" dirty="0">
                <a:solidFill>
                  <a:schemeClr val="bg1"/>
                </a:solidFill>
              </a:rPr>
              <a:t>reflection</a:t>
            </a:r>
            <a:r>
              <a:rPr lang="en-US" dirty="0"/>
              <a:t>, then it is preferable to </a:t>
            </a:r>
            <a:r>
              <a:rPr lang="en-US" b="1" dirty="0">
                <a:solidFill>
                  <a:schemeClr val="bg1"/>
                </a:solidFill>
              </a:rPr>
              <a:t>avoid using it</a:t>
            </a:r>
          </a:p>
          <a:p>
            <a:pPr>
              <a:buClr>
                <a:schemeClr val="tx1"/>
              </a:buClr>
            </a:pPr>
            <a:r>
              <a:rPr lang="en-GB" dirty="0"/>
              <a:t>Cons from using Reflection</a:t>
            </a:r>
          </a:p>
          <a:p>
            <a:pPr lvl="1">
              <a:buClr>
                <a:schemeClr val="tx1"/>
              </a:buClr>
            </a:pPr>
            <a:r>
              <a:rPr lang="en-GB" b="1" dirty="0">
                <a:solidFill>
                  <a:schemeClr val="bg1"/>
                </a:solidFill>
              </a:rPr>
              <a:t>Performance</a:t>
            </a:r>
            <a:r>
              <a:rPr lang="en-GB" dirty="0"/>
              <a:t> overhead</a:t>
            </a:r>
          </a:p>
          <a:p>
            <a:pPr lvl="1">
              <a:buClr>
                <a:schemeClr val="tx1"/>
              </a:buClr>
            </a:pPr>
            <a:r>
              <a:rPr lang="en-GB" b="1" dirty="0">
                <a:solidFill>
                  <a:schemeClr val="bg1"/>
                </a:solidFill>
              </a:rPr>
              <a:t>Security</a:t>
            </a:r>
            <a:r>
              <a:rPr lang="en-GB" dirty="0"/>
              <a:t> restrictions</a:t>
            </a:r>
          </a:p>
          <a:p>
            <a:pPr lvl="1">
              <a:buClr>
                <a:schemeClr val="tx1"/>
              </a:buClr>
            </a:pPr>
            <a:r>
              <a:rPr lang="en-GB" dirty="0"/>
              <a:t>Exposure of </a:t>
            </a:r>
            <a:r>
              <a:rPr lang="en-GB" b="1" dirty="0">
                <a:solidFill>
                  <a:schemeClr val="bg1"/>
                </a:solidFill>
              </a:rPr>
              <a:t>internal logic</a:t>
            </a:r>
            <a:endParaRPr lang="en-US" b="1" dirty="0">
              <a:solidFill>
                <a:schemeClr val="bg1"/>
              </a:solidFill>
            </a:endParaRPr>
          </a:p>
        </p:txBody>
      </p:sp>
      <p:sp>
        <p:nvSpPr>
          <p:cNvPr id="796674" name="Rectangle 2"/>
          <p:cNvSpPr>
            <a:spLocks noGrp="1" noChangeArrowheads="1"/>
          </p:cNvSpPr>
          <p:nvPr>
            <p:ph type="title"/>
          </p:nvPr>
        </p:nvSpPr>
        <p:spPr/>
        <p:txBody>
          <a:bodyPr/>
          <a:lstStyle/>
          <a:p>
            <a:r>
              <a:rPr lang="en-US" dirty="0"/>
              <a:t>When Not to Use </a:t>
            </a:r>
            <a:r>
              <a:rPr lang="en-GB" dirty="0"/>
              <a:t>Reflection?</a:t>
            </a:r>
          </a:p>
        </p:txBody>
      </p:sp>
      <p:pic>
        <p:nvPicPr>
          <p:cNvPr id="13" name="Picture 12">
            <a:extLst>
              <a:ext uri="{FF2B5EF4-FFF2-40B4-BE49-F238E27FC236}">
                <a16:creationId xmlns:a16="http://schemas.microsoft.com/office/drawing/2014/main" id="{FC15F100-9B6C-411E-B37A-5AC79044CF24}"/>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6281469" y="2441358"/>
            <a:ext cx="2908150" cy="2908908"/>
          </a:xfrm>
          <a:prstGeom prst="rect">
            <a:avLst/>
          </a:prstGeom>
        </p:spPr>
      </p:pic>
      <p:sp>
        <p:nvSpPr>
          <p:cNvPr id="6" name="Slide Number">
            <a:extLst>
              <a:ext uri="{FF2B5EF4-FFF2-40B4-BE49-F238E27FC236}">
                <a16:creationId xmlns:a16="http://schemas.microsoft.com/office/drawing/2014/main" id="{C0F789F0-0575-4D2E-9CEF-2536B542EA4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256</a:t>
            </a:fld>
            <a:endParaRPr lang="en-US" noProof="0" dirty="0"/>
          </a:p>
        </p:txBody>
      </p:sp>
    </p:spTree>
    <p:extLst>
      <p:ext uri="{BB962C8B-B14F-4D97-AF65-F5344CB8AC3E}">
        <p14:creationId xmlns:p14="http://schemas.microsoft.com/office/powerpoint/2010/main" val="3232962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red light&#10;&#10;Description generated with high confidence">
            <a:extLst>
              <a:ext uri="{FF2B5EF4-FFF2-40B4-BE49-F238E27FC236}">
                <a16:creationId xmlns:a16="http://schemas.microsoft.com/office/drawing/2014/main" id="{17A85494-9AC9-4136-9A1E-CA059A4A8C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3400" y="1524000"/>
            <a:ext cx="3505200" cy="2389910"/>
          </a:xfrm>
          <a:prstGeom prst="ellipse">
            <a:avLst/>
          </a:prstGeom>
          <a:ln>
            <a:noFill/>
          </a:ln>
          <a:effectLst>
            <a:softEdge rad="112500"/>
          </a:effectLst>
        </p:spPr>
      </p:pic>
      <p:sp>
        <p:nvSpPr>
          <p:cNvPr id="4" name="Title 3">
            <a:extLst>
              <a:ext uri="{FF2B5EF4-FFF2-40B4-BE49-F238E27FC236}">
                <a16:creationId xmlns:a16="http://schemas.microsoft.com/office/drawing/2014/main" id="{0CBF5232-F311-4534-A9DA-DDD9E8C28BB5}"/>
              </a:ext>
            </a:extLst>
          </p:cNvPr>
          <p:cNvSpPr>
            <a:spLocks noGrp="1"/>
          </p:cNvSpPr>
          <p:nvPr>
            <p:ph type="title" sz="quarter" idx="10"/>
          </p:nvPr>
        </p:nvSpPr>
        <p:spPr/>
        <p:txBody>
          <a:bodyPr/>
          <a:lstStyle/>
          <a:p>
            <a:r>
              <a:rPr lang="en-US" dirty="0"/>
              <a:t>Reflection API</a:t>
            </a:r>
          </a:p>
        </p:txBody>
      </p:sp>
    </p:spTree>
    <p:extLst>
      <p:ext uri="{BB962C8B-B14F-4D97-AF65-F5344CB8AC3E}">
        <p14:creationId xmlns:p14="http://schemas.microsoft.com/office/powerpoint/2010/main" val="35886982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bg-BG" dirty="0"/>
              <a:t>О</a:t>
            </a:r>
            <a:r>
              <a:rPr lang="en-US" dirty="0"/>
              <a:t>btain its </a:t>
            </a:r>
            <a:r>
              <a:rPr lang="en-US" b="1" dirty="0">
                <a:solidFill>
                  <a:schemeClr val="bg1"/>
                </a:solidFill>
                <a:latin typeface="Consolas" panose="020B0609020204030204" pitchFamily="49" charset="0"/>
              </a:rPr>
              <a:t>java.lang.Class</a:t>
            </a:r>
            <a:r>
              <a:rPr lang="en-US" dirty="0">
                <a:solidFill>
                  <a:schemeClr val="bg1"/>
                </a:solidFill>
              </a:rPr>
              <a:t> </a:t>
            </a:r>
            <a:r>
              <a:rPr lang="en-US" dirty="0"/>
              <a:t>object</a:t>
            </a:r>
          </a:p>
          <a:p>
            <a:pPr lvl="1"/>
            <a:r>
              <a:rPr lang="en-US" dirty="0"/>
              <a:t>If you </a:t>
            </a:r>
            <a:r>
              <a:rPr lang="en-US" b="1" dirty="0">
                <a:solidFill>
                  <a:schemeClr val="bg1"/>
                </a:solidFill>
              </a:rPr>
              <a:t>know</a:t>
            </a:r>
            <a:r>
              <a:rPr lang="en-US" dirty="0"/>
              <a:t> the </a:t>
            </a:r>
            <a:r>
              <a:rPr lang="en-US" b="1" dirty="0">
                <a:solidFill>
                  <a:schemeClr val="bg1"/>
                </a:solidFill>
              </a:rPr>
              <a:t>name</a:t>
            </a:r>
          </a:p>
          <a:p>
            <a:pPr lvl="1"/>
            <a:endParaRPr lang="en-US" dirty="0"/>
          </a:p>
          <a:p>
            <a:pPr lvl="1">
              <a:spcBef>
                <a:spcPts val="1800"/>
              </a:spcBef>
            </a:pPr>
            <a:r>
              <a:rPr lang="en-US" dirty="0"/>
              <a:t>If you </a:t>
            </a:r>
            <a:r>
              <a:rPr lang="en-US" b="1" dirty="0">
                <a:solidFill>
                  <a:schemeClr val="bg1"/>
                </a:solidFill>
              </a:rPr>
              <a:t>don't</a:t>
            </a:r>
            <a:r>
              <a:rPr lang="en-US" dirty="0"/>
              <a:t> know the name at </a:t>
            </a:r>
            <a:r>
              <a:rPr lang="en-US" b="1" dirty="0">
                <a:solidFill>
                  <a:schemeClr val="bg1"/>
                </a:solidFill>
              </a:rPr>
              <a:t>compile</a:t>
            </a:r>
            <a:r>
              <a:rPr lang="en-US" dirty="0">
                <a:solidFill>
                  <a:schemeClr val="bg1"/>
                </a:solidFill>
              </a:rPr>
              <a:t> </a:t>
            </a:r>
            <a:r>
              <a:rPr lang="en-US" b="1" dirty="0">
                <a:solidFill>
                  <a:schemeClr val="bg1"/>
                </a:solidFill>
              </a:rPr>
              <a:t>time</a:t>
            </a:r>
          </a:p>
        </p:txBody>
      </p:sp>
      <p:sp>
        <p:nvSpPr>
          <p:cNvPr id="793602" name="Rectangle 2"/>
          <p:cNvSpPr>
            <a:spLocks noGrp="1" noChangeArrowheads="1"/>
          </p:cNvSpPr>
          <p:nvPr>
            <p:ph type="title"/>
          </p:nvPr>
        </p:nvSpPr>
        <p:spPr/>
        <p:txBody>
          <a:bodyPr/>
          <a:lstStyle/>
          <a:p>
            <a:r>
              <a:rPr lang="en-GB" dirty="0"/>
              <a:t>The Class Object</a:t>
            </a:r>
          </a:p>
        </p:txBody>
      </p:sp>
      <p:sp>
        <p:nvSpPr>
          <p:cNvPr id="14" name="Rectangle 13"/>
          <p:cNvSpPr>
            <a:spLocks noChangeArrowheads="1"/>
          </p:cNvSpPr>
          <p:nvPr/>
        </p:nvSpPr>
        <p:spPr bwMode="auto">
          <a:xfrm>
            <a:off x="457200" y="2590801"/>
            <a:ext cx="9448800"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Class</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000" b="1" noProof="1">
                <a:latin typeface="Consolas" pitchFamily="49" charset="0"/>
                <a:cs typeface="Consolas" pitchFamily="49" charset="0"/>
              </a:rPr>
              <a:t>myObjectClass = MyObject.</a:t>
            </a:r>
            <a:r>
              <a:rPr lang="en-US" sz="3000" b="1" noProof="1">
                <a:solidFill>
                  <a:schemeClr val="bg1"/>
                </a:solidFill>
                <a:latin typeface="Consolas" pitchFamily="49" charset="0"/>
                <a:cs typeface="Consolas" pitchFamily="49" charset="0"/>
              </a:rPr>
              <a:t>class</a:t>
            </a:r>
            <a:r>
              <a:rPr lang="en-US" sz="3000" b="1" noProof="1">
                <a:latin typeface="Consolas" pitchFamily="49" charset="0"/>
                <a:cs typeface="Consolas" pitchFamily="49" charset="0"/>
              </a:rPr>
              <a:t>;</a:t>
            </a:r>
          </a:p>
        </p:txBody>
      </p:sp>
      <p:sp>
        <p:nvSpPr>
          <p:cNvPr id="9" name="Rectangle 8"/>
          <p:cNvSpPr>
            <a:spLocks noChangeArrowheads="1"/>
          </p:cNvSpPr>
          <p:nvPr/>
        </p:nvSpPr>
        <p:spPr bwMode="auto">
          <a:xfrm>
            <a:off x="457200" y="4103848"/>
            <a:ext cx="9448800"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Class</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myClass = Class.</a:t>
            </a:r>
            <a:r>
              <a:rPr lang="en-US" sz="3000" b="1" noProof="1">
                <a:solidFill>
                  <a:schemeClr val="bg1"/>
                </a:solidFill>
                <a:latin typeface="Consolas" pitchFamily="49" charset="0"/>
                <a:cs typeface="Consolas" pitchFamily="49" charset="0"/>
              </a:rPr>
              <a:t>forName</a:t>
            </a:r>
            <a:r>
              <a:rPr lang="en-US" sz="3000" b="1" noProof="1">
                <a:latin typeface="Consolas" pitchFamily="49" charset="0"/>
                <a:cs typeface="Consolas" pitchFamily="49" charset="0"/>
              </a:rPr>
              <a:t>(</a:t>
            </a:r>
            <a:r>
              <a:rPr lang="en-US" sz="3000" b="1" noProof="1">
                <a:solidFill>
                  <a:schemeClr val="bg1"/>
                </a:solidFill>
                <a:latin typeface="Consolas" pitchFamily="49" charset="0"/>
                <a:cs typeface="Consolas" pitchFamily="49" charset="0"/>
              </a:rPr>
              <a:t>className</a:t>
            </a:r>
            <a:r>
              <a:rPr lang="en-US" sz="3000" b="1" noProof="1">
                <a:latin typeface="Consolas" pitchFamily="49" charset="0"/>
                <a:cs typeface="Consolas" pitchFamily="49" charset="0"/>
              </a:rPr>
              <a:t>);</a:t>
            </a:r>
          </a:p>
        </p:txBody>
      </p:sp>
      <p:sp>
        <p:nvSpPr>
          <p:cNvPr id="10" name="AutoShape 20"/>
          <p:cNvSpPr>
            <a:spLocks noChangeArrowheads="1"/>
          </p:cNvSpPr>
          <p:nvPr/>
        </p:nvSpPr>
        <p:spPr bwMode="auto">
          <a:xfrm>
            <a:off x="4587511" y="5043291"/>
            <a:ext cx="3763470" cy="1055608"/>
          </a:xfrm>
          <a:prstGeom prst="wedgeRoundRectCallout">
            <a:avLst>
              <a:gd name="adj1" fmla="val 31399"/>
              <a:gd name="adj2" fmla="val -66197"/>
              <a:gd name="adj3" fmla="val 16667"/>
            </a:avLst>
          </a:prstGeom>
          <a:solidFill>
            <a:schemeClr val="tx1">
              <a:alpha val="80000"/>
            </a:schemeClr>
          </a:solidFill>
          <a:ln w="9525" algn="ctr">
            <a:solidFill>
              <a:srgbClr val="F5FFE0"/>
            </a:solidFill>
            <a:miter lim="800000"/>
            <a:headEnd/>
            <a:tailEnd/>
          </a:ln>
          <a:effectLst/>
        </p:spPr>
        <p:txBody>
          <a:bodyPr wrap="square" anchor="ctr">
            <a:spAutoFit/>
          </a:bodyPr>
          <a:lstStyle/>
          <a:p>
            <a:pPr algn="ctr">
              <a:defRPr/>
            </a:pPr>
            <a:r>
              <a:rPr lang="en-US" sz="2800" b="1" dirty="0">
                <a:solidFill>
                  <a:schemeClr val="bg2"/>
                </a:solidFill>
              </a:rPr>
              <a:t>You need fully qualified class name as String</a:t>
            </a:r>
          </a:p>
        </p:txBody>
      </p:sp>
      <p:sp>
        <p:nvSpPr>
          <p:cNvPr id="8" name="Slide Number">
            <a:extLst>
              <a:ext uri="{FF2B5EF4-FFF2-40B4-BE49-F238E27FC236}">
                <a16:creationId xmlns:a16="http://schemas.microsoft.com/office/drawing/2014/main" id="{4CB53763-FE49-4A0C-B0D1-7A9D69DD554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258</a:t>
            </a:fld>
            <a:endParaRPr lang="en-US" noProof="0" dirty="0"/>
          </a:p>
        </p:txBody>
      </p:sp>
    </p:spTree>
    <p:extLst>
      <p:ext uri="{BB962C8B-B14F-4D97-AF65-F5344CB8AC3E}">
        <p14:creationId xmlns:p14="http://schemas.microsoft.com/office/powerpoint/2010/main" val="1936325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0"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Obtain </a:t>
            </a:r>
            <a:r>
              <a:rPr lang="en-US" b="1" dirty="0">
                <a:solidFill>
                  <a:schemeClr val="bg1"/>
                </a:solidFill>
                <a:latin typeface="Consolas" panose="020B0609020204030204" pitchFamily="49" charset="0"/>
              </a:rPr>
              <a:t>Class</a:t>
            </a:r>
            <a:r>
              <a:rPr lang="en-US" dirty="0">
                <a:solidFill>
                  <a:schemeClr val="tx2">
                    <a:lumMod val="75000"/>
                  </a:schemeClr>
                </a:solidFill>
                <a:latin typeface="Consolas" panose="020B0609020204030204" pitchFamily="49" charset="0"/>
              </a:rPr>
              <a:t> </a:t>
            </a:r>
            <a:r>
              <a:rPr lang="en-US" dirty="0"/>
              <a:t>name</a:t>
            </a:r>
          </a:p>
          <a:p>
            <a:pPr lvl="1"/>
            <a:r>
              <a:rPr lang="en-GB" dirty="0"/>
              <a:t>Fully qualified class name</a:t>
            </a:r>
          </a:p>
          <a:p>
            <a:pPr marL="609219" lvl="1" indent="0">
              <a:buNone/>
            </a:pPr>
            <a:endParaRPr lang="en-US" dirty="0"/>
          </a:p>
          <a:p>
            <a:pPr lvl="1">
              <a:spcBef>
                <a:spcPts val="1800"/>
              </a:spcBef>
            </a:pPr>
            <a:r>
              <a:rPr lang="en-US" dirty="0"/>
              <a:t>Class name without the package name</a:t>
            </a:r>
            <a:endParaRPr lang="en-US" dirty="0">
              <a:solidFill>
                <a:schemeClr val="tx2">
                  <a:lumMod val="75000"/>
                </a:schemeClr>
              </a:solidFill>
            </a:endParaRPr>
          </a:p>
        </p:txBody>
      </p:sp>
      <p:sp>
        <p:nvSpPr>
          <p:cNvPr id="9" name="Rectangle 8"/>
          <p:cNvSpPr>
            <a:spLocks noChangeArrowheads="1"/>
          </p:cNvSpPr>
          <p:nvPr/>
        </p:nvSpPr>
        <p:spPr bwMode="auto">
          <a:xfrm>
            <a:off x="619040" y="4126265"/>
            <a:ext cx="10369943"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String</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simpleClassName = aClass.</a:t>
            </a:r>
            <a:r>
              <a:rPr lang="en-US" sz="3000" b="1" noProof="1">
                <a:solidFill>
                  <a:schemeClr val="bg1"/>
                </a:solidFill>
                <a:latin typeface="Consolas" pitchFamily="49" charset="0"/>
                <a:cs typeface="Consolas" pitchFamily="49" charset="0"/>
              </a:rPr>
              <a:t>getSimpleName()</a:t>
            </a:r>
            <a:r>
              <a:rPr lang="en-US" sz="3000" b="1" noProof="1">
                <a:latin typeface="Consolas" pitchFamily="49" charset="0"/>
                <a:cs typeface="Consolas" pitchFamily="49" charset="0"/>
              </a:rPr>
              <a:t>;</a:t>
            </a:r>
          </a:p>
        </p:txBody>
      </p:sp>
      <p:sp>
        <p:nvSpPr>
          <p:cNvPr id="793602" name="Rectangle 2"/>
          <p:cNvSpPr>
            <a:spLocks noGrp="1" noChangeArrowheads="1"/>
          </p:cNvSpPr>
          <p:nvPr>
            <p:ph type="title"/>
          </p:nvPr>
        </p:nvSpPr>
        <p:spPr/>
        <p:txBody>
          <a:bodyPr/>
          <a:lstStyle/>
          <a:p>
            <a:r>
              <a:rPr lang="en-GB" dirty="0"/>
              <a:t>Class Name</a:t>
            </a:r>
          </a:p>
        </p:txBody>
      </p:sp>
      <p:sp>
        <p:nvSpPr>
          <p:cNvPr id="14" name="Rectangle 13"/>
          <p:cNvSpPr>
            <a:spLocks noChangeArrowheads="1"/>
          </p:cNvSpPr>
          <p:nvPr/>
        </p:nvSpPr>
        <p:spPr bwMode="auto">
          <a:xfrm>
            <a:off x="619040" y="2619000"/>
            <a:ext cx="10369943"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String</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className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getName()</a:t>
            </a:r>
            <a:r>
              <a:rPr lang="en-US" sz="3000" b="1" noProof="1">
                <a:latin typeface="Consolas" pitchFamily="49" charset="0"/>
              </a:rPr>
              <a:t>;</a:t>
            </a:r>
          </a:p>
        </p:txBody>
      </p:sp>
      <p:sp>
        <p:nvSpPr>
          <p:cNvPr id="7" name="Slide Number">
            <a:extLst>
              <a:ext uri="{FF2B5EF4-FFF2-40B4-BE49-F238E27FC236}">
                <a16:creationId xmlns:a16="http://schemas.microsoft.com/office/drawing/2014/main" id="{9DA23AC2-0E8B-4FA3-89DC-892E11A7ACF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259</a:t>
            </a:fld>
            <a:endParaRPr lang="en-US" noProof="0" dirty="0"/>
          </a:p>
        </p:txBody>
      </p:sp>
    </p:spTree>
    <p:extLst>
      <p:ext uri="{BB962C8B-B14F-4D97-AF65-F5344CB8AC3E}">
        <p14:creationId xmlns:p14="http://schemas.microsoft.com/office/powerpoint/2010/main" val="169656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1EA70CD-B651-459B-B297-F80E330A5E3D}"/>
              </a:ext>
            </a:extLst>
          </p:cNvPr>
          <p:cNvSpPr>
            <a:spLocks noGrp="1"/>
          </p:cNvSpPr>
          <p:nvPr>
            <p:ph idx="10"/>
          </p:nvPr>
        </p:nvSpPr>
        <p:spPr/>
        <p:txBody>
          <a:bodyPr>
            <a:normAutofit/>
          </a:bodyPr>
          <a:lstStyle/>
          <a:p>
            <a:endParaRPr lang="en-GB" dirty="0"/>
          </a:p>
          <a:p>
            <a:endParaRPr lang="en-GB" dirty="0"/>
          </a:p>
        </p:txBody>
      </p:sp>
      <p:sp>
        <p:nvSpPr>
          <p:cNvPr id="4" name="Title 3"/>
          <p:cNvSpPr>
            <a:spLocks noGrp="1"/>
          </p:cNvSpPr>
          <p:nvPr>
            <p:ph type="title"/>
          </p:nvPr>
        </p:nvSpPr>
        <p:spPr/>
        <p:txBody>
          <a:bodyPr/>
          <a:lstStyle/>
          <a:p>
            <a:r>
              <a:rPr lang="en-US" dirty="0"/>
              <a:t>Solution: Hotel Reservation (1)</a:t>
            </a:r>
          </a:p>
        </p:txBody>
      </p:sp>
      <p:sp>
        <p:nvSpPr>
          <p:cNvPr id="19" name="Rectangle 18">
            <a:extLst>
              <a:ext uri="{FF2B5EF4-FFF2-40B4-BE49-F238E27FC236}">
                <a16:creationId xmlns:a16="http://schemas.microsoft.com/office/drawing/2014/main" id="{AD9F5448-B335-4AD8-BE58-2D359F9CD2CE}"/>
              </a:ext>
            </a:extLst>
          </p:cNvPr>
          <p:cNvSpPr>
            <a:spLocks noChangeArrowheads="1"/>
          </p:cNvSpPr>
          <p:nvPr/>
        </p:nvSpPr>
        <p:spPr bwMode="auto">
          <a:xfrm>
            <a:off x="1532155" y="1310211"/>
            <a:ext cx="7786943" cy="498598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public enum </a:t>
            </a:r>
            <a:r>
              <a:rPr lang="en-US" sz="2400" b="1" noProof="1">
                <a:solidFill>
                  <a:schemeClr val="bg1"/>
                </a:solidFill>
                <a:latin typeface="Consolas" pitchFamily="49" charset="0"/>
                <a:cs typeface="Consolas" pitchFamily="49" charset="0"/>
              </a:rPr>
              <a:t>Season </a:t>
            </a:r>
            <a:r>
              <a:rPr lang="en-US" sz="2400" b="1" noProof="1">
                <a:latin typeface="Consolas" pitchFamily="49" charset="0"/>
                <a:cs typeface="Consolas" pitchFamily="49" charset="0"/>
              </a:rPr>
              <a:t>{</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Spring(2), Summer(4), Autumn(1), Winter(3);</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private int value;</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Season(int value) {</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this.value = value;</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public int getValue()</a:t>
            </a:r>
            <a:r>
              <a:rPr lang="bg-BG" sz="2400" b="1" noProof="1">
                <a:latin typeface="Consolas" pitchFamily="49" charset="0"/>
                <a:cs typeface="Consolas" pitchFamily="49" charset="0"/>
              </a:rPr>
              <a:t> </a:t>
            </a:r>
            <a:r>
              <a:rPr lang="en-US" sz="2400" b="1" noProof="1">
                <a:latin typeface="Consolas" pitchFamily="49" charset="0"/>
                <a:cs typeface="Consolas" pitchFamily="49" charset="0"/>
              </a:rPr>
              <a:t>{</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return this.value;</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a:t>
            </a:r>
          </a:p>
        </p:txBody>
      </p:sp>
      <p:sp>
        <p:nvSpPr>
          <p:cNvPr id="8" name="TextBox 7">
            <a:extLst>
              <a:ext uri="{FF2B5EF4-FFF2-40B4-BE49-F238E27FC236}">
                <a16:creationId xmlns:a16="http://schemas.microsoft.com/office/drawing/2014/main" id="{D67EBC19-C683-4F92-BEDE-E33DCE2E5AF8}"/>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2"/>
              </a:rPr>
              <a:t>https://judge.softuni.bg/Contests/1575/Working-with-Abstraction-Lab</a:t>
            </a:r>
            <a:endParaRPr lang="en-US" u="sng" dirty="0">
              <a:solidFill>
                <a:schemeClr val="bg1"/>
              </a:solidFill>
            </a:endParaRPr>
          </a:p>
        </p:txBody>
      </p:sp>
      <p:sp>
        <p:nvSpPr>
          <p:cNvPr id="9" name="Slide Number">
            <a:extLst>
              <a:ext uri="{FF2B5EF4-FFF2-40B4-BE49-F238E27FC236}">
                <a16:creationId xmlns:a16="http://schemas.microsoft.com/office/drawing/2014/main" id="{61CB6485-E3B1-4D04-B2D5-87ADD4970F2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Tree>
    <p:extLst>
      <p:ext uri="{BB962C8B-B14F-4D97-AF65-F5344CB8AC3E}">
        <p14:creationId xmlns:p14="http://schemas.microsoft.com/office/powerpoint/2010/main" val="5838304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151122"/>
            <a:ext cx="11998412" cy="5570355"/>
          </a:xfrm>
        </p:spPr>
        <p:txBody>
          <a:bodyPr>
            <a:normAutofit lnSpcReduction="10000"/>
          </a:bodyPr>
          <a:lstStyle/>
          <a:p>
            <a:r>
              <a:rPr lang="en-US" dirty="0"/>
              <a:t>Obtain </a:t>
            </a:r>
            <a:r>
              <a:rPr lang="en-US" b="1" dirty="0">
                <a:solidFill>
                  <a:schemeClr val="bg1"/>
                </a:solidFill>
              </a:rPr>
              <a:t>parent class</a:t>
            </a:r>
          </a:p>
          <a:p>
            <a:pPr marL="0" indent="0">
              <a:buNone/>
            </a:pPr>
            <a:endParaRPr lang="en-US" dirty="0"/>
          </a:p>
          <a:p>
            <a:pPr>
              <a:spcBef>
                <a:spcPts val="1800"/>
              </a:spcBef>
            </a:pPr>
            <a:r>
              <a:rPr lang="en-US" dirty="0"/>
              <a:t>Obtain </a:t>
            </a:r>
            <a:r>
              <a:rPr lang="en-US" b="1" dirty="0">
                <a:solidFill>
                  <a:schemeClr val="bg1"/>
                </a:solidFill>
              </a:rPr>
              <a:t>interfaces</a:t>
            </a:r>
          </a:p>
          <a:p>
            <a:pPr marL="0" indent="0">
              <a:spcBef>
                <a:spcPts val="1800"/>
              </a:spcBef>
              <a:buNone/>
            </a:pPr>
            <a:endParaRPr lang="en-US" dirty="0"/>
          </a:p>
          <a:p>
            <a:pPr lvl="1">
              <a:spcBef>
                <a:spcPts val="1800"/>
              </a:spcBef>
              <a:buClr>
                <a:schemeClr val="tx1"/>
              </a:buClr>
            </a:pPr>
            <a:r>
              <a:rPr lang="en-US" b="1" dirty="0">
                <a:solidFill>
                  <a:schemeClr val="bg1"/>
                </a:solidFill>
              </a:rPr>
              <a:t>Interfaces</a:t>
            </a:r>
            <a:r>
              <a:rPr lang="en-US" dirty="0"/>
              <a:t> are also </a:t>
            </a:r>
            <a:r>
              <a:rPr lang="en-US" b="1" dirty="0">
                <a:solidFill>
                  <a:schemeClr val="bg1"/>
                </a:solidFill>
              </a:rPr>
              <a:t>represented</a:t>
            </a:r>
            <a:r>
              <a:rPr lang="en-US" dirty="0"/>
              <a:t> by </a:t>
            </a:r>
            <a:r>
              <a:rPr lang="en-US" b="1" dirty="0">
                <a:solidFill>
                  <a:schemeClr val="bg1"/>
                </a:solidFill>
                <a:latin typeface="Consolas" panose="020B0609020204030204" pitchFamily="49" charset="0"/>
              </a:rPr>
              <a:t>Class</a:t>
            </a:r>
            <a:r>
              <a:rPr lang="en-US" dirty="0"/>
              <a:t> objects in </a:t>
            </a:r>
            <a:br>
              <a:rPr lang="en-US" dirty="0"/>
            </a:br>
            <a:r>
              <a:rPr lang="en-US" dirty="0"/>
              <a:t>Java Reflection</a:t>
            </a:r>
          </a:p>
          <a:p>
            <a:pPr lvl="1">
              <a:spcBef>
                <a:spcPts val="1800"/>
              </a:spcBef>
            </a:pPr>
            <a:r>
              <a:rPr lang="en-US" dirty="0"/>
              <a:t>Only the interfaces </a:t>
            </a:r>
            <a:r>
              <a:rPr lang="en-US" b="1" dirty="0">
                <a:solidFill>
                  <a:schemeClr val="bg1"/>
                </a:solidFill>
              </a:rPr>
              <a:t>specifically declared </a:t>
            </a:r>
            <a:r>
              <a:rPr lang="en-GB" dirty="0"/>
              <a:t>implemented </a:t>
            </a:r>
            <a:r>
              <a:rPr lang="en-US" dirty="0"/>
              <a:t>by a given class are </a:t>
            </a:r>
            <a:r>
              <a:rPr lang="en-US" b="1" dirty="0">
                <a:solidFill>
                  <a:schemeClr val="bg1"/>
                </a:solidFill>
              </a:rPr>
              <a:t>returned</a:t>
            </a:r>
            <a:endParaRPr lang="en-US" dirty="0">
              <a:solidFill>
                <a:schemeClr val="tx2">
                  <a:lumMod val="75000"/>
                </a:schemeClr>
              </a:solidFill>
            </a:endParaRPr>
          </a:p>
        </p:txBody>
      </p:sp>
      <p:sp>
        <p:nvSpPr>
          <p:cNvPr id="793602" name="Rectangle 2"/>
          <p:cNvSpPr>
            <a:spLocks noGrp="1" noChangeArrowheads="1"/>
          </p:cNvSpPr>
          <p:nvPr>
            <p:ph type="title"/>
          </p:nvPr>
        </p:nvSpPr>
        <p:spPr/>
        <p:txBody>
          <a:bodyPr/>
          <a:lstStyle/>
          <a:p>
            <a:r>
              <a:rPr lang="en-US" dirty="0"/>
              <a:t>Base Class and Interfaces</a:t>
            </a:r>
            <a:endParaRPr lang="en-GB" dirty="0"/>
          </a:p>
        </p:txBody>
      </p:sp>
      <p:sp>
        <p:nvSpPr>
          <p:cNvPr id="14" name="Rectangle 13"/>
          <p:cNvSpPr>
            <a:spLocks noChangeArrowheads="1"/>
          </p:cNvSpPr>
          <p:nvPr/>
        </p:nvSpPr>
        <p:spPr bwMode="auto">
          <a:xfrm>
            <a:off x="608823" y="1811691"/>
            <a:ext cx="9533553"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Class</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className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getSuperclass()</a:t>
            </a:r>
            <a:r>
              <a:rPr lang="en-US" sz="3000" b="1" noProof="1">
                <a:latin typeface="Consolas" pitchFamily="49" charset="0"/>
              </a:rPr>
              <a:t>;</a:t>
            </a:r>
          </a:p>
        </p:txBody>
      </p:sp>
      <p:sp>
        <p:nvSpPr>
          <p:cNvPr id="9" name="Rectangle 8"/>
          <p:cNvSpPr>
            <a:spLocks noChangeArrowheads="1"/>
          </p:cNvSpPr>
          <p:nvPr/>
        </p:nvSpPr>
        <p:spPr bwMode="auto">
          <a:xfrm>
            <a:off x="608819" y="3299921"/>
            <a:ext cx="9533557"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Class[] </a:t>
            </a:r>
            <a:r>
              <a:rPr lang="en-US" sz="3000" b="1" noProof="1">
                <a:latin typeface="Consolas" pitchFamily="49" charset="0"/>
                <a:cs typeface="Consolas" pitchFamily="49" charset="0"/>
              </a:rPr>
              <a:t>interfaces = aClass.</a:t>
            </a:r>
            <a:r>
              <a:rPr lang="en-US" sz="3000" b="1" noProof="1">
                <a:solidFill>
                  <a:schemeClr val="bg1"/>
                </a:solidFill>
                <a:latin typeface="Consolas" pitchFamily="49" charset="0"/>
                <a:cs typeface="Consolas" pitchFamily="49" charset="0"/>
              </a:rPr>
              <a:t>getInterfaces()</a:t>
            </a:r>
            <a:r>
              <a:rPr lang="en-US" sz="3000" b="1" noProof="1">
                <a:latin typeface="Consolas" pitchFamily="49" charset="0"/>
                <a:cs typeface="Consolas" pitchFamily="49" charset="0"/>
              </a:rPr>
              <a:t>;</a:t>
            </a:r>
          </a:p>
        </p:txBody>
      </p:sp>
      <p:sp>
        <p:nvSpPr>
          <p:cNvPr id="7" name="Slide Number">
            <a:extLst>
              <a:ext uri="{FF2B5EF4-FFF2-40B4-BE49-F238E27FC236}">
                <a16:creationId xmlns:a16="http://schemas.microsoft.com/office/drawing/2014/main" id="{A4C3E921-D168-4D3E-BC50-C63A2AD50EB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260</a:t>
            </a:fld>
            <a:endParaRPr lang="en-US" noProof="0" dirty="0"/>
          </a:p>
        </p:txBody>
      </p:sp>
    </p:spTree>
    <p:extLst>
      <p:ext uri="{BB962C8B-B14F-4D97-AF65-F5344CB8AC3E}">
        <p14:creationId xmlns:p14="http://schemas.microsoft.com/office/powerpoint/2010/main" val="2513324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Import ReflectionClass to your </a:t>
            </a:r>
            <a:r>
              <a:rPr lang="en-US" b="1" dirty="0">
                <a:solidFill>
                  <a:schemeClr val="bg1"/>
                </a:solidFill>
              </a:rPr>
              <a:t>src</a:t>
            </a:r>
            <a:r>
              <a:rPr lang="en-US" dirty="0">
                <a:solidFill>
                  <a:schemeClr val="tx2">
                    <a:lumMod val="75000"/>
                  </a:schemeClr>
                </a:solidFill>
              </a:rPr>
              <a:t> </a:t>
            </a:r>
            <a:r>
              <a:rPr lang="en-US" dirty="0"/>
              <a:t>folder in your project</a:t>
            </a:r>
          </a:p>
          <a:p>
            <a:r>
              <a:rPr lang="en-US" dirty="0"/>
              <a:t>Using </a:t>
            </a:r>
            <a:r>
              <a:rPr lang="en-US" b="1" dirty="0">
                <a:solidFill>
                  <a:schemeClr val="bg1"/>
                </a:solidFill>
              </a:rPr>
              <a:t>reflection</a:t>
            </a:r>
            <a:r>
              <a:rPr lang="en-US" dirty="0"/>
              <a:t> you should print:</a:t>
            </a:r>
            <a:endParaRPr lang="bg-BG" dirty="0"/>
          </a:p>
          <a:p>
            <a:pPr lvl="1"/>
            <a:r>
              <a:rPr lang="en-US" dirty="0"/>
              <a:t>This class type</a:t>
            </a:r>
          </a:p>
          <a:p>
            <a:pPr lvl="1"/>
            <a:r>
              <a:rPr lang="en-US" dirty="0"/>
              <a:t>Super class type</a:t>
            </a:r>
          </a:p>
          <a:p>
            <a:pPr lvl="1"/>
            <a:r>
              <a:rPr lang="en-US" dirty="0"/>
              <a:t>All Interfaces</a:t>
            </a:r>
          </a:p>
          <a:p>
            <a:pPr lvl="1"/>
            <a:r>
              <a:rPr lang="en-US" dirty="0"/>
              <a:t>Instantiate object using reflection and print it</a:t>
            </a:r>
          </a:p>
          <a:p>
            <a:r>
              <a:rPr lang="en-US" dirty="0"/>
              <a:t>Don't change anything in class</a:t>
            </a:r>
          </a:p>
        </p:txBody>
      </p:sp>
      <p:sp>
        <p:nvSpPr>
          <p:cNvPr id="793602" name="Rectangle 2"/>
          <p:cNvSpPr>
            <a:spLocks noGrp="1" noChangeArrowheads="1"/>
          </p:cNvSpPr>
          <p:nvPr>
            <p:ph type="title"/>
          </p:nvPr>
        </p:nvSpPr>
        <p:spPr/>
        <p:txBody>
          <a:bodyPr/>
          <a:lstStyle/>
          <a:p>
            <a:r>
              <a:rPr lang="en-US" dirty="0"/>
              <a:t>Problem: Reflection</a:t>
            </a:r>
          </a:p>
        </p:txBody>
      </p:sp>
      <p:sp>
        <p:nvSpPr>
          <p:cNvPr id="5" name="TextBox 4">
            <a:extLst>
              <a:ext uri="{FF2B5EF4-FFF2-40B4-BE49-F238E27FC236}">
                <a16:creationId xmlns:a16="http://schemas.microsoft.com/office/drawing/2014/main" id="{4AA18A10-99F7-403C-9B82-E2C162EDB576}"/>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3"/>
              </a:rPr>
              <a:t>https://judge.softuni.bg/Contests/1604/Reflection-Lab</a:t>
            </a:r>
            <a:endParaRPr lang="en-US" u="sng" dirty="0">
              <a:solidFill>
                <a:schemeClr val="bg1"/>
              </a:solidFill>
            </a:endParaRPr>
          </a:p>
        </p:txBody>
      </p:sp>
      <p:sp>
        <p:nvSpPr>
          <p:cNvPr id="6" name="Slide Number">
            <a:extLst>
              <a:ext uri="{FF2B5EF4-FFF2-40B4-BE49-F238E27FC236}">
                <a16:creationId xmlns:a16="http://schemas.microsoft.com/office/drawing/2014/main" id="{118479B1-D7D2-4D35-869C-6AE65021CE7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261</a:t>
            </a:fld>
            <a:endParaRPr lang="en-US" noProof="0" dirty="0"/>
          </a:p>
        </p:txBody>
      </p:sp>
    </p:spTree>
    <p:extLst>
      <p:ext uri="{BB962C8B-B14F-4D97-AF65-F5344CB8AC3E}">
        <p14:creationId xmlns:p14="http://schemas.microsoft.com/office/powerpoint/2010/main" val="2216200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a:t>
            </a:r>
            <a:r>
              <a:rPr lang="en-US" noProof="1"/>
              <a:t>Reflection</a:t>
            </a:r>
            <a:endParaRPr lang="en-US" dirty="0"/>
          </a:p>
        </p:txBody>
      </p:sp>
      <p:sp>
        <p:nvSpPr>
          <p:cNvPr id="18" name="Rectangle 17"/>
          <p:cNvSpPr>
            <a:spLocks noChangeArrowheads="1"/>
          </p:cNvSpPr>
          <p:nvPr/>
        </p:nvSpPr>
        <p:spPr bwMode="auto">
          <a:xfrm>
            <a:off x="77333" y="1447801"/>
            <a:ext cx="12039600" cy="492442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600" b="1" noProof="1">
                <a:latin typeface="Consolas" pitchFamily="49" charset="0"/>
              </a:rPr>
              <a:t>Class&lt;Reflection&gt; aClass = </a:t>
            </a:r>
            <a:r>
              <a:rPr lang="en-US" sz="2600" b="1" noProof="1">
                <a:solidFill>
                  <a:schemeClr val="bg1"/>
                </a:solidFill>
                <a:latin typeface="Consolas" pitchFamily="49" charset="0"/>
              </a:rPr>
              <a:t>Reflection.class</a:t>
            </a:r>
            <a:r>
              <a:rPr lang="en-US" sz="2600" b="1" noProof="1">
                <a:latin typeface="Consolas" pitchFamily="49" charset="0"/>
              </a:rPr>
              <a:t>;</a:t>
            </a:r>
            <a:endParaRPr lang="bg-BG" sz="2600" b="1" noProof="1">
              <a:latin typeface="Consolas" pitchFamily="49" charset="0"/>
            </a:endParaRPr>
          </a:p>
          <a:p>
            <a:pPr fontAlgn="base">
              <a:spcBef>
                <a:spcPts val="1200"/>
              </a:spcBef>
            </a:pPr>
            <a:r>
              <a:rPr lang="en-US" sz="2600" b="1" noProof="1">
                <a:latin typeface="Consolas" pitchFamily="49" charset="0"/>
              </a:rPr>
              <a:t>System.out.println(aClass</a:t>
            </a:r>
            <a:r>
              <a:rPr lang="bg-BG" sz="2600" b="1" noProof="1">
                <a:latin typeface="Consolas" pitchFamily="49" charset="0"/>
              </a:rPr>
              <a:t>);</a:t>
            </a:r>
            <a:endParaRPr lang="en-US" sz="2600" b="1" noProof="1">
              <a:latin typeface="Consolas" pitchFamily="49" charset="0"/>
            </a:endParaRPr>
          </a:p>
          <a:p>
            <a:pPr fontAlgn="base">
              <a:spcBef>
                <a:spcPts val="1200"/>
              </a:spcBef>
            </a:pPr>
            <a:r>
              <a:rPr lang="en-US" sz="2600" b="1" noProof="1">
                <a:latin typeface="Consolas" pitchFamily="49" charset="0"/>
              </a:rPr>
              <a:t>System.out.println(aClass.</a:t>
            </a:r>
            <a:r>
              <a:rPr lang="en-US" sz="2600" b="1" noProof="1">
                <a:solidFill>
                  <a:schemeClr val="bg1"/>
                </a:solidFill>
                <a:latin typeface="Consolas" pitchFamily="49" charset="0"/>
              </a:rPr>
              <a:t>getSuperclass</a:t>
            </a:r>
            <a:r>
              <a:rPr lang="en-US" sz="2600" b="1" noProof="1">
                <a:latin typeface="Consolas" pitchFamily="49" charset="0"/>
              </a:rPr>
              <a:t>());</a:t>
            </a:r>
          </a:p>
          <a:p>
            <a:pPr fontAlgn="base">
              <a:spcBef>
                <a:spcPts val="1200"/>
              </a:spcBef>
            </a:pPr>
            <a:r>
              <a:rPr lang="en-US" sz="2600" b="1" noProof="1">
                <a:latin typeface="Consolas" pitchFamily="49" charset="0"/>
              </a:rPr>
              <a:t>Class[] interfaces = aClass.</a:t>
            </a:r>
            <a:r>
              <a:rPr lang="en-US" sz="2600" b="1" noProof="1">
                <a:solidFill>
                  <a:schemeClr val="bg1"/>
                </a:solidFill>
                <a:latin typeface="Consolas" pitchFamily="49" charset="0"/>
              </a:rPr>
              <a:t>getInterfaces</a:t>
            </a:r>
            <a:r>
              <a:rPr lang="en-US" sz="2600" b="1" noProof="1">
                <a:latin typeface="Consolas" pitchFamily="49" charset="0"/>
              </a:rPr>
              <a:t>();</a:t>
            </a:r>
          </a:p>
          <a:p>
            <a:pPr fontAlgn="base">
              <a:spcBef>
                <a:spcPts val="1200"/>
              </a:spcBef>
            </a:pPr>
            <a:r>
              <a:rPr lang="en-US" sz="2600" b="1" noProof="1">
                <a:latin typeface="Consolas" pitchFamily="49" charset="0"/>
              </a:rPr>
              <a:t>for (Class anInterface : interfaces) </a:t>
            </a:r>
          </a:p>
          <a:p>
            <a:pPr fontAlgn="base">
              <a:spcBef>
                <a:spcPts val="1200"/>
              </a:spcBef>
            </a:pPr>
            <a:r>
              <a:rPr lang="en-US" sz="2600" b="1" noProof="1">
                <a:solidFill>
                  <a:srgbClr val="FBEEDC"/>
                </a:solidFill>
                <a:latin typeface="Consolas" pitchFamily="49" charset="0"/>
              </a:rPr>
              <a:t>  </a:t>
            </a:r>
            <a:r>
              <a:rPr lang="en-US" sz="2600" b="1" noProof="1">
                <a:latin typeface="Consolas" pitchFamily="49" charset="0"/>
              </a:rPr>
              <a:t>System.out.println(anInterface);</a:t>
            </a:r>
          </a:p>
          <a:p>
            <a:pPr fontAlgn="base">
              <a:spcBef>
                <a:spcPts val="1200"/>
              </a:spcBef>
            </a:pPr>
            <a:r>
              <a:rPr lang="en-US" sz="2600" b="1" i="1" noProof="1">
                <a:solidFill>
                  <a:schemeClr val="accent2"/>
                </a:solidFill>
                <a:latin typeface="Consolas" pitchFamily="49" charset="0"/>
              </a:rPr>
              <a:t>//Reflection ref = aClass.newInstance();//Deprecated since Java 9</a:t>
            </a:r>
          </a:p>
          <a:p>
            <a:pPr fontAlgn="base">
              <a:spcBef>
                <a:spcPts val="1200"/>
              </a:spcBef>
            </a:pPr>
            <a:r>
              <a:rPr lang="en-US" sz="2600" b="1" noProof="1">
                <a:latin typeface="Consolas" pitchFamily="49" charset="0"/>
              </a:rPr>
              <a:t>Reflection ref = aClass.getDeclaredConstructor().</a:t>
            </a:r>
            <a:r>
              <a:rPr lang="en-US" sz="2600" b="1" noProof="1">
                <a:solidFill>
                  <a:schemeClr val="bg1"/>
                </a:solidFill>
                <a:latin typeface="Consolas" pitchFamily="49" charset="0"/>
              </a:rPr>
              <a:t>newInstance()</a:t>
            </a:r>
            <a:r>
              <a:rPr lang="en-US" sz="2600" b="1" noProof="1">
                <a:latin typeface="Consolas" pitchFamily="49" charset="0"/>
              </a:rPr>
              <a:t>;</a:t>
            </a:r>
          </a:p>
          <a:p>
            <a:pPr fontAlgn="base">
              <a:spcBef>
                <a:spcPts val="1200"/>
              </a:spcBef>
            </a:pPr>
            <a:r>
              <a:rPr lang="en-US" sz="2600" b="1" noProof="1">
                <a:latin typeface="Consolas" pitchFamily="49" charset="0"/>
              </a:rPr>
              <a:t>System.out.println(ref);</a:t>
            </a:r>
          </a:p>
        </p:txBody>
      </p:sp>
      <p:sp>
        <p:nvSpPr>
          <p:cNvPr id="6" name="AutoShape 20"/>
          <p:cNvSpPr>
            <a:spLocks noChangeArrowheads="1"/>
          </p:cNvSpPr>
          <p:nvPr/>
        </p:nvSpPr>
        <p:spPr bwMode="auto">
          <a:xfrm>
            <a:off x="6962550" y="5768164"/>
            <a:ext cx="2733902" cy="510778"/>
          </a:xfrm>
          <a:prstGeom prst="wedgeRoundRectCallout">
            <a:avLst>
              <a:gd name="adj1" fmla="val 55914"/>
              <a:gd name="adj2" fmla="val -47957"/>
              <a:gd name="adj3" fmla="val 16667"/>
            </a:avLst>
          </a:prstGeom>
          <a:solidFill>
            <a:schemeClr val="tx1">
              <a:alpha val="80000"/>
            </a:schemeClr>
          </a:solidFill>
          <a:ln w="9525" algn="ctr">
            <a:solidFill>
              <a:schemeClr val="tx1"/>
            </a:solidFill>
            <a:miter lim="800000"/>
            <a:headEnd/>
            <a:tailEnd/>
          </a:ln>
          <a:effectLst/>
        </p:spPr>
        <p:txBody>
          <a:bodyPr anchor="ctr">
            <a:spAutoFit/>
          </a:bodyPr>
          <a:lstStyle/>
          <a:p>
            <a:pPr algn="ctr">
              <a:defRPr/>
            </a:pPr>
            <a:r>
              <a:rPr lang="en-US" sz="2400" b="1" dirty="0">
                <a:solidFill>
                  <a:schemeClr val="bg2"/>
                </a:solidFill>
                <a:effectLst>
                  <a:outerShdw blurRad="38100" dist="38100" dir="2700000" algn="tl">
                    <a:srgbClr val="000000">
                      <a:alpha val="43137"/>
                    </a:srgbClr>
                  </a:outerShdw>
                </a:effectLst>
              </a:rPr>
              <a:t>Create new object </a:t>
            </a:r>
          </a:p>
        </p:txBody>
      </p:sp>
      <p:sp>
        <p:nvSpPr>
          <p:cNvPr id="7" name="Slide Number">
            <a:extLst>
              <a:ext uri="{FF2B5EF4-FFF2-40B4-BE49-F238E27FC236}">
                <a16:creationId xmlns:a16="http://schemas.microsoft.com/office/drawing/2014/main" id="{B5527368-D2B0-4971-A1D6-1E23BAA0599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262</a:t>
            </a:fld>
            <a:endParaRPr lang="en-US" noProof="0" dirty="0"/>
          </a:p>
        </p:txBody>
      </p:sp>
    </p:spTree>
    <p:extLst>
      <p:ext uri="{BB962C8B-B14F-4D97-AF65-F5344CB8AC3E}">
        <p14:creationId xmlns:p14="http://schemas.microsoft.com/office/powerpoint/2010/main" val="37721177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8B7FD0-6395-42F6-8095-F1DAF239308F}"/>
              </a:ext>
            </a:extLst>
          </p:cNvPr>
          <p:cNvPicPr>
            <a:picLocks noChangeAspect="1"/>
          </p:cNvPicPr>
          <p:nvPr/>
        </p:nvPicPr>
        <p:blipFill>
          <a:blip r:embed="rId2"/>
          <a:stretch>
            <a:fillRect/>
          </a:stretch>
        </p:blipFill>
        <p:spPr>
          <a:xfrm>
            <a:off x="4794701" y="1321724"/>
            <a:ext cx="2844875" cy="2403809"/>
          </a:xfrm>
          <a:prstGeom prst="rect">
            <a:avLst/>
          </a:prstGeom>
        </p:spPr>
      </p:pic>
      <p:sp>
        <p:nvSpPr>
          <p:cNvPr id="3" name="Title 2">
            <a:extLst>
              <a:ext uri="{FF2B5EF4-FFF2-40B4-BE49-F238E27FC236}">
                <a16:creationId xmlns:a16="http://schemas.microsoft.com/office/drawing/2014/main" id="{99F4B0E9-30ED-4DF7-843B-660C2453978C}"/>
              </a:ext>
            </a:extLst>
          </p:cNvPr>
          <p:cNvSpPr>
            <a:spLocks noGrp="1"/>
          </p:cNvSpPr>
          <p:nvPr>
            <p:ph type="title" sz="quarter" idx="10"/>
          </p:nvPr>
        </p:nvSpPr>
        <p:spPr/>
        <p:txBody>
          <a:bodyPr/>
          <a:lstStyle/>
          <a:p>
            <a:r>
              <a:rPr lang="en-US"/>
              <a:t>Constructors, Fields and Methods</a:t>
            </a:r>
          </a:p>
        </p:txBody>
      </p:sp>
    </p:spTree>
    <p:extLst>
      <p:ext uri="{BB962C8B-B14F-4D97-AF65-F5344CB8AC3E}">
        <p14:creationId xmlns:p14="http://schemas.microsoft.com/office/powerpoint/2010/main" val="59643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70666"/>
            <a:ext cx="11998412" cy="5570355"/>
          </a:xfrm>
        </p:spPr>
        <p:txBody>
          <a:bodyPr>
            <a:normAutofit/>
          </a:bodyPr>
          <a:lstStyle/>
          <a:p>
            <a:pPr>
              <a:spcAft>
                <a:spcPts val="0"/>
              </a:spcAft>
            </a:pPr>
            <a:r>
              <a:rPr lang="en-US" dirty="0"/>
              <a:t>Obtain </a:t>
            </a:r>
            <a:r>
              <a:rPr lang="en-US" b="1" dirty="0">
                <a:solidFill>
                  <a:schemeClr val="bg1"/>
                </a:solidFill>
              </a:rPr>
              <a:t>only public constructors</a:t>
            </a:r>
          </a:p>
          <a:p>
            <a:pPr marL="0" indent="0">
              <a:spcBef>
                <a:spcPts val="1800"/>
              </a:spcBef>
              <a:buNone/>
            </a:pPr>
            <a:endParaRPr lang="en-US" dirty="0"/>
          </a:p>
          <a:p>
            <a:pPr>
              <a:spcBef>
                <a:spcPts val="0"/>
              </a:spcBef>
            </a:pPr>
            <a:r>
              <a:rPr lang="en-US" dirty="0"/>
              <a:t>Obtain </a:t>
            </a:r>
            <a:r>
              <a:rPr lang="en-US" b="1" dirty="0">
                <a:solidFill>
                  <a:schemeClr val="bg1"/>
                </a:solidFill>
              </a:rPr>
              <a:t>all constructors</a:t>
            </a:r>
          </a:p>
          <a:p>
            <a:pPr marL="0" indent="0">
              <a:spcBef>
                <a:spcPts val="1800"/>
              </a:spcBef>
              <a:buNone/>
            </a:pPr>
            <a:endParaRPr lang="en-US" dirty="0">
              <a:solidFill>
                <a:schemeClr val="tx2">
                  <a:lumMod val="75000"/>
                </a:schemeClr>
              </a:solidFill>
            </a:endParaRPr>
          </a:p>
          <a:p>
            <a:pPr>
              <a:spcBef>
                <a:spcPts val="2400"/>
              </a:spcBef>
            </a:pPr>
            <a:r>
              <a:rPr lang="en-US" dirty="0"/>
              <a:t>Get constructor by </a:t>
            </a:r>
            <a:r>
              <a:rPr lang="en-US" b="1" dirty="0">
                <a:solidFill>
                  <a:schemeClr val="bg1"/>
                </a:solidFill>
              </a:rPr>
              <a:t>parameters</a:t>
            </a:r>
          </a:p>
        </p:txBody>
      </p:sp>
      <p:sp>
        <p:nvSpPr>
          <p:cNvPr id="793602" name="Rectangle 2"/>
          <p:cNvSpPr>
            <a:spLocks noGrp="1" noChangeArrowheads="1"/>
          </p:cNvSpPr>
          <p:nvPr>
            <p:ph type="title"/>
          </p:nvPr>
        </p:nvSpPr>
        <p:spPr/>
        <p:txBody>
          <a:bodyPr/>
          <a:lstStyle/>
          <a:p>
            <a:r>
              <a:rPr lang="en-US" dirty="0"/>
              <a:t>Constructors (1)</a:t>
            </a:r>
            <a:endParaRPr lang="en-GB" dirty="0"/>
          </a:p>
        </p:txBody>
      </p:sp>
      <p:sp>
        <p:nvSpPr>
          <p:cNvPr id="14" name="Rectangle 13"/>
          <p:cNvSpPr>
            <a:spLocks noChangeArrowheads="1"/>
          </p:cNvSpPr>
          <p:nvPr/>
        </p:nvSpPr>
        <p:spPr bwMode="auto">
          <a:xfrm>
            <a:off x="612275" y="1752601"/>
            <a:ext cx="10071277"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Constructor[] </a:t>
            </a:r>
            <a:r>
              <a:rPr lang="en-US" sz="3000" b="1" noProof="1">
                <a:latin typeface="Consolas" pitchFamily="49" charset="0"/>
                <a:cs typeface="Consolas" pitchFamily="49" charset="0"/>
              </a:rPr>
              <a:t>ctors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getConstructors()</a:t>
            </a:r>
            <a:r>
              <a:rPr lang="en-US" sz="3000" b="1" noProof="1">
                <a:latin typeface="Consolas" pitchFamily="49" charset="0"/>
              </a:rPr>
              <a:t>;</a:t>
            </a:r>
          </a:p>
        </p:txBody>
      </p:sp>
      <p:sp>
        <p:nvSpPr>
          <p:cNvPr id="9" name="Rectangle 8"/>
          <p:cNvSpPr>
            <a:spLocks noChangeArrowheads="1"/>
          </p:cNvSpPr>
          <p:nvPr/>
        </p:nvSpPr>
        <p:spPr bwMode="auto">
          <a:xfrm>
            <a:off x="612274" y="3136612"/>
            <a:ext cx="10071277" cy="101566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GB" sz="3000" b="1" dirty="0">
                <a:solidFill>
                  <a:schemeClr val="bg1"/>
                </a:solidFill>
                <a:latin typeface="Consolas" pitchFamily="49" charset="0"/>
                <a:cs typeface="Consolas" pitchFamily="49" charset="0"/>
              </a:rPr>
              <a:t>Constructor[] </a:t>
            </a:r>
            <a:r>
              <a:rPr lang="en-GB" sz="3000" b="1" dirty="0">
                <a:latin typeface="Consolas" pitchFamily="49" charset="0"/>
                <a:cs typeface="Consolas" pitchFamily="49" charset="0"/>
              </a:rPr>
              <a:t>ctors =     </a:t>
            </a:r>
          </a:p>
          <a:p>
            <a:r>
              <a:rPr lang="en-GB" sz="3000" b="1" dirty="0">
                <a:solidFill>
                  <a:srgbClr val="FBEEDC"/>
                </a:solidFill>
                <a:latin typeface="Consolas" pitchFamily="49" charset="0"/>
                <a:cs typeface="Consolas" pitchFamily="49" charset="0"/>
              </a:rPr>
              <a:t>              </a:t>
            </a:r>
            <a:r>
              <a:rPr lang="en-GB" sz="3000" b="1" dirty="0">
                <a:latin typeface="Consolas" pitchFamily="49" charset="0"/>
                <a:cs typeface="Consolas" pitchFamily="49" charset="0"/>
              </a:rPr>
              <a:t>aClass.</a:t>
            </a:r>
            <a:r>
              <a:rPr lang="en-GB" sz="3000" b="1" dirty="0">
                <a:solidFill>
                  <a:schemeClr val="bg1"/>
                </a:solidFill>
                <a:latin typeface="Consolas" pitchFamily="49" charset="0"/>
                <a:cs typeface="Consolas" pitchFamily="49" charset="0"/>
              </a:rPr>
              <a:t>getDeclaredConstructors()</a:t>
            </a:r>
            <a:r>
              <a:rPr lang="en-GB" sz="3000" b="1" dirty="0">
                <a:latin typeface="Consolas" pitchFamily="49" charset="0"/>
                <a:cs typeface="Consolas" pitchFamily="49" charset="0"/>
              </a:rPr>
              <a:t>;</a:t>
            </a:r>
          </a:p>
        </p:txBody>
      </p:sp>
      <p:sp>
        <p:nvSpPr>
          <p:cNvPr id="7" name="Rectangle 6"/>
          <p:cNvSpPr>
            <a:spLocks noChangeArrowheads="1"/>
          </p:cNvSpPr>
          <p:nvPr/>
        </p:nvSpPr>
        <p:spPr bwMode="auto">
          <a:xfrm>
            <a:off x="612274" y="4953000"/>
            <a:ext cx="10071277"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Constructor</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ctor =</a:t>
            </a:r>
          </a:p>
          <a:p>
            <a:pPr fontAlgn="base">
              <a:spcBef>
                <a:spcPts val="1200"/>
              </a:spcBef>
            </a:pPr>
            <a:r>
              <a:rPr lang="en-US" sz="3000" b="1" noProof="1">
                <a:latin typeface="Consolas" pitchFamily="49" charset="0"/>
                <a:cs typeface="Consolas" pitchFamily="49" charset="0"/>
              </a:rPr>
              <a:t>           aClass.</a:t>
            </a:r>
            <a:r>
              <a:rPr lang="en-US" sz="3000" b="1" noProof="1">
                <a:solidFill>
                  <a:schemeClr val="bg1"/>
                </a:solidFill>
                <a:latin typeface="Consolas" pitchFamily="49" charset="0"/>
                <a:cs typeface="Consolas" pitchFamily="49" charset="0"/>
              </a:rPr>
              <a:t>getConstructor(String.class)</a:t>
            </a:r>
            <a:r>
              <a:rPr lang="en-US" sz="30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74C4FF28-44FE-47C7-8D05-4440F1F9D72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264</a:t>
            </a:fld>
            <a:endParaRPr lang="en-US" noProof="0" dirty="0"/>
          </a:p>
        </p:txBody>
      </p:sp>
    </p:spTree>
    <p:extLst>
      <p:ext uri="{BB962C8B-B14F-4D97-AF65-F5344CB8AC3E}">
        <p14:creationId xmlns:p14="http://schemas.microsoft.com/office/powerpoint/2010/main" val="36281414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66801"/>
            <a:ext cx="11998412" cy="5570355"/>
          </a:xfrm>
        </p:spPr>
        <p:txBody>
          <a:bodyPr>
            <a:normAutofit/>
          </a:bodyPr>
          <a:lstStyle/>
          <a:p>
            <a:pPr>
              <a:spcAft>
                <a:spcPts val="0"/>
              </a:spcAft>
            </a:pPr>
            <a:r>
              <a:rPr lang="en-US" dirty="0"/>
              <a:t>Get </a:t>
            </a:r>
            <a:r>
              <a:rPr lang="en-US" b="1" dirty="0">
                <a:solidFill>
                  <a:schemeClr val="bg1"/>
                </a:solidFill>
              </a:rPr>
              <a:t>parameter types</a:t>
            </a:r>
          </a:p>
          <a:p>
            <a:pPr marL="0" indent="0">
              <a:spcBef>
                <a:spcPts val="1800"/>
              </a:spcBef>
              <a:buNone/>
            </a:pPr>
            <a:endParaRPr lang="en-US" dirty="0"/>
          </a:p>
          <a:p>
            <a:pPr marL="0" indent="0">
              <a:spcBef>
                <a:spcPts val="0"/>
              </a:spcBef>
              <a:buNone/>
            </a:pPr>
            <a:endParaRPr lang="en-US" dirty="0"/>
          </a:p>
          <a:p>
            <a:pPr>
              <a:spcBef>
                <a:spcPts val="0"/>
              </a:spcBef>
              <a:buClr>
                <a:schemeClr val="tx1"/>
              </a:buClr>
            </a:pPr>
            <a:r>
              <a:rPr lang="en-US" b="1" dirty="0">
                <a:solidFill>
                  <a:schemeClr val="bg1"/>
                </a:solidFill>
              </a:rPr>
              <a:t>Instantiating objects </a:t>
            </a:r>
            <a:r>
              <a:rPr lang="en-US" dirty="0"/>
              <a:t>using constructor</a:t>
            </a:r>
            <a:endParaRPr lang="en-US" dirty="0">
              <a:solidFill>
                <a:schemeClr val="tx2">
                  <a:lumMod val="75000"/>
                </a:schemeClr>
              </a:solidFill>
            </a:endParaRPr>
          </a:p>
        </p:txBody>
      </p:sp>
      <p:sp>
        <p:nvSpPr>
          <p:cNvPr id="793602" name="Rectangle 2"/>
          <p:cNvSpPr>
            <a:spLocks noGrp="1" noChangeArrowheads="1"/>
          </p:cNvSpPr>
          <p:nvPr>
            <p:ph type="title"/>
          </p:nvPr>
        </p:nvSpPr>
        <p:spPr/>
        <p:txBody>
          <a:bodyPr/>
          <a:lstStyle/>
          <a:p>
            <a:r>
              <a:rPr lang="en-US" dirty="0"/>
              <a:t>Constructors (2)</a:t>
            </a:r>
            <a:endParaRPr lang="en-GB" dirty="0"/>
          </a:p>
        </p:txBody>
      </p:sp>
      <p:sp>
        <p:nvSpPr>
          <p:cNvPr id="14" name="Rectangle 13"/>
          <p:cNvSpPr>
            <a:spLocks noChangeArrowheads="1"/>
          </p:cNvSpPr>
          <p:nvPr/>
        </p:nvSpPr>
        <p:spPr bwMode="auto">
          <a:xfrm>
            <a:off x="612274" y="1752600"/>
            <a:ext cx="10304542"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Class[] </a:t>
            </a:r>
            <a:r>
              <a:rPr lang="en-US" sz="3000" b="1" noProof="1">
                <a:latin typeface="Consolas" pitchFamily="49" charset="0"/>
                <a:cs typeface="Consolas" pitchFamily="49" charset="0"/>
              </a:rPr>
              <a:t>parameterTypes = </a:t>
            </a:r>
          </a:p>
          <a:p>
            <a:pPr fontAlgn="base">
              <a:spcBef>
                <a:spcPts val="1200"/>
              </a:spcBef>
            </a:pPr>
            <a:r>
              <a:rPr lang="en-US" sz="3000" b="1" noProof="1">
                <a:latin typeface="Consolas" pitchFamily="49" charset="0"/>
                <a:cs typeface="Consolas" pitchFamily="49" charset="0"/>
              </a:rPr>
              <a:t>					ctor</a:t>
            </a:r>
            <a:r>
              <a:rPr lang="en-US" sz="3000" b="1" noProof="1">
                <a:latin typeface="Consolas" pitchFamily="49" charset="0"/>
              </a:rPr>
              <a:t>.</a:t>
            </a:r>
            <a:r>
              <a:rPr lang="en-US" sz="3000" b="1" noProof="1">
                <a:solidFill>
                  <a:schemeClr val="bg1"/>
                </a:solidFill>
                <a:latin typeface="Consolas" pitchFamily="49" charset="0"/>
                <a:cs typeface="Consolas" pitchFamily="49" charset="0"/>
              </a:rPr>
              <a:t>getParameterTypes()</a:t>
            </a:r>
            <a:r>
              <a:rPr lang="en-US" sz="3000" b="1" noProof="1">
                <a:latin typeface="Consolas" pitchFamily="49" charset="0"/>
              </a:rPr>
              <a:t>;</a:t>
            </a:r>
          </a:p>
        </p:txBody>
      </p:sp>
      <p:sp>
        <p:nvSpPr>
          <p:cNvPr id="7" name="Rectangle 6"/>
          <p:cNvSpPr>
            <a:spLocks noChangeArrowheads="1"/>
          </p:cNvSpPr>
          <p:nvPr/>
        </p:nvSpPr>
        <p:spPr bwMode="auto">
          <a:xfrm>
            <a:off x="612272" y="3850429"/>
            <a:ext cx="10304543"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Constructor</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constructor =  MyObject.class.</a:t>
            </a:r>
            <a:r>
              <a:rPr lang="en-US" sz="3000" b="1" noProof="1">
                <a:solidFill>
                  <a:schemeClr val="bg1"/>
                </a:solidFill>
                <a:latin typeface="Consolas" pitchFamily="49" charset="0"/>
                <a:cs typeface="Consolas" pitchFamily="49" charset="0"/>
              </a:rPr>
              <a:t>getConstructor</a:t>
            </a:r>
            <a:r>
              <a:rPr lang="en-US" sz="3000" b="1" noProof="1">
                <a:latin typeface="Consolas" pitchFamily="49" charset="0"/>
                <a:cs typeface="Consolas" pitchFamily="49" charset="0"/>
              </a:rPr>
              <a:t>(String.class);</a:t>
            </a:r>
          </a:p>
          <a:p>
            <a:pPr fontAlgn="base">
              <a:spcBef>
                <a:spcPts val="1200"/>
              </a:spcBef>
            </a:pPr>
            <a:r>
              <a:rPr lang="en-US" sz="3000" b="1" noProof="1">
                <a:latin typeface="Consolas" pitchFamily="49" charset="0"/>
                <a:cs typeface="Consolas" pitchFamily="49" charset="0"/>
              </a:rPr>
              <a:t>MyObject myObject = </a:t>
            </a:r>
            <a:r>
              <a:rPr lang="en-US" sz="3000" b="1" noProof="1">
                <a:solidFill>
                  <a:schemeClr val="bg1"/>
                </a:solidFill>
                <a:latin typeface="Consolas" pitchFamily="49" charset="0"/>
                <a:cs typeface="Consolas" pitchFamily="49" charset="0"/>
              </a:rPr>
              <a:t>(MyObject)</a:t>
            </a:r>
            <a:r>
              <a:rPr lang="en-US" sz="3000" b="1" noProof="1">
                <a:latin typeface="Consolas" pitchFamily="49" charset="0"/>
                <a:cs typeface="Consolas" pitchFamily="49" charset="0"/>
              </a:rPr>
              <a:t>constructor</a:t>
            </a:r>
          </a:p>
          <a:p>
            <a:pPr fontAlgn="base">
              <a:spcBef>
                <a:spcPts val="1200"/>
              </a:spcBef>
            </a:pPr>
            <a:r>
              <a:rPr lang="en-US" sz="3000" b="1" noProof="1">
                <a:latin typeface="Consolas" pitchFamily="49" charset="0"/>
                <a:cs typeface="Consolas" pitchFamily="49" charset="0"/>
              </a:rPr>
              <a:t>						.</a:t>
            </a:r>
            <a:r>
              <a:rPr lang="en-US" sz="3000" b="1" noProof="1">
                <a:solidFill>
                  <a:schemeClr val="bg1"/>
                </a:solidFill>
                <a:latin typeface="Consolas" pitchFamily="49" charset="0"/>
                <a:cs typeface="Consolas" pitchFamily="49" charset="0"/>
              </a:rPr>
              <a:t>newInstance("arg1")</a:t>
            </a:r>
            <a:r>
              <a:rPr lang="en-US" sz="30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D67F5D0C-9968-41E2-9A37-2ED6811C449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265</a:t>
            </a:fld>
            <a:endParaRPr lang="en-US" noProof="0" dirty="0"/>
          </a:p>
        </p:txBody>
      </p:sp>
    </p:spTree>
    <p:extLst>
      <p:ext uri="{BB962C8B-B14F-4D97-AF65-F5344CB8AC3E}">
        <p14:creationId xmlns:p14="http://schemas.microsoft.com/office/powerpoint/2010/main" val="12550102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70666"/>
            <a:ext cx="11998412" cy="5570355"/>
          </a:xfrm>
        </p:spPr>
        <p:txBody>
          <a:bodyPr>
            <a:normAutofit/>
          </a:bodyPr>
          <a:lstStyle/>
          <a:p>
            <a:r>
              <a:rPr lang="en-US" dirty="0"/>
              <a:t>Obtain </a:t>
            </a:r>
            <a:r>
              <a:rPr lang="en-US" b="1" dirty="0">
                <a:solidFill>
                  <a:schemeClr val="bg1"/>
                </a:solidFill>
              </a:rPr>
              <a:t>public</a:t>
            </a:r>
            <a:r>
              <a:rPr lang="en-US" dirty="0"/>
              <a:t> fields</a:t>
            </a:r>
            <a:endParaRPr lang="en-US" dirty="0">
              <a:solidFill>
                <a:schemeClr val="tx2">
                  <a:lumMod val="75000"/>
                </a:schemeClr>
              </a:solidFill>
            </a:endParaRPr>
          </a:p>
          <a:p>
            <a:pPr marL="0" indent="0">
              <a:spcBef>
                <a:spcPts val="4200"/>
              </a:spcBef>
              <a:buNone/>
            </a:pPr>
            <a:endParaRPr lang="en-US" dirty="0"/>
          </a:p>
          <a:p>
            <a:r>
              <a:rPr lang="en-US" dirty="0"/>
              <a:t>Obtain </a:t>
            </a:r>
            <a:r>
              <a:rPr lang="en-US" b="1" dirty="0">
                <a:solidFill>
                  <a:schemeClr val="bg1"/>
                </a:solidFill>
              </a:rPr>
              <a:t>all</a:t>
            </a:r>
            <a:r>
              <a:rPr lang="en-US" dirty="0">
                <a:solidFill>
                  <a:schemeClr val="tx2">
                    <a:lumMod val="75000"/>
                  </a:schemeClr>
                </a:solidFill>
              </a:rPr>
              <a:t> </a:t>
            </a:r>
            <a:r>
              <a:rPr lang="en-US" dirty="0"/>
              <a:t>fields</a:t>
            </a:r>
            <a:r>
              <a:rPr lang="en-US" dirty="0">
                <a:solidFill>
                  <a:schemeClr val="tx2">
                    <a:lumMod val="75000"/>
                  </a:schemeClr>
                </a:solidFill>
              </a:rPr>
              <a:t> </a:t>
            </a:r>
          </a:p>
          <a:p>
            <a:pPr marL="0" indent="0">
              <a:spcBef>
                <a:spcPts val="1800"/>
              </a:spcBef>
              <a:buNone/>
            </a:pPr>
            <a:endParaRPr lang="en-US" dirty="0">
              <a:solidFill>
                <a:schemeClr val="tx2">
                  <a:lumMod val="75000"/>
                </a:schemeClr>
              </a:solidFill>
            </a:endParaRPr>
          </a:p>
          <a:p>
            <a:r>
              <a:rPr lang="en-US" dirty="0"/>
              <a:t>Get field </a:t>
            </a:r>
            <a:r>
              <a:rPr lang="en-US" b="1" dirty="0">
                <a:solidFill>
                  <a:schemeClr val="bg1"/>
                </a:solidFill>
              </a:rPr>
              <a:t>name and type</a:t>
            </a:r>
          </a:p>
        </p:txBody>
      </p:sp>
      <p:sp>
        <p:nvSpPr>
          <p:cNvPr id="793602" name="Rectangle 2"/>
          <p:cNvSpPr>
            <a:spLocks noGrp="1" noChangeArrowheads="1"/>
          </p:cNvSpPr>
          <p:nvPr>
            <p:ph type="title"/>
          </p:nvPr>
        </p:nvSpPr>
        <p:spPr/>
        <p:txBody>
          <a:bodyPr/>
          <a:lstStyle/>
          <a:p>
            <a:r>
              <a:rPr lang="en-US" dirty="0"/>
              <a:t>Fields Name and Type</a:t>
            </a:r>
            <a:endParaRPr lang="en-GB" dirty="0"/>
          </a:p>
        </p:txBody>
      </p:sp>
      <p:sp>
        <p:nvSpPr>
          <p:cNvPr id="14" name="Rectangle 13"/>
          <p:cNvSpPr>
            <a:spLocks noChangeArrowheads="1"/>
          </p:cNvSpPr>
          <p:nvPr/>
        </p:nvSpPr>
        <p:spPr bwMode="auto">
          <a:xfrm>
            <a:off x="614830" y="1676400"/>
            <a:ext cx="9555537"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Field</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field = aClas</a:t>
            </a:r>
            <a:r>
              <a:rPr lang="en-US" sz="3000" b="1" noProof="1">
                <a:latin typeface="Consolas" pitchFamily="49" charset="0"/>
              </a:rPr>
              <a:t>s.</a:t>
            </a:r>
            <a:r>
              <a:rPr lang="en-US" sz="3000" b="1" noProof="1">
                <a:solidFill>
                  <a:schemeClr val="bg1"/>
                </a:solidFill>
                <a:latin typeface="Consolas" pitchFamily="49" charset="0"/>
                <a:cs typeface="Consolas" pitchFamily="49" charset="0"/>
              </a:rPr>
              <a:t>getField("somefield")</a:t>
            </a:r>
            <a:r>
              <a:rPr lang="en-US" sz="3000" b="1" noProof="1">
                <a:latin typeface="Consolas" pitchFamily="49" charset="0"/>
              </a:rPr>
              <a:t>;</a:t>
            </a:r>
          </a:p>
          <a:p>
            <a:pPr fontAlgn="base">
              <a:spcBef>
                <a:spcPts val="1200"/>
              </a:spcBef>
            </a:pPr>
            <a:r>
              <a:rPr lang="en-US" sz="3000" b="1" noProof="1">
                <a:solidFill>
                  <a:schemeClr val="bg1"/>
                </a:solidFill>
                <a:latin typeface="Consolas" pitchFamily="49" charset="0"/>
                <a:cs typeface="Consolas" pitchFamily="49" charset="0"/>
              </a:rPr>
              <a:t>Field[] </a:t>
            </a:r>
            <a:r>
              <a:rPr lang="en-US" sz="3000" b="1" noProof="1">
                <a:latin typeface="Consolas" pitchFamily="49" charset="0"/>
                <a:cs typeface="Consolas" pitchFamily="49" charset="0"/>
              </a:rPr>
              <a:t>fields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getFields()</a:t>
            </a:r>
            <a:r>
              <a:rPr lang="en-US" sz="3000" b="1" noProof="1">
                <a:latin typeface="Consolas" pitchFamily="49" charset="0"/>
              </a:rPr>
              <a:t>;</a:t>
            </a:r>
          </a:p>
        </p:txBody>
      </p:sp>
      <p:sp>
        <p:nvSpPr>
          <p:cNvPr id="9" name="Rectangle 8"/>
          <p:cNvSpPr>
            <a:spLocks noChangeArrowheads="1"/>
          </p:cNvSpPr>
          <p:nvPr/>
        </p:nvSpPr>
        <p:spPr bwMode="auto">
          <a:xfrm>
            <a:off x="614830" y="3654433"/>
            <a:ext cx="9555537"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Field[] </a:t>
            </a:r>
            <a:r>
              <a:rPr lang="en-US" sz="3000" b="1" noProof="1">
                <a:latin typeface="Consolas" pitchFamily="49" charset="0"/>
                <a:cs typeface="Consolas" pitchFamily="49" charset="0"/>
              </a:rPr>
              <a:t>fields = aClass.</a:t>
            </a:r>
            <a:r>
              <a:rPr lang="en-US" sz="3000" b="1" noProof="1">
                <a:solidFill>
                  <a:schemeClr val="bg1"/>
                </a:solidFill>
                <a:latin typeface="Consolas" pitchFamily="49" charset="0"/>
                <a:cs typeface="Consolas" pitchFamily="49" charset="0"/>
              </a:rPr>
              <a:t>getDeclaredFields()</a:t>
            </a:r>
            <a:r>
              <a:rPr lang="en-US" sz="3000" b="1" noProof="1">
                <a:latin typeface="Consolas" pitchFamily="49" charset="0"/>
                <a:cs typeface="Consolas" pitchFamily="49" charset="0"/>
              </a:rPr>
              <a:t>;</a:t>
            </a:r>
          </a:p>
        </p:txBody>
      </p:sp>
      <p:sp>
        <p:nvSpPr>
          <p:cNvPr id="7" name="Rectangle 6"/>
          <p:cNvSpPr>
            <a:spLocks noChangeArrowheads="1"/>
          </p:cNvSpPr>
          <p:nvPr/>
        </p:nvSpPr>
        <p:spPr bwMode="auto">
          <a:xfrm>
            <a:off x="614830" y="5105400"/>
            <a:ext cx="9555537"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String</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fieldName = field.</a:t>
            </a:r>
            <a:r>
              <a:rPr lang="en-US" sz="3000" b="1" noProof="1">
                <a:solidFill>
                  <a:schemeClr val="bg1"/>
                </a:solidFill>
                <a:latin typeface="Consolas" pitchFamily="49" charset="0"/>
                <a:cs typeface="Consolas" pitchFamily="49" charset="0"/>
              </a:rPr>
              <a:t>getName()</a:t>
            </a:r>
            <a:r>
              <a:rPr lang="en-US" sz="3000" b="1" noProof="1">
                <a:latin typeface="Consolas" pitchFamily="49" charset="0"/>
                <a:cs typeface="Consolas" pitchFamily="49" charset="0"/>
              </a:rPr>
              <a:t>;</a:t>
            </a:r>
          </a:p>
          <a:p>
            <a:pPr fontAlgn="base">
              <a:spcBef>
                <a:spcPts val="1200"/>
              </a:spcBef>
            </a:pPr>
            <a:r>
              <a:rPr lang="en-US" sz="3000" b="1" noProof="1">
                <a:solidFill>
                  <a:schemeClr val="bg1"/>
                </a:solidFill>
                <a:latin typeface="Consolas" pitchFamily="49" charset="0"/>
                <a:cs typeface="Consolas" pitchFamily="49" charset="0"/>
              </a:rPr>
              <a:t>Object</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fieldType = field.</a:t>
            </a:r>
            <a:r>
              <a:rPr lang="en-US" sz="3000" b="1" noProof="1">
                <a:solidFill>
                  <a:schemeClr val="bg1"/>
                </a:solidFill>
                <a:latin typeface="Consolas" pitchFamily="49" charset="0"/>
                <a:cs typeface="Consolas" pitchFamily="49" charset="0"/>
              </a:rPr>
              <a:t>getType()</a:t>
            </a:r>
            <a:r>
              <a:rPr lang="en-US" sz="30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7C812EB6-EC39-462C-A691-05D0AB18047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266</a:t>
            </a:fld>
            <a:endParaRPr lang="en-US" noProof="0" dirty="0"/>
          </a:p>
        </p:txBody>
      </p:sp>
    </p:spTree>
    <p:extLst>
      <p:ext uri="{BB962C8B-B14F-4D97-AF65-F5344CB8AC3E}">
        <p14:creationId xmlns:p14="http://schemas.microsoft.com/office/powerpoint/2010/main" val="159194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66801"/>
            <a:ext cx="11998412" cy="5570355"/>
          </a:xfrm>
        </p:spPr>
        <p:txBody>
          <a:bodyPr>
            <a:normAutofit/>
          </a:bodyPr>
          <a:lstStyle/>
          <a:p>
            <a:pPr>
              <a:spcBef>
                <a:spcPts val="1800"/>
              </a:spcBef>
            </a:pPr>
            <a:r>
              <a:rPr lang="en-US" dirty="0"/>
              <a:t>Setting value for field</a:t>
            </a:r>
            <a:endParaRPr lang="en-US" dirty="0">
              <a:solidFill>
                <a:schemeClr val="tx2">
                  <a:lumMod val="75000"/>
                </a:schemeClr>
              </a:solidFill>
            </a:endParaRPr>
          </a:p>
        </p:txBody>
      </p:sp>
      <p:sp>
        <p:nvSpPr>
          <p:cNvPr id="793602" name="Rectangle 2"/>
          <p:cNvSpPr>
            <a:spLocks noGrp="1" noChangeArrowheads="1"/>
          </p:cNvSpPr>
          <p:nvPr>
            <p:ph type="title"/>
          </p:nvPr>
        </p:nvSpPr>
        <p:spPr/>
        <p:txBody>
          <a:bodyPr/>
          <a:lstStyle/>
          <a:p>
            <a:r>
              <a:rPr lang="en-US" dirty="0"/>
              <a:t>Fields Set and Get</a:t>
            </a:r>
            <a:endParaRPr lang="en-GB" dirty="0"/>
          </a:p>
        </p:txBody>
      </p:sp>
      <p:sp>
        <p:nvSpPr>
          <p:cNvPr id="14" name="Rectangle 13"/>
          <p:cNvSpPr>
            <a:spLocks noChangeArrowheads="1"/>
          </p:cNvSpPr>
          <p:nvPr/>
        </p:nvSpPr>
        <p:spPr bwMode="auto">
          <a:xfrm>
            <a:off x="615819" y="1715278"/>
            <a:ext cx="10386527" cy="360098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cs typeface="Consolas" pitchFamily="49" charset="0"/>
              </a:rPr>
              <a:t>Class aClass = MyObject.class;</a:t>
            </a:r>
          </a:p>
          <a:p>
            <a:pPr fontAlgn="base">
              <a:spcBef>
                <a:spcPts val="1200"/>
              </a:spcBef>
            </a:pPr>
            <a:r>
              <a:rPr lang="en-US" sz="2800" b="1" noProof="1">
                <a:latin typeface="Consolas" pitchFamily="49" charset="0"/>
                <a:cs typeface="Consolas" pitchFamily="49" charset="0"/>
              </a:rPr>
              <a:t>Field field = aClass.</a:t>
            </a:r>
            <a:r>
              <a:rPr lang="en-US" sz="2800" b="1" noProof="1">
                <a:solidFill>
                  <a:schemeClr val="bg1"/>
                </a:solidFill>
                <a:latin typeface="Consolas" pitchFamily="49" charset="0"/>
                <a:cs typeface="Consolas" pitchFamily="49" charset="0"/>
              </a:rPr>
              <a:t>getDeclaredField(</a:t>
            </a:r>
            <a:r>
              <a:rPr lang="en-US" sz="2800" b="1" noProof="1">
                <a:latin typeface="Consolas" pitchFamily="49" charset="0"/>
                <a:cs typeface="Consolas" pitchFamily="49" charset="0"/>
              </a:rPr>
              <a:t>"someField"</a:t>
            </a:r>
            <a:r>
              <a:rPr lang="en-US" sz="2800" b="1" noProof="1">
                <a:solidFill>
                  <a:schemeClr val="bg1"/>
                </a:solidFill>
                <a:latin typeface="Consolas" pitchFamily="49" charset="0"/>
                <a:cs typeface="Consolas" pitchFamily="49" charset="0"/>
              </a:rPr>
              <a:t>)</a:t>
            </a:r>
            <a:r>
              <a:rPr lang="en-US" sz="2800" b="1" noProof="1">
                <a:latin typeface="Consolas" pitchFamily="49" charset="0"/>
                <a:cs typeface="Consolas" pitchFamily="49" charset="0"/>
              </a:rPr>
              <a:t>;</a:t>
            </a:r>
          </a:p>
          <a:p>
            <a:pPr fontAlgn="base">
              <a:spcBef>
                <a:spcPts val="1200"/>
              </a:spcBef>
            </a:pPr>
            <a:r>
              <a:rPr lang="en-US" sz="2800" b="1" noProof="1">
                <a:latin typeface="Consolas" pitchFamily="49" charset="0"/>
                <a:cs typeface="Consolas" pitchFamily="49" charset="0"/>
              </a:rPr>
              <a:t>MyObject</a:t>
            </a:r>
            <a:r>
              <a:rPr lang="en-US" sz="2800" b="1" noProof="1">
                <a:solidFill>
                  <a:srgbClr val="FBEEDC"/>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objectInstance</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 new MyObject();</a:t>
            </a:r>
          </a:p>
          <a:p>
            <a:pPr fontAlgn="base">
              <a:spcBef>
                <a:spcPts val="1200"/>
              </a:spcBef>
            </a:pPr>
            <a:r>
              <a:rPr lang="en-US" sz="2800" b="1" noProof="1">
                <a:latin typeface="Consolas" pitchFamily="49" charset="0"/>
                <a:cs typeface="Consolas" pitchFamily="49" charset="0"/>
              </a:rPr>
              <a:t>field.</a:t>
            </a:r>
            <a:r>
              <a:rPr lang="en-US" sz="2800" b="1" noProof="1">
                <a:solidFill>
                  <a:schemeClr val="bg1"/>
                </a:solidFill>
                <a:latin typeface="Consolas" pitchFamily="49" charset="0"/>
                <a:cs typeface="Consolas" pitchFamily="49" charset="0"/>
              </a:rPr>
              <a:t>setAccessible(true)</a:t>
            </a:r>
            <a:r>
              <a:rPr lang="en-US" sz="2800" b="1" noProof="1">
                <a:latin typeface="Consolas" pitchFamily="49" charset="0"/>
                <a:cs typeface="Consolas" pitchFamily="49" charset="0"/>
              </a:rPr>
              <a:t>;</a:t>
            </a:r>
          </a:p>
          <a:p>
            <a:pPr fontAlgn="base">
              <a:spcBef>
                <a:spcPts val="1200"/>
              </a:spcBef>
              <a:spcAft>
                <a:spcPts val="1200"/>
              </a:spcAft>
            </a:pPr>
            <a:r>
              <a:rPr lang="en-US" sz="2800" b="1" noProof="1">
                <a:latin typeface="Consolas" pitchFamily="49" charset="0"/>
                <a:cs typeface="Consolas" pitchFamily="49" charset="0"/>
              </a:rPr>
              <a:t>Object value = field.get(</a:t>
            </a:r>
            <a:r>
              <a:rPr lang="en-US" sz="2800" b="1" noProof="1">
                <a:solidFill>
                  <a:schemeClr val="bg1"/>
                </a:solidFill>
                <a:latin typeface="Consolas" pitchFamily="49" charset="0"/>
                <a:cs typeface="Consolas" pitchFamily="49" charset="0"/>
              </a:rPr>
              <a:t>objectInstance</a:t>
            </a:r>
            <a:r>
              <a:rPr lang="en-US" sz="2800" b="1" noProof="1">
                <a:latin typeface="Consolas" pitchFamily="49" charset="0"/>
                <a:cs typeface="Consolas" pitchFamily="49" charset="0"/>
              </a:rPr>
              <a:t>);</a:t>
            </a:r>
          </a:p>
          <a:p>
            <a:pPr fontAlgn="base">
              <a:spcBef>
                <a:spcPts val="1200"/>
              </a:spcBef>
            </a:pPr>
            <a:r>
              <a:rPr lang="en-US" sz="2800" b="1" noProof="1">
                <a:latin typeface="Consolas" pitchFamily="49" charset="0"/>
                <a:cs typeface="Consolas" pitchFamily="49" charset="0"/>
              </a:rPr>
              <a:t>field.set(</a:t>
            </a:r>
            <a:r>
              <a:rPr lang="en-US" sz="2800" b="1" noProof="1">
                <a:solidFill>
                  <a:schemeClr val="bg1"/>
                </a:solidFill>
                <a:latin typeface="Consolas" pitchFamily="49" charset="0"/>
                <a:cs typeface="Consolas" pitchFamily="49" charset="0"/>
              </a:rPr>
              <a:t>objectInstance</a:t>
            </a:r>
            <a:r>
              <a:rPr lang="en-US" sz="2800" b="1" noProof="1">
                <a:latin typeface="Consolas" pitchFamily="49" charset="0"/>
                <a:cs typeface="Consolas" pitchFamily="49" charset="0"/>
              </a:rPr>
              <a:t>, value);</a:t>
            </a:r>
          </a:p>
        </p:txBody>
      </p:sp>
      <p:sp>
        <p:nvSpPr>
          <p:cNvPr id="12" name="AutoShape 20"/>
          <p:cNvSpPr>
            <a:spLocks noChangeArrowheads="1"/>
          </p:cNvSpPr>
          <p:nvPr/>
        </p:nvSpPr>
        <p:spPr bwMode="auto">
          <a:xfrm>
            <a:off x="4761609" y="5378018"/>
            <a:ext cx="5924175" cy="1328023"/>
          </a:xfrm>
          <a:prstGeom prst="wedgeRoundRectCallout">
            <a:avLst>
              <a:gd name="adj1" fmla="val -54447"/>
              <a:gd name="adj2" fmla="val -40294"/>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en-US" sz="2400" b="1" dirty="0">
                <a:solidFill>
                  <a:schemeClr val="bg2"/>
                </a:solidFill>
              </a:rPr>
              <a:t>The </a:t>
            </a:r>
            <a:r>
              <a:rPr lang="en-US" sz="2400" b="1" dirty="0" err="1">
                <a:solidFill>
                  <a:schemeClr val="bg1"/>
                </a:solidFill>
                <a:latin typeface="Consolas" panose="020B0609020204030204" pitchFamily="49" charset="0"/>
              </a:rPr>
              <a:t>objectInstance</a:t>
            </a:r>
            <a:r>
              <a:rPr lang="en-US" sz="2400" b="1" dirty="0">
                <a:solidFill>
                  <a:schemeClr val="bg2"/>
                </a:solidFill>
              </a:rPr>
              <a:t> parameter passed to the </a:t>
            </a:r>
            <a:r>
              <a:rPr lang="en-US" sz="2400" b="1" dirty="0">
                <a:solidFill>
                  <a:schemeClr val="bg1"/>
                </a:solidFill>
                <a:latin typeface="Consolas" panose="020B0609020204030204" pitchFamily="49" charset="0"/>
              </a:rPr>
              <a:t>get</a:t>
            </a:r>
            <a:r>
              <a:rPr lang="en-US" sz="2400" b="1" dirty="0">
                <a:solidFill>
                  <a:schemeClr val="bg2"/>
                </a:solidFill>
              </a:rPr>
              <a:t> and </a:t>
            </a:r>
            <a:r>
              <a:rPr lang="en-US" sz="2400" b="1" dirty="0">
                <a:solidFill>
                  <a:schemeClr val="bg1"/>
                </a:solidFill>
                <a:latin typeface="Consolas" panose="020B0609020204030204" pitchFamily="49" charset="0"/>
              </a:rPr>
              <a:t>set</a:t>
            </a:r>
            <a:r>
              <a:rPr lang="en-US" sz="2400" b="1" dirty="0">
                <a:solidFill>
                  <a:schemeClr val="bg2"/>
                </a:solidFill>
              </a:rPr>
              <a:t> method should be an instance of the class that owns the field</a:t>
            </a:r>
          </a:p>
        </p:txBody>
      </p:sp>
      <p:sp>
        <p:nvSpPr>
          <p:cNvPr id="9" name="AutoShape 20">
            <a:extLst>
              <a:ext uri="{FF2B5EF4-FFF2-40B4-BE49-F238E27FC236}">
                <a16:creationId xmlns:a16="http://schemas.microsoft.com/office/drawing/2014/main" id="{0B6E65F0-A1C1-4E96-8F6F-A683DD87D03A}"/>
              </a:ext>
            </a:extLst>
          </p:cNvPr>
          <p:cNvSpPr>
            <a:spLocks noChangeArrowheads="1"/>
          </p:cNvSpPr>
          <p:nvPr/>
        </p:nvSpPr>
        <p:spPr bwMode="auto">
          <a:xfrm>
            <a:off x="6161317" y="3363686"/>
            <a:ext cx="3747793" cy="752049"/>
          </a:xfrm>
          <a:prstGeom prst="wedgeRoundRectCallout">
            <a:avLst>
              <a:gd name="adj1" fmla="val -55361"/>
              <a:gd name="adj2" fmla="val -12970"/>
              <a:gd name="adj3" fmla="val 16667"/>
            </a:avLst>
          </a:prstGeom>
          <a:solidFill>
            <a:schemeClr val="tx1">
              <a:alpha val="80000"/>
            </a:schemeClr>
          </a:solidFill>
          <a:ln w="9525" algn="ctr">
            <a:solidFill>
              <a:schemeClr val="tx1"/>
            </a:solidFill>
            <a:miter lim="800000"/>
            <a:headEnd/>
            <a:tailEnd/>
          </a:ln>
          <a:effectLst/>
        </p:spPr>
        <p:txBody>
          <a:bodyPr wrap="square" anchor="ctr">
            <a:noAutofit/>
          </a:bodyPr>
          <a:lstStyle/>
          <a:p>
            <a:pPr algn="ctr">
              <a:defRPr/>
            </a:pPr>
            <a:r>
              <a:rPr lang="en-US" sz="2400" b="1" dirty="0">
                <a:solidFill>
                  <a:schemeClr val="bg2"/>
                </a:solidFill>
              </a:rPr>
              <a:t>Change the behavior of the </a:t>
            </a:r>
            <a:r>
              <a:rPr lang="en-US" sz="2400" b="1" dirty="0" err="1">
                <a:solidFill>
                  <a:schemeClr val="bg1"/>
                </a:solidFill>
              </a:rPr>
              <a:t>AccessibleObject</a:t>
            </a:r>
            <a:endParaRPr lang="en-US" sz="2400" b="1" dirty="0">
              <a:solidFill>
                <a:schemeClr val="bg1"/>
              </a:solidFill>
            </a:endParaRPr>
          </a:p>
        </p:txBody>
      </p:sp>
      <p:sp>
        <p:nvSpPr>
          <p:cNvPr id="8" name="Slide Number">
            <a:extLst>
              <a:ext uri="{FF2B5EF4-FFF2-40B4-BE49-F238E27FC236}">
                <a16:creationId xmlns:a16="http://schemas.microsoft.com/office/drawing/2014/main" id="{82C613D5-AD64-4E03-8E07-AC3231DE58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267</a:t>
            </a:fld>
            <a:endParaRPr lang="en-US" noProof="0" dirty="0"/>
          </a:p>
        </p:txBody>
      </p:sp>
    </p:spTree>
    <p:extLst>
      <p:ext uri="{BB962C8B-B14F-4D97-AF65-F5344CB8AC3E}">
        <p14:creationId xmlns:p14="http://schemas.microsoft.com/office/powerpoint/2010/main" val="3123259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70666"/>
            <a:ext cx="11998412" cy="5570355"/>
          </a:xfrm>
        </p:spPr>
        <p:txBody>
          <a:bodyPr>
            <a:normAutofit/>
          </a:bodyPr>
          <a:lstStyle/>
          <a:p>
            <a:r>
              <a:rPr lang="en-US" dirty="0"/>
              <a:t>Obtain </a:t>
            </a:r>
            <a:r>
              <a:rPr lang="en-US" b="1" dirty="0">
                <a:solidFill>
                  <a:schemeClr val="bg1"/>
                </a:solidFill>
              </a:rPr>
              <a:t>public</a:t>
            </a:r>
            <a:r>
              <a:rPr lang="en-US" dirty="0"/>
              <a:t> methods</a:t>
            </a:r>
            <a:endParaRPr lang="en-US" dirty="0">
              <a:solidFill>
                <a:schemeClr val="tx2">
                  <a:lumMod val="75000"/>
                </a:schemeClr>
              </a:solidFill>
            </a:endParaRPr>
          </a:p>
          <a:p>
            <a:pPr marL="0" indent="0">
              <a:spcBef>
                <a:spcPts val="0"/>
              </a:spcBef>
              <a:spcAft>
                <a:spcPts val="0"/>
              </a:spcAft>
              <a:buNone/>
            </a:pPr>
            <a:endParaRPr lang="en-US" dirty="0"/>
          </a:p>
          <a:p>
            <a:pPr marL="0" indent="0">
              <a:spcBef>
                <a:spcPts val="1200"/>
              </a:spcBef>
              <a:buNone/>
            </a:pPr>
            <a:endParaRPr lang="en-US" dirty="0"/>
          </a:p>
          <a:p>
            <a:pPr marL="0" indent="0">
              <a:spcBef>
                <a:spcPts val="1200"/>
              </a:spcBef>
              <a:buNone/>
            </a:pPr>
            <a:endParaRPr lang="en-US" dirty="0"/>
          </a:p>
          <a:p>
            <a:pPr>
              <a:spcBef>
                <a:spcPts val="0"/>
              </a:spcBef>
            </a:pPr>
            <a:r>
              <a:rPr lang="en-US" dirty="0"/>
              <a:t>Get methods without </a:t>
            </a:r>
            <a:r>
              <a:rPr lang="en-US" b="1" dirty="0">
                <a:solidFill>
                  <a:schemeClr val="bg1"/>
                </a:solidFill>
              </a:rPr>
              <a:t>parameters</a:t>
            </a:r>
          </a:p>
        </p:txBody>
      </p:sp>
      <p:sp>
        <p:nvSpPr>
          <p:cNvPr id="793602" name="Rectangle 2"/>
          <p:cNvSpPr>
            <a:spLocks noGrp="1" noChangeArrowheads="1"/>
          </p:cNvSpPr>
          <p:nvPr>
            <p:ph type="title"/>
          </p:nvPr>
        </p:nvSpPr>
        <p:spPr/>
        <p:txBody>
          <a:bodyPr/>
          <a:lstStyle/>
          <a:p>
            <a:r>
              <a:rPr lang="en-US" dirty="0"/>
              <a:t>Methods</a:t>
            </a:r>
            <a:endParaRPr lang="en-GB" dirty="0"/>
          </a:p>
        </p:txBody>
      </p:sp>
      <p:sp>
        <p:nvSpPr>
          <p:cNvPr id="14" name="Rectangle 13"/>
          <p:cNvSpPr>
            <a:spLocks noChangeArrowheads="1"/>
          </p:cNvSpPr>
          <p:nvPr/>
        </p:nvSpPr>
        <p:spPr bwMode="auto">
          <a:xfrm>
            <a:off x="609600" y="1793163"/>
            <a:ext cx="10625847" cy="178510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Method[] </a:t>
            </a:r>
            <a:r>
              <a:rPr lang="en-US" sz="3000" b="1" noProof="1">
                <a:latin typeface="Consolas" pitchFamily="49" charset="0"/>
                <a:cs typeface="Consolas" pitchFamily="49" charset="0"/>
              </a:rPr>
              <a:t>methods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getMethods()</a:t>
            </a:r>
            <a:r>
              <a:rPr lang="en-US" sz="3000" b="1" noProof="1">
                <a:latin typeface="Consolas" pitchFamily="49" charset="0"/>
              </a:rPr>
              <a:t>;</a:t>
            </a:r>
          </a:p>
          <a:p>
            <a:pPr fontAlgn="base">
              <a:spcBef>
                <a:spcPts val="1200"/>
              </a:spcBef>
            </a:pPr>
            <a:r>
              <a:rPr lang="en-US" sz="3000" b="1" noProof="1">
                <a:solidFill>
                  <a:schemeClr val="bg1"/>
                </a:solidFill>
                <a:latin typeface="Consolas" pitchFamily="49" charset="0"/>
                <a:cs typeface="Consolas" pitchFamily="49" charset="0"/>
              </a:rPr>
              <a:t>Method</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method =    </a:t>
            </a:r>
          </a:p>
          <a:p>
            <a:pPr fontAlgn="base">
              <a:spcBef>
                <a:spcPts val="1200"/>
              </a:spcBef>
            </a:pPr>
            <a:r>
              <a:rPr lang="en-US" sz="3000" b="1" noProof="1">
                <a:latin typeface="Consolas" pitchFamily="49" charset="0"/>
                <a:cs typeface="Consolas" pitchFamily="49" charset="0"/>
              </a:rPr>
              <a:t>    aClass.</a:t>
            </a:r>
            <a:r>
              <a:rPr lang="en-US" sz="3000" b="1" noProof="1">
                <a:solidFill>
                  <a:schemeClr val="bg1"/>
                </a:solidFill>
                <a:latin typeface="Consolas" pitchFamily="49" charset="0"/>
              </a:rPr>
              <a:t>getMethod</a:t>
            </a:r>
            <a:r>
              <a:rPr lang="en-US" sz="3000" b="1" noProof="1">
                <a:solidFill>
                  <a:schemeClr val="bg1"/>
                </a:solidFill>
                <a:latin typeface="Consolas" pitchFamily="49" charset="0"/>
                <a:cs typeface="Consolas" pitchFamily="49" charset="0"/>
              </a:rPr>
              <a:t>("doSomething",String.class)</a:t>
            </a:r>
            <a:r>
              <a:rPr lang="en-US" sz="3000" b="1" noProof="1">
                <a:latin typeface="Consolas" pitchFamily="49" charset="0"/>
              </a:rPr>
              <a:t>;</a:t>
            </a:r>
          </a:p>
        </p:txBody>
      </p:sp>
      <p:sp>
        <p:nvSpPr>
          <p:cNvPr id="7" name="Rectangle 6"/>
          <p:cNvSpPr>
            <a:spLocks noChangeArrowheads="1"/>
          </p:cNvSpPr>
          <p:nvPr/>
        </p:nvSpPr>
        <p:spPr bwMode="auto">
          <a:xfrm>
            <a:off x="609600" y="4495800"/>
            <a:ext cx="10625847"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Method</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method =</a:t>
            </a:r>
          </a:p>
          <a:p>
            <a:pPr fontAlgn="base">
              <a:spcBef>
                <a:spcPts val="1200"/>
              </a:spcBef>
            </a:pPr>
            <a:r>
              <a:rPr lang="en-US" sz="3000" b="1" noProof="1">
                <a:latin typeface="Consolas" pitchFamily="49" charset="0"/>
                <a:cs typeface="Consolas" pitchFamily="49" charset="0"/>
              </a:rPr>
              <a:t>          aClass.</a:t>
            </a:r>
            <a:r>
              <a:rPr lang="en-US" sz="3000" b="1" noProof="1">
                <a:solidFill>
                  <a:schemeClr val="bg1"/>
                </a:solidFill>
                <a:latin typeface="Consolas" pitchFamily="49" charset="0"/>
                <a:cs typeface="Consolas" pitchFamily="49" charset="0"/>
              </a:rPr>
              <a:t>getMethod("doSomething", null)</a:t>
            </a:r>
            <a:r>
              <a:rPr lang="en-US" sz="30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CA3EE3EA-9473-47CA-9668-B9FAAF7B59F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268</a:t>
            </a:fld>
            <a:endParaRPr lang="en-US" noProof="0" dirty="0"/>
          </a:p>
        </p:txBody>
      </p:sp>
    </p:spTree>
    <p:extLst>
      <p:ext uri="{BB962C8B-B14F-4D97-AF65-F5344CB8AC3E}">
        <p14:creationId xmlns:p14="http://schemas.microsoft.com/office/powerpoint/2010/main" val="447301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70666"/>
            <a:ext cx="11998412" cy="5570355"/>
          </a:xfrm>
        </p:spPr>
        <p:txBody>
          <a:bodyPr>
            <a:normAutofit/>
          </a:bodyPr>
          <a:lstStyle/>
          <a:p>
            <a:r>
              <a:rPr lang="en-US" dirty="0"/>
              <a:t>Obtain method </a:t>
            </a:r>
            <a:r>
              <a:rPr lang="en-US" b="1" dirty="0">
                <a:solidFill>
                  <a:schemeClr val="bg1"/>
                </a:solidFill>
              </a:rPr>
              <a:t>parameters</a:t>
            </a:r>
            <a:r>
              <a:rPr lang="en-US" dirty="0"/>
              <a:t> and </a:t>
            </a:r>
            <a:r>
              <a:rPr lang="en-US" b="1" dirty="0">
                <a:solidFill>
                  <a:schemeClr val="bg1"/>
                </a:solidFill>
              </a:rPr>
              <a:t>return type </a:t>
            </a:r>
          </a:p>
          <a:p>
            <a:pPr marL="0" indent="0">
              <a:spcBef>
                <a:spcPts val="0"/>
              </a:spcBef>
              <a:spcAft>
                <a:spcPts val="0"/>
              </a:spcAft>
              <a:buNone/>
            </a:pPr>
            <a:endParaRPr lang="en-US" dirty="0"/>
          </a:p>
          <a:p>
            <a:pPr marL="0" indent="0">
              <a:spcBef>
                <a:spcPts val="1200"/>
              </a:spcBef>
              <a:buNone/>
            </a:pPr>
            <a:endParaRPr lang="en-US" dirty="0"/>
          </a:p>
          <a:p>
            <a:pPr>
              <a:spcBef>
                <a:spcPts val="0"/>
              </a:spcBef>
            </a:pPr>
            <a:r>
              <a:rPr lang="en-US" dirty="0"/>
              <a:t>Get methods with </a:t>
            </a:r>
            <a:r>
              <a:rPr lang="en-US" b="1" dirty="0">
                <a:solidFill>
                  <a:schemeClr val="bg1"/>
                </a:solidFill>
              </a:rPr>
              <a:t>parameters</a:t>
            </a:r>
          </a:p>
        </p:txBody>
      </p:sp>
      <p:sp>
        <p:nvSpPr>
          <p:cNvPr id="793602" name="Rectangle 2"/>
          <p:cNvSpPr>
            <a:spLocks noGrp="1" noChangeArrowheads="1"/>
          </p:cNvSpPr>
          <p:nvPr>
            <p:ph type="title"/>
          </p:nvPr>
        </p:nvSpPr>
        <p:spPr/>
        <p:txBody>
          <a:bodyPr/>
          <a:lstStyle/>
          <a:p>
            <a:r>
              <a:rPr lang="en-US" dirty="0"/>
              <a:t>Method Invoke</a:t>
            </a:r>
            <a:endParaRPr lang="en-GB" dirty="0"/>
          </a:p>
        </p:txBody>
      </p:sp>
      <p:sp>
        <p:nvSpPr>
          <p:cNvPr id="14" name="Rectangle 13"/>
          <p:cNvSpPr>
            <a:spLocks noChangeArrowheads="1"/>
          </p:cNvSpPr>
          <p:nvPr/>
        </p:nvSpPr>
        <p:spPr bwMode="auto">
          <a:xfrm>
            <a:off x="618874" y="1740694"/>
            <a:ext cx="10840309" cy="11079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solidFill>
                  <a:schemeClr val="bg1"/>
                </a:solidFill>
                <a:latin typeface="Consolas" pitchFamily="49" charset="0"/>
                <a:cs typeface="Consolas" pitchFamily="49" charset="0"/>
              </a:rPr>
              <a:t>Class[] </a:t>
            </a:r>
            <a:r>
              <a:rPr lang="en-US" sz="2800" b="1" noProof="1">
                <a:latin typeface="Consolas" pitchFamily="49" charset="0"/>
                <a:cs typeface="Consolas" pitchFamily="49" charset="0"/>
              </a:rPr>
              <a:t>paramTypes = metho</a:t>
            </a:r>
            <a:r>
              <a:rPr lang="en-US" sz="2800" b="1" noProof="1">
                <a:latin typeface="Consolas" pitchFamily="49" charset="0"/>
              </a:rPr>
              <a:t>d.</a:t>
            </a:r>
            <a:r>
              <a:rPr lang="en-US" sz="2800" b="1" noProof="1">
                <a:solidFill>
                  <a:schemeClr val="bg1"/>
                </a:solidFill>
                <a:latin typeface="Consolas" pitchFamily="49" charset="0"/>
                <a:cs typeface="Consolas" pitchFamily="49" charset="0"/>
              </a:rPr>
              <a:t>getParameterTypes()</a:t>
            </a:r>
            <a:r>
              <a:rPr lang="en-US" sz="2800" b="1" noProof="1">
                <a:latin typeface="Consolas" pitchFamily="49" charset="0"/>
              </a:rPr>
              <a:t>;</a:t>
            </a:r>
          </a:p>
          <a:p>
            <a:pPr fontAlgn="base">
              <a:spcBef>
                <a:spcPts val="1200"/>
              </a:spcBef>
            </a:pPr>
            <a:r>
              <a:rPr lang="en-US" sz="2800" b="1" noProof="1">
                <a:solidFill>
                  <a:schemeClr val="bg1"/>
                </a:solidFill>
                <a:latin typeface="Consolas" pitchFamily="49" charset="0"/>
                <a:cs typeface="Consolas" pitchFamily="49" charset="0"/>
              </a:rPr>
              <a:t>Class</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returnType = metho</a:t>
            </a:r>
            <a:r>
              <a:rPr lang="en-US" sz="2800" b="1" noProof="1">
                <a:latin typeface="Consolas" pitchFamily="49" charset="0"/>
              </a:rPr>
              <a:t>d.</a:t>
            </a:r>
            <a:r>
              <a:rPr lang="en-US" sz="2800" b="1" noProof="1">
                <a:solidFill>
                  <a:schemeClr val="bg1"/>
                </a:solidFill>
                <a:latin typeface="Consolas" pitchFamily="49" charset="0"/>
                <a:cs typeface="Consolas" pitchFamily="49" charset="0"/>
              </a:rPr>
              <a:t>getReturnType()</a:t>
            </a:r>
            <a:r>
              <a:rPr lang="en-US" sz="2800" b="1" noProof="1">
                <a:latin typeface="Consolas" pitchFamily="49" charset="0"/>
              </a:rPr>
              <a:t>;</a:t>
            </a:r>
          </a:p>
        </p:txBody>
      </p:sp>
      <p:sp>
        <p:nvSpPr>
          <p:cNvPr id="7" name="Rectangle 6"/>
          <p:cNvSpPr>
            <a:spLocks noChangeArrowheads="1"/>
          </p:cNvSpPr>
          <p:nvPr/>
        </p:nvSpPr>
        <p:spPr bwMode="auto">
          <a:xfrm>
            <a:off x="618874" y="3773031"/>
            <a:ext cx="10840309"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cs typeface="Consolas" pitchFamily="49" charset="0"/>
              </a:rPr>
              <a:t>Method method = MyObject.class</a:t>
            </a:r>
          </a:p>
          <a:p>
            <a:pPr fontAlgn="base">
              <a:spcBef>
                <a:spcPts val="1200"/>
              </a:spcBef>
            </a:pPr>
            <a:r>
              <a:rPr lang="en-US" sz="2800" b="1" noProof="1">
                <a:latin typeface="Consolas" pitchFamily="49" charset="0"/>
                <a:cs typeface="Consolas" pitchFamily="49" charset="0"/>
              </a:rPr>
              <a:t>			.getMethod("doSomething", String.class);</a:t>
            </a:r>
          </a:p>
          <a:p>
            <a:pPr fontAlgn="base">
              <a:spcBef>
                <a:spcPts val="1200"/>
              </a:spcBef>
            </a:pPr>
            <a:r>
              <a:rPr lang="en-US" sz="2800" b="1" noProof="1">
                <a:solidFill>
                  <a:schemeClr val="bg1"/>
                </a:solidFill>
                <a:latin typeface="Consolas" pitchFamily="49" charset="0"/>
                <a:cs typeface="Consolas" pitchFamily="49" charset="0"/>
              </a:rPr>
              <a:t>Object returnValue </a:t>
            </a:r>
            <a:r>
              <a:rPr lang="en-US" sz="2800" b="1" noProof="1">
                <a:latin typeface="Consolas" pitchFamily="49" charset="0"/>
                <a:cs typeface="Consolas" pitchFamily="49" charset="0"/>
              </a:rPr>
              <a:t>= method.invoke(</a:t>
            </a:r>
            <a:r>
              <a:rPr lang="en-US" sz="2800" b="1" noProof="1">
                <a:solidFill>
                  <a:schemeClr val="bg1"/>
                </a:solidFill>
                <a:latin typeface="Consolas" pitchFamily="49" charset="0"/>
                <a:cs typeface="Consolas" pitchFamily="49" charset="0"/>
              </a:rPr>
              <a:t>null</a:t>
            </a:r>
            <a:r>
              <a:rPr lang="en-US" sz="2800" b="1" noProof="1">
                <a:latin typeface="Consolas" pitchFamily="49" charset="0"/>
                <a:cs typeface="Consolas" pitchFamily="49" charset="0"/>
              </a:rPr>
              <a:t>, "arg1");</a:t>
            </a:r>
          </a:p>
        </p:txBody>
      </p:sp>
      <p:sp>
        <p:nvSpPr>
          <p:cNvPr id="9" name="AutoShape 20"/>
          <p:cNvSpPr>
            <a:spLocks noChangeArrowheads="1"/>
          </p:cNvSpPr>
          <p:nvPr/>
        </p:nvSpPr>
        <p:spPr bwMode="auto">
          <a:xfrm>
            <a:off x="3920246" y="5729918"/>
            <a:ext cx="4832976" cy="646986"/>
          </a:xfrm>
          <a:prstGeom prst="wedgeRoundRectCallout">
            <a:avLst>
              <a:gd name="adj1" fmla="val 33983"/>
              <a:gd name="adj2" fmla="val -73164"/>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en-US" sz="3200" b="1" dirty="0">
                <a:solidFill>
                  <a:schemeClr val="bg1"/>
                </a:solidFill>
                <a:latin typeface="Consolas" panose="020B0609020204030204" pitchFamily="49" charset="0"/>
              </a:rPr>
              <a:t>null</a:t>
            </a:r>
            <a:r>
              <a:rPr lang="en-US" sz="3200" b="1" dirty="0">
                <a:solidFill>
                  <a:schemeClr val="bg2"/>
                </a:solidFill>
              </a:rPr>
              <a:t> is for static methods</a:t>
            </a:r>
          </a:p>
        </p:txBody>
      </p:sp>
      <p:sp>
        <p:nvSpPr>
          <p:cNvPr id="8" name="Slide Number">
            <a:extLst>
              <a:ext uri="{FF2B5EF4-FFF2-40B4-BE49-F238E27FC236}">
                <a16:creationId xmlns:a16="http://schemas.microsoft.com/office/drawing/2014/main" id="{CE808FA9-5EF4-4EB1-9778-50E8B5181F6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269</a:t>
            </a:fld>
            <a:endParaRPr lang="en-US" noProof="0" dirty="0"/>
          </a:p>
        </p:txBody>
      </p:sp>
    </p:spTree>
    <p:extLst>
      <p:ext uri="{BB962C8B-B14F-4D97-AF65-F5344CB8AC3E}">
        <p14:creationId xmlns:p14="http://schemas.microsoft.com/office/powerpoint/2010/main" val="2838107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1EA70CD-B651-459B-B297-F80E330A5E3D}"/>
              </a:ext>
            </a:extLst>
          </p:cNvPr>
          <p:cNvSpPr>
            <a:spLocks noGrp="1"/>
          </p:cNvSpPr>
          <p:nvPr>
            <p:ph idx="10"/>
          </p:nvPr>
        </p:nvSpPr>
        <p:spPr/>
        <p:txBody>
          <a:bodyPr>
            <a:normAutofit/>
          </a:bodyPr>
          <a:lstStyle/>
          <a:p>
            <a:endParaRPr lang="en-GB" dirty="0"/>
          </a:p>
          <a:p>
            <a:endParaRPr lang="en-GB" dirty="0"/>
          </a:p>
        </p:txBody>
      </p:sp>
      <p:sp>
        <p:nvSpPr>
          <p:cNvPr id="4" name="Title 3"/>
          <p:cNvSpPr>
            <a:spLocks noGrp="1"/>
          </p:cNvSpPr>
          <p:nvPr>
            <p:ph type="title"/>
          </p:nvPr>
        </p:nvSpPr>
        <p:spPr/>
        <p:txBody>
          <a:bodyPr/>
          <a:lstStyle/>
          <a:p>
            <a:r>
              <a:rPr lang="en-US" dirty="0"/>
              <a:t>Solution: Hotel Reservation (2)</a:t>
            </a:r>
          </a:p>
        </p:txBody>
      </p:sp>
      <p:sp>
        <p:nvSpPr>
          <p:cNvPr id="19" name="Rectangle 18">
            <a:extLst>
              <a:ext uri="{FF2B5EF4-FFF2-40B4-BE49-F238E27FC236}">
                <a16:creationId xmlns:a16="http://schemas.microsoft.com/office/drawing/2014/main" id="{AD9F5448-B335-4AD8-BE58-2D359F9CD2CE}"/>
              </a:ext>
            </a:extLst>
          </p:cNvPr>
          <p:cNvSpPr>
            <a:spLocks noChangeArrowheads="1"/>
          </p:cNvSpPr>
          <p:nvPr/>
        </p:nvSpPr>
        <p:spPr bwMode="auto">
          <a:xfrm>
            <a:off x="1596000" y="1329672"/>
            <a:ext cx="7740000" cy="498598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marL="0" marR="0" lvl="0" indent="0" algn="l" defTabSz="914400" rtl="0" eaLnBrk="0" fontAlgn="auto" latinLnBrk="0" hangingPunct="0">
              <a:lnSpc>
                <a:spcPct val="95000"/>
              </a:lnSpc>
              <a:spcBef>
                <a:spcPts val="600"/>
              </a:spcBef>
              <a:spcAft>
                <a:spcPts val="600"/>
              </a:spcAft>
              <a:buClr>
                <a:srgbClr val="67748E">
                  <a:lumMod val="40000"/>
                  <a:lumOff val="60000"/>
                </a:srgbClr>
              </a:buClr>
              <a:buSzPct val="70000"/>
              <a:buFontTx/>
              <a:buNone/>
              <a:tabLst/>
              <a:defRPr/>
            </a:pPr>
            <a:r>
              <a:rPr kumimoji="0" lang="en-US" sz="2400" b="1" i="0" u="none" strike="noStrike" kern="1200" cap="none" spc="0" normalizeH="0" baseline="0" noProof="1">
                <a:ln>
                  <a:noFill/>
                </a:ln>
                <a:solidFill>
                  <a:srgbClr val="234465"/>
                </a:solidFill>
                <a:effectLst/>
                <a:uLnTx/>
                <a:uFillTx/>
                <a:latin typeface="Consolas" pitchFamily="49" charset="0"/>
                <a:cs typeface="Consolas" pitchFamily="49" charset="0"/>
              </a:rPr>
              <a:t>public enum </a:t>
            </a:r>
            <a:r>
              <a:rPr kumimoji="0" lang="en-US" sz="2400" b="1" i="0" u="none" strike="noStrike" kern="1200" cap="none" spc="0" normalizeH="0" baseline="0" noProof="1">
                <a:ln>
                  <a:noFill/>
                </a:ln>
                <a:solidFill>
                  <a:srgbClr val="FFA000"/>
                </a:solidFill>
                <a:effectLst/>
                <a:uLnTx/>
                <a:uFillTx/>
                <a:latin typeface="Consolas" pitchFamily="49" charset="0"/>
                <a:cs typeface="Consolas" pitchFamily="49" charset="0"/>
              </a:rPr>
              <a:t>Discount</a:t>
            </a:r>
            <a:r>
              <a:rPr kumimoji="0" lang="en-US" sz="2400" b="1" i="0" u="none" strike="noStrike" kern="1200" cap="none" spc="0" normalizeH="0" noProof="1">
                <a:ln>
                  <a:noFill/>
                </a:ln>
                <a:solidFill>
                  <a:srgbClr val="FFA000"/>
                </a:solidFill>
                <a:effectLst/>
                <a:uLnTx/>
                <a:uFillTx/>
                <a:latin typeface="Consolas" pitchFamily="49" charset="0"/>
                <a:cs typeface="Consolas" pitchFamily="49" charset="0"/>
              </a:rPr>
              <a:t> </a:t>
            </a:r>
            <a:r>
              <a:rPr kumimoji="0" lang="en-US" sz="2400" b="1" i="0" u="none" strike="noStrike" kern="1200" cap="none" spc="0" normalizeH="0" baseline="0" noProof="1">
                <a:ln>
                  <a:noFill/>
                </a:ln>
                <a:solidFill>
                  <a:srgbClr val="234465"/>
                </a:solidFill>
                <a:effectLst/>
                <a:uLnTx/>
                <a:uFillTx/>
                <a:latin typeface="Consolas" pitchFamily="49" charset="0"/>
                <a:cs typeface="Consolas" pitchFamily="49" charset="0"/>
              </a:rPr>
              <a:t>{</a:t>
            </a:r>
          </a:p>
          <a:p>
            <a:pPr lvl="0" eaLnBrk="0" hangingPunct="0">
              <a:lnSpc>
                <a:spcPct val="95000"/>
              </a:lnSpc>
              <a:spcBef>
                <a:spcPts val="600"/>
              </a:spcBef>
              <a:spcAft>
                <a:spcPts val="600"/>
              </a:spcAft>
              <a:buClr>
                <a:srgbClr val="67748E">
                  <a:lumMod val="40000"/>
                  <a:lumOff val="60000"/>
                </a:srgbClr>
              </a:buClr>
              <a:buSzPct val="70000"/>
            </a:pPr>
            <a:r>
              <a:rPr lang="en-US" sz="2400" b="1" noProof="1">
                <a:solidFill>
                  <a:srgbClr val="234465"/>
                </a:solidFill>
                <a:latin typeface="Consolas" pitchFamily="49" charset="0"/>
                <a:cs typeface="Consolas" pitchFamily="49" charset="0"/>
              </a:rPr>
              <a:t>  None(0), SecondVisit(10), VIP(20);</a:t>
            </a:r>
          </a:p>
          <a:p>
            <a:pPr lvl="0" eaLnBrk="0" hangingPunct="0">
              <a:lnSpc>
                <a:spcPct val="95000"/>
              </a:lnSpc>
              <a:spcBef>
                <a:spcPts val="600"/>
              </a:spcBef>
              <a:spcAft>
                <a:spcPts val="600"/>
              </a:spcAft>
              <a:buClr>
                <a:srgbClr val="67748E">
                  <a:lumMod val="40000"/>
                  <a:lumOff val="60000"/>
                </a:srgbClr>
              </a:buClr>
              <a:buSzPct val="70000"/>
            </a:pPr>
            <a:r>
              <a:rPr lang="en-US" sz="2400" b="1" noProof="1">
                <a:solidFill>
                  <a:srgbClr val="234465"/>
                </a:solidFill>
                <a:latin typeface="Consolas" pitchFamily="49" charset="0"/>
                <a:cs typeface="Consolas" pitchFamily="49" charset="0"/>
              </a:rPr>
              <a:t>  private int value;</a:t>
            </a:r>
          </a:p>
          <a:p>
            <a:pPr lvl="0" eaLnBrk="0" hangingPunct="0">
              <a:lnSpc>
                <a:spcPct val="95000"/>
              </a:lnSpc>
              <a:spcBef>
                <a:spcPts val="600"/>
              </a:spcBef>
              <a:spcAft>
                <a:spcPts val="600"/>
              </a:spcAft>
              <a:buClr>
                <a:srgbClr val="67748E">
                  <a:lumMod val="40000"/>
                  <a:lumOff val="60000"/>
                </a:srgbClr>
              </a:buClr>
              <a:buSzPct val="70000"/>
            </a:pPr>
            <a:r>
              <a:rPr lang="en-US" sz="2400" b="1" noProof="1">
                <a:solidFill>
                  <a:srgbClr val="234465"/>
                </a:solidFill>
                <a:latin typeface="Consolas" pitchFamily="49" charset="0"/>
                <a:cs typeface="Consolas" pitchFamily="49" charset="0"/>
              </a:rPr>
              <a:t>  Discount(int value) {</a:t>
            </a:r>
          </a:p>
          <a:p>
            <a:pPr lvl="0" eaLnBrk="0" hangingPunct="0">
              <a:lnSpc>
                <a:spcPct val="95000"/>
              </a:lnSpc>
              <a:spcBef>
                <a:spcPts val="600"/>
              </a:spcBef>
              <a:spcAft>
                <a:spcPts val="600"/>
              </a:spcAft>
              <a:buClr>
                <a:srgbClr val="67748E">
                  <a:lumMod val="40000"/>
                  <a:lumOff val="60000"/>
                </a:srgbClr>
              </a:buClr>
              <a:buSzPct val="70000"/>
            </a:pPr>
            <a:r>
              <a:rPr lang="en-US" sz="2400" b="1" noProof="1">
                <a:solidFill>
                  <a:srgbClr val="234465"/>
                </a:solidFill>
                <a:latin typeface="Consolas" pitchFamily="49" charset="0"/>
                <a:cs typeface="Consolas" pitchFamily="49" charset="0"/>
              </a:rPr>
              <a:t>    this.value = value;</a:t>
            </a:r>
          </a:p>
          <a:p>
            <a:pPr lvl="0" eaLnBrk="0" hangingPunct="0">
              <a:lnSpc>
                <a:spcPct val="95000"/>
              </a:lnSpc>
              <a:spcBef>
                <a:spcPts val="600"/>
              </a:spcBef>
              <a:spcAft>
                <a:spcPts val="600"/>
              </a:spcAft>
              <a:buClr>
                <a:srgbClr val="67748E">
                  <a:lumMod val="40000"/>
                  <a:lumOff val="60000"/>
                </a:srgbClr>
              </a:buClr>
              <a:buSzPct val="70000"/>
            </a:pPr>
            <a:r>
              <a:rPr lang="en-US" sz="2400" b="1" noProof="1">
                <a:solidFill>
                  <a:srgbClr val="234465"/>
                </a:solidFill>
                <a:latin typeface="Consolas" pitchFamily="49" charset="0"/>
                <a:cs typeface="Consolas" pitchFamily="49" charset="0"/>
              </a:rPr>
              <a:t>  }</a:t>
            </a:r>
          </a:p>
          <a:p>
            <a:pPr lvl="0" eaLnBrk="0" hangingPunct="0">
              <a:lnSpc>
                <a:spcPct val="95000"/>
              </a:lnSpc>
              <a:spcBef>
                <a:spcPts val="600"/>
              </a:spcBef>
              <a:spcAft>
                <a:spcPts val="600"/>
              </a:spcAft>
              <a:buClr>
                <a:srgbClr val="67748E">
                  <a:lumMod val="40000"/>
                  <a:lumOff val="60000"/>
                </a:srgbClr>
              </a:buClr>
              <a:buSzPct val="70000"/>
            </a:pPr>
            <a:r>
              <a:rPr lang="en-US" sz="2400" b="1" noProof="1">
                <a:solidFill>
                  <a:srgbClr val="234465"/>
                </a:solidFill>
                <a:latin typeface="Consolas" pitchFamily="49" charset="0"/>
                <a:cs typeface="Consolas" pitchFamily="49" charset="0"/>
              </a:rPr>
              <a:t>  public int getValue() {</a:t>
            </a:r>
          </a:p>
          <a:p>
            <a:pPr lvl="0" eaLnBrk="0" hangingPunct="0">
              <a:lnSpc>
                <a:spcPct val="95000"/>
              </a:lnSpc>
              <a:spcBef>
                <a:spcPts val="600"/>
              </a:spcBef>
              <a:spcAft>
                <a:spcPts val="600"/>
              </a:spcAft>
              <a:buClr>
                <a:srgbClr val="67748E">
                  <a:lumMod val="40000"/>
                  <a:lumOff val="60000"/>
                </a:srgbClr>
              </a:buClr>
              <a:buSzPct val="70000"/>
            </a:pPr>
            <a:r>
              <a:rPr lang="en-US" sz="2400" b="1" noProof="1">
                <a:solidFill>
                  <a:srgbClr val="234465"/>
                </a:solidFill>
                <a:latin typeface="Consolas" pitchFamily="49" charset="0"/>
                <a:cs typeface="Consolas" pitchFamily="49" charset="0"/>
              </a:rPr>
              <a:t>    return this.value;</a:t>
            </a:r>
          </a:p>
          <a:p>
            <a:pPr lvl="0" eaLnBrk="0" hangingPunct="0">
              <a:lnSpc>
                <a:spcPct val="95000"/>
              </a:lnSpc>
              <a:spcBef>
                <a:spcPts val="600"/>
              </a:spcBef>
              <a:spcAft>
                <a:spcPts val="600"/>
              </a:spcAft>
              <a:buClr>
                <a:srgbClr val="67748E">
                  <a:lumMod val="40000"/>
                  <a:lumOff val="60000"/>
                </a:srgbClr>
              </a:buClr>
              <a:buSzPct val="70000"/>
            </a:pPr>
            <a:r>
              <a:rPr lang="en-US" sz="2400" b="1" noProof="1">
                <a:solidFill>
                  <a:srgbClr val="234465"/>
                </a:solidFill>
                <a:latin typeface="Consolas" pitchFamily="49" charset="0"/>
                <a:cs typeface="Consolas" pitchFamily="49" charset="0"/>
              </a:rPr>
              <a:t>  }</a:t>
            </a:r>
            <a:endParaRPr kumimoji="0" lang="en-US" sz="2400" b="1" i="0" u="none" strike="noStrike" kern="1200" cap="none" spc="0" normalizeH="0" baseline="0" noProof="1">
              <a:ln>
                <a:noFill/>
              </a:ln>
              <a:solidFill>
                <a:srgbClr val="234465"/>
              </a:solidFill>
              <a:effectLst/>
              <a:uLnTx/>
              <a:uFillTx/>
              <a:latin typeface="Consolas" pitchFamily="49" charset="0"/>
              <a:cs typeface="Consolas" pitchFamily="49" charset="0"/>
            </a:endParaRPr>
          </a:p>
          <a:p>
            <a:pPr marL="0" marR="0" lvl="0" indent="0" algn="l" defTabSz="914400" rtl="0" eaLnBrk="0" fontAlgn="auto" latinLnBrk="0" hangingPunct="0">
              <a:lnSpc>
                <a:spcPct val="95000"/>
              </a:lnSpc>
              <a:spcBef>
                <a:spcPts val="600"/>
              </a:spcBef>
              <a:spcAft>
                <a:spcPts val="600"/>
              </a:spcAft>
              <a:buClr>
                <a:srgbClr val="67748E">
                  <a:lumMod val="40000"/>
                  <a:lumOff val="60000"/>
                </a:srgbClr>
              </a:buClr>
              <a:buSzPct val="70000"/>
              <a:buFontTx/>
              <a:buNone/>
              <a:tabLst/>
              <a:defRPr/>
            </a:pPr>
            <a:r>
              <a:rPr kumimoji="0" lang="en-US" sz="2400" b="1" i="0" u="none" strike="noStrike" kern="1200" cap="none" spc="0" normalizeH="0" baseline="0" noProof="1">
                <a:ln>
                  <a:noFill/>
                </a:ln>
                <a:solidFill>
                  <a:srgbClr val="234465"/>
                </a:solidFill>
                <a:effectLst/>
                <a:uLnTx/>
                <a:uFillTx/>
                <a:latin typeface="Consolas" pitchFamily="49" charset="0"/>
                <a:cs typeface="Consolas" pitchFamily="49" charset="0"/>
              </a:rPr>
              <a:t>}</a:t>
            </a:r>
          </a:p>
        </p:txBody>
      </p:sp>
      <p:sp>
        <p:nvSpPr>
          <p:cNvPr id="8" name="TextBox 7">
            <a:extLst>
              <a:ext uri="{FF2B5EF4-FFF2-40B4-BE49-F238E27FC236}">
                <a16:creationId xmlns:a16="http://schemas.microsoft.com/office/drawing/2014/main" id="{DF27B9B4-EDBA-4857-B8C5-3090909E1AD3}"/>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2"/>
              </a:rPr>
              <a:t>https://judge.softuni.bg/Contests/1575/Working-with-Abstraction-Lab</a:t>
            </a:r>
            <a:endParaRPr lang="en-US" u="sng" dirty="0">
              <a:solidFill>
                <a:schemeClr val="bg1"/>
              </a:solidFill>
            </a:endParaRPr>
          </a:p>
        </p:txBody>
      </p:sp>
      <p:sp>
        <p:nvSpPr>
          <p:cNvPr id="9" name="Slide Number">
            <a:extLst>
              <a:ext uri="{FF2B5EF4-FFF2-40B4-BE49-F238E27FC236}">
                <a16:creationId xmlns:a16="http://schemas.microsoft.com/office/drawing/2014/main" id="{F10C93A3-3CBC-4B8A-B486-9C4D6D304C9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a:t>
            </a:fld>
            <a:endParaRPr lang="en-US" noProof="0" dirty="0"/>
          </a:p>
        </p:txBody>
      </p:sp>
    </p:spTree>
    <p:extLst>
      <p:ext uri="{BB962C8B-B14F-4D97-AF65-F5344CB8AC3E}">
        <p14:creationId xmlns:p14="http://schemas.microsoft.com/office/powerpoint/2010/main" val="7154648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normAutofit/>
          </a:bodyPr>
          <a:lstStyle/>
          <a:p>
            <a:pPr>
              <a:buClr>
                <a:schemeClr val="tx1"/>
              </a:buClr>
            </a:pPr>
            <a:r>
              <a:rPr lang="en-US" dirty="0"/>
              <a:t>Using </a:t>
            </a:r>
            <a:r>
              <a:rPr lang="en-US" b="1" dirty="0">
                <a:solidFill>
                  <a:schemeClr val="bg1"/>
                </a:solidFill>
              </a:rPr>
              <a:t>reflection</a:t>
            </a:r>
            <a:r>
              <a:rPr lang="en-US" dirty="0"/>
              <a:t> get all methods and print:</a:t>
            </a:r>
          </a:p>
          <a:p>
            <a:pPr>
              <a:buClr>
                <a:schemeClr val="tx1"/>
              </a:buClr>
            </a:pPr>
            <a:r>
              <a:rPr lang="en-US" b="1" dirty="0">
                <a:solidFill>
                  <a:schemeClr val="bg1"/>
                </a:solidFill>
              </a:rPr>
              <a:t>Sort</a:t>
            </a:r>
            <a:r>
              <a:rPr lang="en-US" dirty="0"/>
              <a:t> getters and setters </a:t>
            </a:r>
            <a:r>
              <a:rPr lang="en-US" b="1" dirty="0">
                <a:solidFill>
                  <a:schemeClr val="bg1"/>
                </a:solidFill>
              </a:rPr>
              <a:t>alphabetically</a:t>
            </a:r>
          </a:p>
          <a:p>
            <a:pPr>
              <a:buClr>
                <a:schemeClr val="tx1"/>
              </a:buClr>
            </a:pPr>
            <a:r>
              <a:rPr lang="en-US" b="1" dirty="0">
                <a:solidFill>
                  <a:schemeClr val="bg1"/>
                </a:solidFill>
              </a:rPr>
              <a:t>Getters</a:t>
            </a:r>
            <a:r>
              <a:rPr lang="en-US" dirty="0"/>
              <a:t>:</a:t>
            </a:r>
          </a:p>
          <a:p>
            <a:pPr lvl="1"/>
            <a:r>
              <a:rPr lang="en-US" dirty="0"/>
              <a:t>A getter method have its name start with "get", take 0 </a:t>
            </a:r>
            <a:br>
              <a:rPr lang="en-US" dirty="0"/>
            </a:br>
            <a:r>
              <a:rPr lang="en-US" dirty="0"/>
              <a:t>parameters, and returns a value</a:t>
            </a:r>
          </a:p>
          <a:p>
            <a:pPr>
              <a:buClr>
                <a:schemeClr val="tx1"/>
              </a:buClr>
            </a:pPr>
            <a:r>
              <a:rPr lang="en-US" b="1" dirty="0">
                <a:solidFill>
                  <a:schemeClr val="bg1"/>
                </a:solidFill>
              </a:rPr>
              <a:t>Setters</a:t>
            </a:r>
            <a:r>
              <a:rPr lang="en-US" dirty="0"/>
              <a:t>:</a:t>
            </a:r>
          </a:p>
          <a:p>
            <a:pPr lvl="1"/>
            <a:r>
              <a:rPr lang="en-US" dirty="0"/>
              <a:t>A setter method have its name start with "set", and </a:t>
            </a:r>
            <a:br>
              <a:rPr lang="en-US" dirty="0"/>
            </a:br>
            <a:r>
              <a:rPr lang="en-US" dirty="0"/>
              <a:t>takes 1 parameter</a:t>
            </a:r>
            <a:endParaRPr lang="en-US" b="1" dirty="0">
              <a:solidFill>
                <a:srgbClr val="F3BE60"/>
              </a:solidFill>
              <a:latin typeface="+mj-lt"/>
              <a:ea typeface="+mj-ea"/>
              <a:cs typeface="+mj-cs"/>
            </a:endParaRPr>
          </a:p>
        </p:txBody>
      </p:sp>
      <p:sp>
        <p:nvSpPr>
          <p:cNvPr id="793602" name="Rectangle 2"/>
          <p:cNvSpPr>
            <a:spLocks noGrp="1" noChangeArrowheads="1"/>
          </p:cNvSpPr>
          <p:nvPr>
            <p:ph type="title"/>
          </p:nvPr>
        </p:nvSpPr>
        <p:spPr/>
        <p:txBody>
          <a:bodyPr/>
          <a:lstStyle/>
          <a:p>
            <a:r>
              <a:rPr lang="en-US" dirty="0"/>
              <a:t>Problem: Getters and Setters</a:t>
            </a:r>
          </a:p>
        </p:txBody>
      </p:sp>
      <p:sp>
        <p:nvSpPr>
          <p:cNvPr id="5" name="TextBox 4">
            <a:extLst>
              <a:ext uri="{FF2B5EF4-FFF2-40B4-BE49-F238E27FC236}">
                <a16:creationId xmlns:a16="http://schemas.microsoft.com/office/drawing/2014/main" id="{7D9437D0-F194-42F6-8E47-A56AD02FC412}"/>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3"/>
              </a:rPr>
              <a:t>https://judge.softuni.bg/Contests/1604/Reflection-Lab</a:t>
            </a:r>
            <a:endParaRPr lang="en-US" u="sng" dirty="0">
              <a:solidFill>
                <a:schemeClr val="bg1"/>
              </a:solidFill>
            </a:endParaRPr>
          </a:p>
        </p:txBody>
      </p:sp>
      <p:sp>
        <p:nvSpPr>
          <p:cNvPr id="6" name="Slide Number">
            <a:extLst>
              <a:ext uri="{FF2B5EF4-FFF2-40B4-BE49-F238E27FC236}">
                <a16:creationId xmlns:a16="http://schemas.microsoft.com/office/drawing/2014/main" id="{DF410FF4-9D49-470E-A9C4-B4DAE76F182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270</a:t>
            </a:fld>
            <a:endParaRPr lang="en-US" noProof="0" dirty="0"/>
          </a:p>
        </p:txBody>
      </p:sp>
    </p:spTree>
    <p:extLst>
      <p:ext uri="{BB962C8B-B14F-4D97-AF65-F5344CB8AC3E}">
        <p14:creationId xmlns:p14="http://schemas.microsoft.com/office/powerpoint/2010/main" val="1188347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Getters</a:t>
            </a:r>
          </a:p>
        </p:txBody>
      </p:sp>
      <p:sp>
        <p:nvSpPr>
          <p:cNvPr id="18" name="Rectangle 17"/>
          <p:cNvSpPr>
            <a:spLocks noChangeArrowheads="1"/>
          </p:cNvSpPr>
          <p:nvPr/>
        </p:nvSpPr>
        <p:spPr bwMode="auto">
          <a:xfrm>
            <a:off x="614218" y="1602646"/>
            <a:ext cx="10321637" cy="464742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400" b="1" noProof="1">
                <a:latin typeface="Consolas" pitchFamily="49" charset="0"/>
              </a:rPr>
              <a:t>Method[] methods = Reflection.class.</a:t>
            </a:r>
            <a:r>
              <a:rPr lang="en-US" sz="2400" b="1" noProof="1">
                <a:solidFill>
                  <a:schemeClr val="bg1"/>
                </a:solidFill>
                <a:latin typeface="Consolas" pitchFamily="49" charset="0"/>
              </a:rPr>
              <a:t>getDeclaredMethods()</a:t>
            </a:r>
            <a:r>
              <a:rPr lang="en-US" sz="2400" b="1" noProof="1">
                <a:latin typeface="Consolas" pitchFamily="49" charset="0"/>
              </a:rPr>
              <a:t>;</a:t>
            </a:r>
          </a:p>
          <a:p>
            <a:pPr fontAlgn="base">
              <a:spcBef>
                <a:spcPts val="1200"/>
              </a:spcBef>
            </a:pPr>
            <a:r>
              <a:rPr lang="en-US" sz="2400" b="1" noProof="1">
                <a:latin typeface="Consolas" pitchFamily="49" charset="0"/>
              </a:rPr>
              <a:t>Method[] getters = Arrays.stream(methods)</a:t>
            </a:r>
          </a:p>
          <a:p>
            <a:pPr fontAlgn="base">
              <a:spcBef>
                <a:spcPts val="1200"/>
              </a:spcBef>
            </a:pPr>
            <a:r>
              <a:rPr lang="en-US" sz="2400" b="1" noProof="1">
                <a:latin typeface="Consolas" pitchFamily="49" charset="0"/>
              </a:rPr>
              <a:t>		.filter(m -&gt; </a:t>
            </a:r>
            <a:r>
              <a:rPr lang="en-US" sz="2400" b="1" noProof="1">
                <a:solidFill>
                  <a:schemeClr val="bg1"/>
                </a:solidFill>
                <a:latin typeface="Consolas" pitchFamily="49" charset="0"/>
              </a:rPr>
              <a:t>m.getName().startsWith("get")</a:t>
            </a:r>
            <a:r>
              <a:rPr lang="en-US" sz="2400" b="1" noProof="1">
                <a:latin typeface="Consolas" pitchFamily="49" charset="0"/>
              </a:rPr>
              <a:t> &amp;&amp;</a:t>
            </a:r>
          </a:p>
          <a:p>
            <a:pPr fontAlgn="base">
              <a:spcBef>
                <a:spcPts val="1200"/>
              </a:spcBef>
            </a:pPr>
            <a:r>
              <a:rPr lang="en-US" sz="2400" b="1" noProof="1">
                <a:latin typeface="Consolas" pitchFamily="49" charset="0"/>
              </a:rPr>
              <a:t>                        </a:t>
            </a:r>
            <a:r>
              <a:rPr lang="en-US" sz="2400" b="1" noProof="1">
                <a:solidFill>
                  <a:schemeClr val="bg1"/>
                </a:solidFill>
                <a:latin typeface="Consolas" pitchFamily="49" charset="0"/>
              </a:rPr>
              <a:t>m.getParameterCount() == 0</a:t>
            </a:r>
            <a:r>
              <a:rPr lang="en-US" sz="2400" b="1" noProof="1">
                <a:latin typeface="Consolas" pitchFamily="49" charset="0"/>
              </a:rPr>
              <a:t>)</a:t>
            </a:r>
          </a:p>
          <a:p>
            <a:pPr fontAlgn="base">
              <a:spcBef>
                <a:spcPts val="1200"/>
              </a:spcBef>
            </a:pPr>
            <a:r>
              <a:rPr lang="en-US" sz="2400" b="1" noProof="1">
                <a:latin typeface="Consolas" pitchFamily="49" charset="0"/>
              </a:rPr>
              <a:t>		.sorted(Comparator.comparing(Method::getName))</a:t>
            </a:r>
          </a:p>
          <a:p>
            <a:pPr fontAlgn="base">
              <a:spcBef>
                <a:spcPts val="1200"/>
              </a:spcBef>
            </a:pPr>
            <a:r>
              <a:rPr lang="en-US" sz="2400" b="1" noProof="1">
                <a:latin typeface="Consolas" pitchFamily="49" charset="0"/>
              </a:rPr>
              <a:t>		.toArray(Method[]::new);</a:t>
            </a:r>
          </a:p>
          <a:p>
            <a:pPr fontAlgn="base">
              <a:spcBef>
                <a:spcPts val="1200"/>
              </a:spcBef>
            </a:pPr>
            <a:r>
              <a:rPr lang="en-US" sz="2400" b="1" noProof="1">
                <a:latin typeface="Consolas" pitchFamily="49" charset="0"/>
              </a:rPr>
              <a:t>Arrays.stream(getters).forEach(m -&gt; </a:t>
            </a:r>
          </a:p>
          <a:p>
            <a:pPr fontAlgn="base">
              <a:spcBef>
                <a:spcPts val="1200"/>
              </a:spcBef>
            </a:pPr>
            <a:r>
              <a:rPr lang="en-US" sz="2400" b="1" noProof="1">
                <a:latin typeface="Consolas" pitchFamily="49" charset="0"/>
              </a:rPr>
              <a:t>		System.out.printf("%s will return class %s%n",</a:t>
            </a:r>
          </a:p>
          <a:p>
            <a:pPr fontAlgn="base">
              <a:spcBef>
                <a:spcPts val="1200"/>
              </a:spcBef>
            </a:pPr>
            <a:r>
              <a:rPr lang="en-US" sz="2400" b="1" noProof="1">
                <a:latin typeface="Consolas" pitchFamily="49" charset="0"/>
              </a:rPr>
              <a:t>			</a:t>
            </a:r>
            <a:r>
              <a:rPr lang="en-US" sz="2400" b="1" noProof="1">
                <a:solidFill>
                  <a:schemeClr val="bg1"/>
                </a:solidFill>
                <a:latin typeface="Consolas" pitchFamily="49" charset="0"/>
              </a:rPr>
              <a:t>m.getName()</a:t>
            </a:r>
            <a:r>
              <a:rPr lang="en-US" sz="2400" b="1" noProof="1">
                <a:latin typeface="Consolas" pitchFamily="49" charset="0"/>
              </a:rPr>
              <a:t>, </a:t>
            </a:r>
            <a:r>
              <a:rPr lang="en-US" sz="2400" b="1" noProof="1">
                <a:solidFill>
                  <a:schemeClr val="bg1"/>
                </a:solidFill>
                <a:latin typeface="Consolas" pitchFamily="49" charset="0"/>
              </a:rPr>
              <a:t>m.getReturnType().getName()</a:t>
            </a:r>
            <a:r>
              <a:rPr lang="en-US" sz="2400" b="1" noProof="1">
                <a:latin typeface="Consolas" pitchFamily="49" charset="0"/>
              </a:rPr>
              <a:t>));</a:t>
            </a:r>
          </a:p>
        </p:txBody>
      </p:sp>
      <p:sp>
        <p:nvSpPr>
          <p:cNvPr id="5" name="Slide Number">
            <a:extLst>
              <a:ext uri="{FF2B5EF4-FFF2-40B4-BE49-F238E27FC236}">
                <a16:creationId xmlns:a16="http://schemas.microsoft.com/office/drawing/2014/main" id="{384734BB-94D0-449E-B2E0-620DC809347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271</a:t>
            </a:fld>
            <a:endParaRPr lang="en-US" noProof="0" dirty="0"/>
          </a:p>
        </p:txBody>
      </p:sp>
    </p:spTree>
    <p:extLst>
      <p:ext uri="{BB962C8B-B14F-4D97-AF65-F5344CB8AC3E}">
        <p14:creationId xmlns:p14="http://schemas.microsoft.com/office/powerpoint/2010/main" val="1771777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D9530A-44C4-44F8-B236-93ABA425C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857" y="1385623"/>
            <a:ext cx="2478286" cy="2478286"/>
          </a:xfrm>
          <a:prstGeom prst="rect">
            <a:avLst/>
          </a:prstGeom>
        </p:spPr>
      </p:pic>
      <p:sp>
        <p:nvSpPr>
          <p:cNvPr id="3" name="Title 2">
            <a:extLst>
              <a:ext uri="{FF2B5EF4-FFF2-40B4-BE49-F238E27FC236}">
                <a16:creationId xmlns:a16="http://schemas.microsoft.com/office/drawing/2014/main" id="{0550F2DB-6BE4-4C4D-82C2-015AF8F921E7}"/>
              </a:ext>
            </a:extLst>
          </p:cNvPr>
          <p:cNvSpPr>
            <a:spLocks noGrp="1"/>
          </p:cNvSpPr>
          <p:nvPr>
            <p:ph type="title" sz="quarter" idx="10"/>
          </p:nvPr>
        </p:nvSpPr>
        <p:spPr/>
        <p:txBody>
          <a:bodyPr/>
          <a:lstStyle/>
          <a:p>
            <a:r>
              <a:rPr lang="en-US"/>
              <a:t>Access Modifiers</a:t>
            </a:r>
          </a:p>
        </p:txBody>
      </p:sp>
    </p:spTree>
    <p:extLst>
      <p:ext uri="{BB962C8B-B14F-4D97-AF65-F5344CB8AC3E}">
        <p14:creationId xmlns:p14="http://schemas.microsoft.com/office/powerpoint/2010/main" val="25268467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0402" y="1196124"/>
            <a:ext cx="11818096" cy="5501023"/>
          </a:xfrm>
        </p:spPr>
        <p:txBody>
          <a:bodyPr/>
          <a:lstStyle/>
          <a:p>
            <a:r>
              <a:rPr lang="en-US" dirty="0"/>
              <a:t>Obtain the </a:t>
            </a:r>
            <a:r>
              <a:rPr lang="en-US" b="1" dirty="0">
                <a:solidFill>
                  <a:schemeClr val="bg1"/>
                </a:solidFill>
              </a:rPr>
              <a:t>class modifiers </a:t>
            </a:r>
            <a:r>
              <a:rPr lang="en-US" dirty="0"/>
              <a:t>like this</a:t>
            </a:r>
            <a:endParaRPr lang="bg-BG" dirty="0"/>
          </a:p>
          <a:p>
            <a:pPr marL="0" indent="0">
              <a:spcBef>
                <a:spcPts val="0"/>
              </a:spcBef>
              <a:buNone/>
            </a:pPr>
            <a:endParaRPr lang="bg-BG" dirty="0"/>
          </a:p>
          <a:p>
            <a:r>
              <a:rPr lang="bg-BG" dirty="0"/>
              <a:t>Е</a:t>
            </a:r>
            <a:r>
              <a:rPr lang="en-US" dirty="0"/>
              <a:t>ach modifier is a </a:t>
            </a:r>
            <a:r>
              <a:rPr lang="en-US" b="1" dirty="0">
                <a:solidFill>
                  <a:schemeClr val="bg1"/>
                </a:solidFill>
              </a:rPr>
              <a:t>flag bit </a:t>
            </a:r>
            <a:br>
              <a:rPr lang="en-US" b="1" dirty="0">
                <a:solidFill>
                  <a:schemeClr val="tx2">
                    <a:lumMod val="75000"/>
                  </a:schemeClr>
                </a:solidFill>
              </a:rPr>
            </a:br>
            <a:r>
              <a:rPr lang="en-US" dirty="0"/>
              <a:t>that is either set or cleared</a:t>
            </a:r>
          </a:p>
          <a:p>
            <a:r>
              <a:rPr lang="en-US" dirty="0"/>
              <a:t>You can check the modifiers</a:t>
            </a:r>
          </a:p>
        </p:txBody>
      </p:sp>
      <p:sp>
        <p:nvSpPr>
          <p:cNvPr id="793602" name="Rectangle 2"/>
          <p:cNvSpPr>
            <a:spLocks noGrp="1" noChangeArrowheads="1"/>
          </p:cNvSpPr>
          <p:nvPr>
            <p:ph type="title"/>
          </p:nvPr>
        </p:nvSpPr>
        <p:spPr/>
        <p:txBody>
          <a:bodyPr/>
          <a:lstStyle/>
          <a:p>
            <a:r>
              <a:rPr lang="en-US" dirty="0"/>
              <a:t>Access Modifiers</a:t>
            </a:r>
          </a:p>
        </p:txBody>
      </p:sp>
      <p:sp>
        <p:nvSpPr>
          <p:cNvPr id="18" name="Rectangle 17"/>
          <p:cNvSpPr>
            <a:spLocks noChangeArrowheads="1"/>
          </p:cNvSpPr>
          <p:nvPr/>
        </p:nvSpPr>
        <p:spPr bwMode="auto">
          <a:xfrm>
            <a:off x="613783" y="1840348"/>
            <a:ext cx="8116888"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chemeClr val="bg1"/>
                </a:solidFill>
                <a:latin typeface="Consolas" pitchFamily="49" charset="0"/>
              </a:rPr>
              <a:t>int</a:t>
            </a:r>
            <a:r>
              <a:rPr lang="en-US" sz="2800" b="1" noProof="1">
                <a:solidFill>
                  <a:srgbClr val="FBEEDC"/>
                </a:solidFill>
                <a:latin typeface="Consolas" pitchFamily="49" charset="0"/>
              </a:rPr>
              <a:t> </a:t>
            </a:r>
            <a:r>
              <a:rPr lang="en-US" sz="2800" b="1" noProof="1">
                <a:latin typeface="Consolas" pitchFamily="49" charset="0"/>
              </a:rPr>
              <a:t>modifiers = aClass.</a:t>
            </a:r>
            <a:r>
              <a:rPr lang="en-US" sz="2800" b="1" noProof="1">
                <a:solidFill>
                  <a:schemeClr val="bg1"/>
                </a:solidFill>
                <a:latin typeface="Consolas" pitchFamily="49" charset="0"/>
              </a:rPr>
              <a:t>getModifiers()</a:t>
            </a:r>
            <a:r>
              <a:rPr lang="en-US" sz="2800" b="1" noProof="1">
                <a:latin typeface="Consolas" pitchFamily="49" charset="0"/>
              </a:rPr>
              <a:t>;</a:t>
            </a:r>
          </a:p>
        </p:txBody>
      </p:sp>
      <p:sp>
        <p:nvSpPr>
          <p:cNvPr id="7" name="Rectangle 6"/>
          <p:cNvSpPr>
            <a:spLocks noChangeArrowheads="1"/>
          </p:cNvSpPr>
          <p:nvPr/>
        </p:nvSpPr>
        <p:spPr bwMode="auto">
          <a:xfrm>
            <a:off x="613783" y="4419601"/>
            <a:ext cx="8116888" cy="22775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fr-FR" sz="2800" b="1" noProof="1">
                <a:solidFill>
                  <a:schemeClr val="bg1"/>
                </a:solidFill>
                <a:latin typeface="Consolas" pitchFamily="49" charset="0"/>
              </a:rPr>
              <a:t>Modifier.isPrivate</a:t>
            </a:r>
            <a:r>
              <a:rPr lang="fr-FR" sz="2800" b="1" noProof="1">
                <a:latin typeface="Consolas" pitchFamily="49" charset="0"/>
              </a:rPr>
              <a:t>(modifiers);</a:t>
            </a:r>
          </a:p>
          <a:p>
            <a:pPr fontAlgn="base">
              <a:spcBef>
                <a:spcPts val="1200"/>
              </a:spcBef>
            </a:pPr>
            <a:r>
              <a:rPr lang="fr-FR" sz="2800" b="1" noProof="1">
                <a:solidFill>
                  <a:schemeClr val="bg1"/>
                </a:solidFill>
                <a:latin typeface="Consolas" pitchFamily="49" charset="0"/>
              </a:rPr>
              <a:t>Modifier.isProtected</a:t>
            </a:r>
            <a:r>
              <a:rPr lang="fr-FR" sz="2800" b="1" noProof="1">
                <a:latin typeface="Consolas" pitchFamily="49" charset="0"/>
              </a:rPr>
              <a:t>(modifiers);</a:t>
            </a:r>
          </a:p>
          <a:p>
            <a:pPr fontAlgn="base">
              <a:spcBef>
                <a:spcPts val="1200"/>
              </a:spcBef>
            </a:pPr>
            <a:r>
              <a:rPr lang="fr-FR" sz="2800" b="1" noProof="1">
                <a:solidFill>
                  <a:schemeClr val="bg1"/>
                </a:solidFill>
                <a:latin typeface="Consolas" pitchFamily="49" charset="0"/>
              </a:rPr>
              <a:t>Modifier.isPublic</a:t>
            </a:r>
            <a:r>
              <a:rPr lang="fr-FR" sz="2800" b="1" noProof="1">
                <a:latin typeface="Consolas" pitchFamily="49" charset="0"/>
              </a:rPr>
              <a:t>(modifiers);</a:t>
            </a:r>
          </a:p>
          <a:p>
            <a:pPr fontAlgn="base">
              <a:spcBef>
                <a:spcPts val="1200"/>
              </a:spcBef>
            </a:pPr>
            <a:r>
              <a:rPr lang="fr-FR" sz="2800" b="1" noProof="1">
                <a:solidFill>
                  <a:schemeClr val="bg1"/>
                </a:solidFill>
                <a:latin typeface="Consolas" pitchFamily="49" charset="0"/>
              </a:rPr>
              <a:t>Modifier.isStatic</a:t>
            </a:r>
            <a:r>
              <a:rPr lang="fr-FR" sz="2800" b="1" noProof="1">
                <a:latin typeface="Consolas" pitchFamily="49" charset="0"/>
              </a:rPr>
              <a:t>(modifiers);</a:t>
            </a:r>
            <a:endParaRPr lang="en-US" sz="2800" b="1" noProof="1">
              <a:latin typeface="Consolas" pitchFamily="49" charset="0"/>
            </a:endParaRPr>
          </a:p>
        </p:txBody>
      </p:sp>
      <p:sp>
        <p:nvSpPr>
          <p:cNvPr id="15" name="AutoShape 20"/>
          <p:cNvSpPr>
            <a:spLocks noChangeArrowheads="1"/>
          </p:cNvSpPr>
          <p:nvPr/>
        </p:nvSpPr>
        <p:spPr bwMode="auto">
          <a:xfrm>
            <a:off x="6362700" y="2640941"/>
            <a:ext cx="4495800" cy="919401"/>
          </a:xfrm>
          <a:prstGeom prst="wedgeRoundRectCallout">
            <a:avLst>
              <a:gd name="adj1" fmla="val -34661"/>
              <a:gd name="adj2" fmla="val -63003"/>
              <a:gd name="adj3" fmla="val 16667"/>
            </a:avLst>
          </a:prstGeom>
          <a:solidFill>
            <a:schemeClr val="tx1">
              <a:alpha val="80000"/>
            </a:schemeClr>
          </a:solidFill>
          <a:ln w="9525" algn="ctr">
            <a:solidFill>
              <a:schemeClr val="tx1"/>
            </a:solidFill>
            <a:miter lim="800000"/>
            <a:headEnd/>
            <a:tailEnd/>
          </a:ln>
          <a:effectLst/>
        </p:spPr>
        <p:txBody>
          <a:bodyPr anchor="ctr">
            <a:spAutoFit/>
          </a:bodyPr>
          <a:lstStyle/>
          <a:p>
            <a:pPr algn="ctr">
              <a:defRPr/>
            </a:pPr>
            <a:r>
              <a:rPr lang="en-US" sz="2400" b="1" dirty="0">
                <a:solidFill>
                  <a:schemeClr val="bg1"/>
                </a:solidFill>
                <a:latin typeface="Consolas" panose="020B0609020204030204" pitchFamily="49" charset="0"/>
              </a:rPr>
              <a:t>getModifiers()</a:t>
            </a:r>
            <a:r>
              <a:rPr lang="en-US" sz="2400" b="1" dirty="0">
                <a:solidFill>
                  <a:schemeClr val="bg2"/>
                </a:solidFill>
                <a:effectLst>
                  <a:outerShdw blurRad="38100" dist="38100" dir="2700000" algn="tl">
                    <a:srgbClr val="000000">
                      <a:alpha val="43137"/>
                    </a:srgbClr>
                  </a:outerShdw>
                </a:effectLst>
              </a:rPr>
              <a:t> can be called on constructors, fields, methods</a:t>
            </a:r>
          </a:p>
        </p:txBody>
      </p:sp>
      <p:sp>
        <p:nvSpPr>
          <p:cNvPr id="8" name="Slide Number">
            <a:extLst>
              <a:ext uri="{FF2B5EF4-FFF2-40B4-BE49-F238E27FC236}">
                <a16:creationId xmlns:a16="http://schemas.microsoft.com/office/drawing/2014/main" id="{DEB8836D-B087-4C4C-B936-C1AD9E61FCD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273</a:t>
            </a:fld>
            <a:endParaRPr lang="en-US" noProof="0" dirty="0"/>
          </a:p>
        </p:txBody>
      </p:sp>
    </p:spTree>
    <p:extLst>
      <p:ext uri="{BB962C8B-B14F-4D97-AF65-F5344CB8AC3E}">
        <p14:creationId xmlns:p14="http://schemas.microsoft.com/office/powerpoint/2010/main" val="2592814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Creating arrays via Java Reflection</a:t>
            </a:r>
          </a:p>
          <a:p>
            <a:pPr marL="0" indent="0">
              <a:buNone/>
            </a:pPr>
            <a:endParaRPr lang="bg-BG" dirty="0"/>
          </a:p>
          <a:p>
            <a:pPr>
              <a:spcBef>
                <a:spcPts val="0"/>
              </a:spcBef>
            </a:pPr>
            <a:r>
              <a:rPr lang="en-US" dirty="0"/>
              <a:t>Obtain parameter annotations</a:t>
            </a:r>
          </a:p>
          <a:p>
            <a:pPr marL="0" indent="0">
              <a:spcBef>
                <a:spcPts val="6000"/>
              </a:spcBef>
              <a:buNone/>
            </a:pPr>
            <a:endParaRPr lang="en-US" dirty="0"/>
          </a:p>
          <a:p>
            <a:r>
              <a:rPr lang="en-US" dirty="0"/>
              <a:t>Obtain fields and methods annotations</a:t>
            </a:r>
          </a:p>
        </p:txBody>
      </p:sp>
      <p:sp>
        <p:nvSpPr>
          <p:cNvPr id="793602" name="Rectangle 2"/>
          <p:cNvSpPr>
            <a:spLocks noGrp="1" noChangeArrowheads="1"/>
          </p:cNvSpPr>
          <p:nvPr>
            <p:ph type="title"/>
          </p:nvPr>
        </p:nvSpPr>
        <p:spPr/>
        <p:txBody>
          <a:bodyPr/>
          <a:lstStyle/>
          <a:p>
            <a:r>
              <a:rPr lang="en-US" dirty="0"/>
              <a:t>Arrays</a:t>
            </a:r>
          </a:p>
        </p:txBody>
      </p:sp>
      <p:sp>
        <p:nvSpPr>
          <p:cNvPr id="7" name="Rectangle 6"/>
          <p:cNvSpPr>
            <a:spLocks noChangeArrowheads="1"/>
          </p:cNvSpPr>
          <p:nvPr/>
        </p:nvSpPr>
        <p:spPr bwMode="auto">
          <a:xfrm>
            <a:off x="380998" y="3235404"/>
            <a:ext cx="11430004" cy="11079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solidFill>
                  <a:schemeClr val="bg1"/>
                </a:solidFill>
                <a:latin typeface="Consolas" pitchFamily="49" charset="0"/>
              </a:rPr>
              <a:t>Array.set</a:t>
            </a:r>
            <a:r>
              <a:rPr lang="en-US" sz="2800" b="1" noProof="1">
                <a:latin typeface="Consolas" pitchFamily="49" charset="0"/>
              </a:rPr>
              <a:t>(intArray, 0, 123);</a:t>
            </a:r>
          </a:p>
          <a:p>
            <a:pPr fontAlgn="base">
              <a:spcBef>
                <a:spcPts val="1200"/>
              </a:spcBef>
            </a:pPr>
            <a:r>
              <a:rPr lang="en-US" sz="2800" b="1" noProof="1">
                <a:solidFill>
                  <a:schemeClr val="bg1"/>
                </a:solidFill>
                <a:latin typeface="Consolas" pitchFamily="49" charset="0"/>
              </a:rPr>
              <a:t>Array.set</a:t>
            </a:r>
            <a:r>
              <a:rPr lang="en-US" sz="2800" b="1" noProof="1">
                <a:latin typeface="Consolas" pitchFamily="49" charset="0"/>
              </a:rPr>
              <a:t>(intArray, 1, 456);</a:t>
            </a:r>
          </a:p>
        </p:txBody>
      </p:sp>
      <p:sp>
        <p:nvSpPr>
          <p:cNvPr id="9" name="Rectangle 8"/>
          <p:cNvSpPr>
            <a:spLocks noChangeArrowheads="1"/>
          </p:cNvSpPr>
          <p:nvPr/>
        </p:nvSpPr>
        <p:spPr bwMode="auto">
          <a:xfrm>
            <a:off x="380998" y="5290317"/>
            <a:ext cx="11430004" cy="11079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solidFill>
                  <a:schemeClr val="bg1"/>
                </a:solidFill>
                <a:latin typeface="Consolas" pitchFamily="49" charset="0"/>
              </a:rPr>
              <a:t>Class</a:t>
            </a:r>
            <a:r>
              <a:rPr lang="en-US" sz="2800" b="1" noProof="1">
                <a:solidFill>
                  <a:schemeClr val="tx2">
                    <a:lumMod val="75000"/>
                  </a:schemeClr>
                </a:solidFill>
                <a:latin typeface="Consolas" pitchFamily="49" charset="0"/>
              </a:rPr>
              <a:t> </a:t>
            </a:r>
            <a:r>
              <a:rPr lang="en-US" sz="2800" b="1" noProof="1">
                <a:latin typeface="Consolas" pitchFamily="49" charset="0"/>
              </a:rPr>
              <a:t>stringArrayComponentType = </a:t>
            </a:r>
          </a:p>
          <a:p>
            <a:pPr fontAlgn="base">
              <a:spcBef>
                <a:spcPts val="1200"/>
              </a:spcBef>
            </a:pPr>
            <a:r>
              <a:rPr lang="en-US" sz="2800" b="1" noProof="1">
                <a:latin typeface="Consolas" pitchFamily="49" charset="0"/>
              </a:rPr>
              <a:t>                     stringArrayClass</a:t>
            </a:r>
            <a:r>
              <a:rPr lang="en-US" sz="2800" b="1" noProof="1">
                <a:solidFill>
                  <a:schemeClr val="bg1"/>
                </a:solidFill>
                <a:latin typeface="Consolas" pitchFamily="49" charset="0"/>
              </a:rPr>
              <a:t>.getComponentType()</a:t>
            </a:r>
            <a:r>
              <a:rPr lang="en-US" sz="2800" b="1" noProof="1">
                <a:latin typeface="Consolas" pitchFamily="49" charset="0"/>
              </a:rPr>
              <a:t>;</a:t>
            </a:r>
          </a:p>
        </p:txBody>
      </p:sp>
      <p:sp>
        <p:nvSpPr>
          <p:cNvPr id="8" name="Rectangle 7"/>
          <p:cNvSpPr>
            <a:spLocks noChangeArrowheads="1"/>
          </p:cNvSpPr>
          <p:nvPr/>
        </p:nvSpPr>
        <p:spPr bwMode="auto">
          <a:xfrm>
            <a:off x="380997" y="1861132"/>
            <a:ext cx="11430002"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chemeClr val="bg1"/>
                </a:solidFill>
                <a:latin typeface="Consolas" pitchFamily="49" charset="0"/>
              </a:rPr>
              <a:t>int[] </a:t>
            </a:r>
            <a:r>
              <a:rPr lang="en-US" sz="2800" b="1" noProof="1">
                <a:latin typeface="Consolas" pitchFamily="49" charset="0"/>
              </a:rPr>
              <a:t>intArray = </a:t>
            </a:r>
            <a:r>
              <a:rPr lang="en-US" sz="2800" b="1" noProof="1">
                <a:solidFill>
                  <a:schemeClr val="bg1"/>
                </a:solidFill>
                <a:latin typeface="Consolas" pitchFamily="49" charset="0"/>
              </a:rPr>
              <a:t>(int[]) </a:t>
            </a:r>
            <a:r>
              <a:rPr lang="en-US" sz="2800" b="1" noProof="1">
                <a:latin typeface="Consolas" pitchFamily="49" charset="0"/>
              </a:rPr>
              <a:t>Array.newInstance</a:t>
            </a:r>
            <a:r>
              <a:rPr lang="en-US" sz="2800" b="1" noProof="1">
                <a:solidFill>
                  <a:schemeClr val="bg1"/>
                </a:solidFill>
                <a:latin typeface="Consolas" pitchFamily="49" charset="0"/>
              </a:rPr>
              <a:t>(int.class, 3)</a:t>
            </a:r>
            <a:r>
              <a:rPr lang="en-US" sz="2800" b="1" noProof="1">
                <a:latin typeface="Consolas" pitchFamily="49" charset="0"/>
              </a:rPr>
              <a:t>;</a:t>
            </a:r>
          </a:p>
        </p:txBody>
      </p:sp>
      <p:sp>
        <p:nvSpPr>
          <p:cNvPr id="10" name="Slide Number">
            <a:extLst>
              <a:ext uri="{FF2B5EF4-FFF2-40B4-BE49-F238E27FC236}">
                <a16:creationId xmlns:a16="http://schemas.microsoft.com/office/drawing/2014/main" id="{00FD81A9-D17D-461E-96B2-EE4FD2DD822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274</a:t>
            </a:fld>
            <a:endParaRPr lang="en-US" noProof="0" dirty="0"/>
          </a:p>
        </p:txBody>
      </p:sp>
    </p:spTree>
    <p:extLst>
      <p:ext uri="{BB962C8B-B14F-4D97-AF65-F5344CB8AC3E}">
        <p14:creationId xmlns:p14="http://schemas.microsoft.com/office/powerpoint/2010/main" val="1573159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You perfectly know how to write High Quality Code</a:t>
            </a:r>
          </a:p>
          <a:p>
            <a:r>
              <a:rPr lang="en-US" dirty="0"/>
              <a:t>Check </a:t>
            </a:r>
            <a:r>
              <a:rPr lang="en-US" b="1" dirty="0">
                <a:solidFill>
                  <a:schemeClr val="bg1"/>
                </a:solidFill>
              </a:rPr>
              <a:t>Reflection class</a:t>
            </a:r>
            <a:r>
              <a:rPr lang="en-US" dirty="0">
                <a:solidFill>
                  <a:schemeClr val="bg1"/>
                </a:solidFill>
              </a:rPr>
              <a:t> </a:t>
            </a:r>
            <a:r>
              <a:rPr lang="en-US" dirty="0"/>
              <a:t>and print all mistakes in </a:t>
            </a:r>
            <a:r>
              <a:rPr lang="en-US" b="1" dirty="0">
                <a:solidFill>
                  <a:schemeClr val="bg1"/>
                </a:solidFill>
              </a:rPr>
              <a:t>access </a:t>
            </a:r>
            <a:br>
              <a:rPr lang="en-US" b="1" dirty="0">
                <a:solidFill>
                  <a:schemeClr val="bg1"/>
                </a:solidFill>
              </a:rPr>
            </a:br>
            <a:r>
              <a:rPr lang="en-US" b="1" dirty="0">
                <a:solidFill>
                  <a:schemeClr val="bg1"/>
                </a:solidFill>
              </a:rPr>
              <a:t>modifiers</a:t>
            </a:r>
            <a:r>
              <a:rPr lang="en-US" dirty="0">
                <a:solidFill>
                  <a:schemeClr val="bg1"/>
                </a:solidFill>
              </a:rPr>
              <a:t> </a:t>
            </a:r>
            <a:r>
              <a:rPr lang="en-US" dirty="0"/>
              <a:t>which you can find</a:t>
            </a:r>
          </a:p>
          <a:p>
            <a:r>
              <a:rPr lang="en-US" dirty="0"/>
              <a:t>Get all fields, getters and setters and sort each </a:t>
            </a:r>
            <a:br>
              <a:rPr lang="en-US" dirty="0"/>
            </a:br>
            <a:r>
              <a:rPr lang="en-US" dirty="0"/>
              <a:t>category by name</a:t>
            </a:r>
          </a:p>
          <a:p>
            <a:r>
              <a:rPr lang="en-US" dirty="0"/>
              <a:t>First print mistakes in </a:t>
            </a:r>
            <a:r>
              <a:rPr lang="en-US" b="1" dirty="0">
                <a:solidFill>
                  <a:schemeClr val="bg1"/>
                </a:solidFill>
              </a:rPr>
              <a:t>fields</a:t>
            </a:r>
          </a:p>
          <a:p>
            <a:r>
              <a:rPr lang="en-US" dirty="0"/>
              <a:t>Then print mistakes in </a:t>
            </a:r>
            <a:r>
              <a:rPr lang="en-US" b="1" dirty="0">
                <a:solidFill>
                  <a:schemeClr val="bg1"/>
                </a:solidFill>
              </a:rPr>
              <a:t>getters</a:t>
            </a:r>
          </a:p>
          <a:p>
            <a:r>
              <a:rPr lang="en-US" dirty="0"/>
              <a:t>Then print mistakes in </a:t>
            </a:r>
            <a:r>
              <a:rPr lang="en-US" b="1" dirty="0">
                <a:solidFill>
                  <a:schemeClr val="bg1"/>
                </a:solidFill>
              </a:rPr>
              <a:t>setters</a:t>
            </a:r>
          </a:p>
        </p:txBody>
      </p:sp>
      <p:sp>
        <p:nvSpPr>
          <p:cNvPr id="793602" name="Rectangle 2"/>
          <p:cNvSpPr>
            <a:spLocks noGrp="1" noChangeArrowheads="1"/>
          </p:cNvSpPr>
          <p:nvPr>
            <p:ph type="title"/>
          </p:nvPr>
        </p:nvSpPr>
        <p:spPr/>
        <p:txBody>
          <a:bodyPr/>
          <a:lstStyle/>
          <a:p>
            <a:r>
              <a:rPr lang="en-US" dirty="0"/>
              <a:t>Problem: High Quality Mistakes</a:t>
            </a:r>
          </a:p>
        </p:txBody>
      </p:sp>
      <p:sp>
        <p:nvSpPr>
          <p:cNvPr id="5" name="TextBox 4">
            <a:extLst>
              <a:ext uri="{FF2B5EF4-FFF2-40B4-BE49-F238E27FC236}">
                <a16:creationId xmlns:a16="http://schemas.microsoft.com/office/drawing/2014/main" id="{9A0EC2EF-E4D3-4E58-8EB0-5A1AEAFF2638}"/>
              </a:ext>
            </a:extLst>
          </p:cNvPr>
          <p:cNvSpPr txBox="1"/>
          <p:nvPr/>
        </p:nvSpPr>
        <p:spPr>
          <a:xfrm>
            <a:off x="760412" y="6344227"/>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3"/>
              </a:rPr>
              <a:t>https://judge.softuni.bg/Contests/1604/Reflection-Lab</a:t>
            </a:r>
            <a:endParaRPr lang="en-US" u="sng" dirty="0">
              <a:solidFill>
                <a:schemeClr val="bg1"/>
              </a:solidFill>
            </a:endParaRPr>
          </a:p>
        </p:txBody>
      </p:sp>
      <p:sp>
        <p:nvSpPr>
          <p:cNvPr id="6" name="Slide Number">
            <a:extLst>
              <a:ext uri="{FF2B5EF4-FFF2-40B4-BE49-F238E27FC236}">
                <a16:creationId xmlns:a16="http://schemas.microsoft.com/office/drawing/2014/main" id="{28EBDA96-6AF3-4774-B298-054CAB85B7E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275</a:t>
            </a:fld>
            <a:endParaRPr lang="en-US" noProof="0" dirty="0"/>
          </a:p>
        </p:txBody>
      </p:sp>
    </p:spTree>
    <p:extLst>
      <p:ext uri="{BB962C8B-B14F-4D97-AF65-F5344CB8AC3E}">
        <p14:creationId xmlns:p14="http://schemas.microsoft.com/office/powerpoint/2010/main" val="22240200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p:txBody>
          <a:bodyPr/>
          <a:lstStyle/>
          <a:p>
            <a:r>
              <a:rPr lang="en-US" dirty="0"/>
              <a:t>Solution: High Quality Mistakes</a:t>
            </a:r>
          </a:p>
        </p:txBody>
      </p:sp>
      <p:sp>
        <p:nvSpPr>
          <p:cNvPr id="18" name="Rectangle 17"/>
          <p:cNvSpPr>
            <a:spLocks noChangeArrowheads="1"/>
          </p:cNvSpPr>
          <p:nvPr/>
        </p:nvSpPr>
        <p:spPr bwMode="auto">
          <a:xfrm>
            <a:off x="818527" y="1610035"/>
            <a:ext cx="10554946" cy="360098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400" b="1" noProof="1">
                <a:latin typeface="Consolas" pitchFamily="49" charset="0"/>
              </a:rPr>
              <a:t>Field[] fields = Reflection.class.getDeclaredFields();</a:t>
            </a:r>
          </a:p>
          <a:p>
            <a:pPr fontAlgn="base">
              <a:spcBef>
                <a:spcPts val="1200"/>
              </a:spcBef>
            </a:pPr>
            <a:r>
              <a:rPr lang="en-US" sz="2400" b="1" noProof="1">
                <a:latin typeface="Consolas" pitchFamily="49" charset="0"/>
              </a:rPr>
              <a:t>Arrays.stream(fields)</a:t>
            </a:r>
          </a:p>
          <a:p>
            <a:pPr fontAlgn="base">
              <a:spcBef>
                <a:spcPts val="1200"/>
              </a:spcBef>
            </a:pPr>
            <a:r>
              <a:rPr lang="en-US" sz="2400" b="1" noProof="1">
                <a:latin typeface="Consolas" pitchFamily="49" charset="0"/>
              </a:rPr>
              <a:t>      .filter(f -&gt; !</a:t>
            </a:r>
            <a:r>
              <a:rPr lang="en-US" sz="2400" b="1" noProof="1">
                <a:solidFill>
                  <a:schemeClr val="bg1"/>
                </a:solidFill>
                <a:latin typeface="Consolas" pitchFamily="49" charset="0"/>
              </a:rPr>
              <a:t>Modifier.isPrivate</a:t>
            </a:r>
            <a:r>
              <a:rPr lang="en-US" sz="2400" b="1" noProof="1">
                <a:latin typeface="Consolas" pitchFamily="49" charset="0"/>
              </a:rPr>
              <a:t>(f.</a:t>
            </a:r>
            <a:r>
              <a:rPr lang="en-US" sz="2400" b="1" noProof="1">
                <a:solidFill>
                  <a:schemeClr val="bg1"/>
                </a:solidFill>
                <a:latin typeface="Consolas" pitchFamily="49" charset="0"/>
              </a:rPr>
              <a:t>getModifiers()</a:t>
            </a:r>
            <a:r>
              <a:rPr lang="en-US" sz="2400" b="1" noProof="1">
                <a:latin typeface="Consolas" pitchFamily="49" charset="0"/>
              </a:rPr>
              <a:t>))</a:t>
            </a:r>
          </a:p>
          <a:p>
            <a:pPr fontAlgn="base">
              <a:spcBef>
                <a:spcPts val="1200"/>
              </a:spcBef>
            </a:pPr>
            <a:r>
              <a:rPr lang="en-US" sz="2400" b="1" noProof="1">
                <a:latin typeface="Consolas" pitchFamily="49" charset="0"/>
              </a:rPr>
              <a:t>      .sorted((Comparator.comparing(Field::getName)))</a:t>
            </a:r>
          </a:p>
          <a:p>
            <a:pPr fontAlgn="base">
              <a:spcBef>
                <a:spcPts val="1200"/>
              </a:spcBef>
            </a:pPr>
            <a:r>
              <a:rPr lang="en-US" sz="2400" b="1" noProof="1">
                <a:latin typeface="Consolas" pitchFamily="49" charset="0"/>
              </a:rPr>
              <a:t>      .forEach(f -&gt; System.out</a:t>
            </a:r>
          </a:p>
          <a:p>
            <a:pPr fontAlgn="base">
              <a:spcBef>
                <a:spcPts val="1200"/>
              </a:spcBef>
            </a:pPr>
            <a:r>
              <a:rPr lang="en-US" sz="2400" b="1" noProof="1">
                <a:latin typeface="Consolas" pitchFamily="49" charset="0"/>
              </a:rPr>
              <a:t>		   .printf("%s must be private!%n", f.</a:t>
            </a:r>
            <a:r>
              <a:rPr lang="en-US" sz="2400" b="1" noProof="1">
                <a:solidFill>
                  <a:schemeClr val="bg1"/>
                </a:solidFill>
                <a:latin typeface="Consolas" pitchFamily="49" charset="0"/>
              </a:rPr>
              <a:t>getName()</a:t>
            </a:r>
            <a:r>
              <a:rPr lang="en-US" sz="2400" b="1" noProof="1">
                <a:latin typeface="Consolas" pitchFamily="49" charset="0"/>
              </a:rPr>
              <a:t>));</a:t>
            </a:r>
          </a:p>
          <a:p>
            <a:pPr fontAlgn="base">
              <a:spcBef>
                <a:spcPts val="1200"/>
              </a:spcBef>
            </a:pPr>
            <a:r>
              <a:rPr lang="en-US" sz="2400" b="1" noProof="1">
                <a:solidFill>
                  <a:schemeClr val="accent2"/>
                </a:solidFill>
                <a:latin typeface="Consolas" pitchFamily="49" charset="0"/>
              </a:rPr>
              <a:t>// TODO:</a:t>
            </a:r>
            <a:r>
              <a:rPr lang="en-US" sz="2400" b="1" i="1" noProof="1">
                <a:solidFill>
                  <a:schemeClr val="accent2"/>
                </a:solidFill>
                <a:latin typeface="Consolas" pitchFamily="49" charset="0"/>
              </a:rPr>
              <a:t> Do the same for getters and setters</a:t>
            </a:r>
            <a:endParaRPr lang="en-US" sz="2400" b="1" noProof="1">
              <a:latin typeface="Consolas" pitchFamily="49" charset="0"/>
            </a:endParaRPr>
          </a:p>
        </p:txBody>
      </p:sp>
      <p:sp>
        <p:nvSpPr>
          <p:cNvPr id="5" name="Slide Number">
            <a:extLst>
              <a:ext uri="{FF2B5EF4-FFF2-40B4-BE49-F238E27FC236}">
                <a16:creationId xmlns:a16="http://schemas.microsoft.com/office/drawing/2014/main" id="{8DBD656F-946E-4EF1-AC03-F824B9E2774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276</a:t>
            </a:fld>
            <a:endParaRPr lang="en-US" noProof="0" dirty="0"/>
          </a:p>
        </p:txBody>
      </p:sp>
    </p:spTree>
    <p:extLst>
      <p:ext uri="{BB962C8B-B14F-4D97-AF65-F5344CB8AC3E}">
        <p14:creationId xmlns:p14="http://schemas.microsoft.com/office/powerpoint/2010/main" val="1321316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00A2C-BEF8-45F0-844B-FFA191BDA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382" y="1159777"/>
            <a:ext cx="2792792" cy="2792792"/>
          </a:xfrm>
          <a:prstGeom prst="rect">
            <a:avLst/>
          </a:prstGeom>
        </p:spPr>
      </p:pic>
      <p:sp>
        <p:nvSpPr>
          <p:cNvPr id="5" name="Title 4">
            <a:extLst>
              <a:ext uri="{FF2B5EF4-FFF2-40B4-BE49-F238E27FC236}">
                <a16:creationId xmlns:a16="http://schemas.microsoft.com/office/drawing/2014/main" id="{A6F646B7-414A-4319-9828-0B2D9E14CFAB}"/>
              </a:ext>
            </a:extLst>
          </p:cNvPr>
          <p:cNvSpPr>
            <a:spLocks noGrp="1"/>
          </p:cNvSpPr>
          <p:nvPr>
            <p:ph type="title" sz="quarter" idx="10"/>
          </p:nvPr>
        </p:nvSpPr>
        <p:spPr/>
        <p:txBody>
          <a:bodyPr/>
          <a:lstStyle/>
          <a:p>
            <a:r>
              <a:rPr lang="en-US"/>
              <a:t>Annotations</a:t>
            </a:r>
          </a:p>
        </p:txBody>
      </p:sp>
    </p:spTree>
    <p:extLst>
      <p:ext uri="{BB962C8B-B14F-4D97-AF65-F5344CB8AC3E}">
        <p14:creationId xmlns:p14="http://schemas.microsoft.com/office/powerpoint/2010/main" val="30791563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rPr>
              <a:t>Data holding</a:t>
            </a:r>
            <a:r>
              <a:rPr lang="en-US" dirty="0">
                <a:solidFill>
                  <a:schemeClr val="bg1"/>
                </a:solidFill>
              </a:rPr>
              <a:t> </a:t>
            </a:r>
            <a:r>
              <a:rPr lang="en-US" dirty="0"/>
              <a:t>class</a:t>
            </a:r>
          </a:p>
          <a:p>
            <a:pPr>
              <a:buClr>
                <a:schemeClr val="tx1"/>
              </a:buClr>
            </a:pPr>
            <a:r>
              <a:rPr lang="en-US" b="1" dirty="0">
                <a:solidFill>
                  <a:schemeClr val="bg1"/>
                </a:solidFill>
              </a:rPr>
              <a:t>Describes</a:t>
            </a:r>
            <a:r>
              <a:rPr lang="en-US" dirty="0"/>
              <a:t> parts of your code</a:t>
            </a:r>
          </a:p>
          <a:p>
            <a:r>
              <a:rPr lang="en-US" dirty="0"/>
              <a:t>Applied to: </a:t>
            </a:r>
            <a:r>
              <a:rPr lang="en-US" b="1" dirty="0">
                <a:solidFill>
                  <a:schemeClr val="bg1"/>
                </a:solidFill>
              </a:rPr>
              <a:t>Classes</a:t>
            </a:r>
            <a:r>
              <a:rPr lang="en-US" dirty="0"/>
              <a:t>,</a:t>
            </a:r>
            <a:r>
              <a:rPr lang="en-US" dirty="0">
                <a:solidFill>
                  <a:schemeClr val="bg1"/>
                </a:solidFill>
              </a:rPr>
              <a:t> </a:t>
            </a:r>
            <a:r>
              <a:rPr lang="en-US" b="1" dirty="0">
                <a:solidFill>
                  <a:schemeClr val="bg1"/>
                </a:solidFill>
              </a:rPr>
              <a:t>Fields</a:t>
            </a:r>
            <a:r>
              <a:rPr lang="en-US" dirty="0"/>
              <a:t>,</a:t>
            </a:r>
            <a:r>
              <a:rPr lang="en-US" dirty="0">
                <a:solidFill>
                  <a:schemeClr val="bg1"/>
                </a:solidFill>
              </a:rPr>
              <a:t> </a:t>
            </a:r>
            <a:r>
              <a:rPr lang="en-US" b="1" dirty="0">
                <a:solidFill>
                  <a:schemeClr val="bg1"/>
                </a:solidFill>
              </a:rPr>
              <a:t>Methods</a:t>
            </a:r>
            <a:r>
              <a:rPr lang="en-US" dirty="0"/>
              <a:t>,</a:t>
            </a:r>
            <a:r>
              <a:rPr lang="en-US" dirty="0">
                <a:solidFill>
                  <a:schemeClr val="bg1"/>
                </a:solidFill>
              </a:rPr>
              <a:t> </a:t>
            </a:r>
            <a:r>
              <a:rPr lang="en-US" dirty="0"/>
              <a:t>etc.</a:t>
            </a:r>
          </a:p>
        </p:txBody>
      </p:sp>
      <p:sp>
        <p:nvSpPr>
          <p:cNvPr id="4" name="Title 3"/>
          <p:cNvSpPr>
            <a:spLocks noGrp="1"/>
          </p:cNvSpPr>
          <p:nvPr>
            <p:ph type="title"/>
          </p:nvPr>
        </p:nvSpPr>
        <p:spPr/>
        <p:txBody>
          <a:bodyPr>
            <a:normAutofit/>
          </a:bodyPr>
          <a:lstStyle/>
          <a:p>
            <a:r>
              <a:rPr lang="en-US" dirty="0"/>
              <a:t>Annotation</a:t>
            </a:r>
          </a:p>
        </p:txBody>
      </p:sp>
      <p:sp>
        <p:nvSpPr>
          <p:cNvPr id="8" name="Rectangle 5"/>
          <p:cNvSpPr>
            <a:spLocks noChangeArrowheads="1"/>
          </p:cNvSpPr>
          <p:nvPr/>
        </p:nvSpPr>
        <p:spPr bwMode="auto">
          <a:xfrm>
            <a:off x="665704" y="3684815"/>
            <a:ext cx="9621296" cy="27699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600" b="1" noProof="1">
                <a:solidFill>
                  <a:schemeClr val="bg1"/>
                </a:solidFill>
                <a:latin typeface="Consolas" pitchFamily="49" charset="0"/>
                <a:cs typeface="Consolas" pitchFamily="49" charset="0"/>
              </a:rPr>
              <a:t>@Deprecated</a:t>
            </a:r>
          </a:p>
          <a:p>
            <a:pPr eaLnBrk="0" hangingPunct="0">
              <a:spcBef>
                <a:spcPts val="1200"/>
              </a:spcBef>
              <a:buClr>
                <a:schemeClr val="accent5">
                  <a:lumMod val="40000"/>
                  <a:lumOff val="60000"/>
                </a:schemeClr>
              </a:buClr>
              <a:buSzPct val="70000"/>
            </a:pPr>
            <a:r>
              <a:rPr lang="en-US" sz="3600" b="1" noProof="1">
                <a:solidFill>
                  <a:schemeClr val="tx2"/>
                </a:solidFill>
                <a:latin typeface="Consolas" pitchFamily="49" charset="0"/>
                <a:cs typeface="Consolas" pitchFamily="49" charset="0"/>
              </a:rPr>
              <a:t>public void deprecatedMethod() {</a:t>
            </a:r>
          </a:p>
          <a:p>
            <a:pPr eaLnBrk="0" hangingPunct="0">
              <a:spcBef>
                <a:spcPts val="1200"/>
              </a:spcBef>
              <a:buClr>
                <a:schemeClr val="accent5">
                  <a:lumMod val="40000"/>
                  <a:lumOff val="60000"/>
                </a:schemeClr>
              </a:buClr>
              <a:buSzPct val="70000"/>
            </a:pPr>
            <a:r>
              <a:rPr lang="en-US" sz="3600" b="1" noProof="1">
                <a:solidFill>
                  <a:schemeClr val="tx2"/>
                </a:solidFill>
                <a:latin typeface="Consolas" pitchFamily="49" charset="0"/>
                <a:cs typeface="Consolas" pitchFamily="49" charset="0"/>
              </a:rPr>
              <a:t>  System.out.println("Deprecated!");</a:t>
            </a:r>
          </a:p>
          <a:p>
            <a:pPr eaLnBrk="0" hangingPunct="0">
              <a:spcBef>
                <a:spcPts val="1200"/>
              </a:spcBef>
              <a:buClr>
                <a:schemeClr val="accent5">
                  <a:lumMod val="40000"/>
                  <a:lumOff val="60000"/>
                </a:schemeClr>
              </a:buClr>
              <a:buSzPct val="70000"/>
            </a:pPr>
            <a:r>
              <a:rPr lang="en-US" sz="3600" b="1" noProof="1">
                <a:solidFill>
                  <a:schemeClr val="tx2"/>
                </a:solidFill>
                <a:latin typeface="Consolas" pitchFamily="49" charset="0"/>
                <a:cs typeface="Consolas" pitchFamily="49" charset="0"/>
              </a:rPr>
              <a:t>}</a:t>
            </a:r>
          </a:p>
        </p:txBody>
      </p:sp>
      <p:pic>
        <p:nvPicPr>
          <p:cNvPr id="2050" name="Picture 2" descr="Свързано изображени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0888" y="1284330"/>
            <a:ext cx="3255313" cy="195514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a:extLst>
              <a:ext uri="{FF2B5EF4-FFF2-40B4-BE49-F238E27FC236}">
                <a16:creationId xmlns:a16="http://schemas.microsoft.com/office/drawing/2014/main" id="{413E50BE-BED8-4DA0-928D-E0E247ADDEE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278</a:t>
            </a:fld>
            <a:endParaRPr lang="en-US" noProof="0" dirty="0"/>
          </a:p>
        </p:txBody>
      </p:sp>
    </p:spTree>
    <p:extLst>
      <p:ext uri="{BB962C8B-B14F-4D97-AF65-F5344CB8AC3E}">
        <p14:creationId xmlns:p14="http://schemas.microsoft.com/office/powerpoint/2010/main" val="1358549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1941" y="1196125"/>
            <a:ext cx="11815018" cy="5433275"/>
          </a:xfrm>
        </p:spPr>
        <p:txBody>
          <a:bodyPr>
            <a:noAutofit/>
          </a:bodyPr>
          <a:lstStyle/>
          <a:p>
            <a:r>
              <a:rPr lang="en-US" dirty="0"/>
              <a:t>To generate </a:t>
            </a:r>
            <a:r>
              <a:rPr lang="en-US" b="1" dirty="0">
                <a:solidFill>
                  <a:schemeClr val="bg1"/>
                </a:solidFill>
              </a:rPr>
              <a:t>compiler messages</a:t>
            </a:r>
            <a:r>
              <a:rPr lang="en-US" dirty="0"/>
              <a:t> or </a:t>
            </a:r>
            <a:r>
              <a:rPr lang="en-US" b="1" dirty="0">
                <a:solidFill>
                  <a:schemeClr val="bg1"/>
                </a:solidFill>
              </a:rPr>
              <a:t>errors</a:t>
            </a:r>
          </a:p>
          <a:p>
            <a:pPr marL="0" indent="0">
              <a:buNone/>
            </a:pPr>
            <a:endParaRPr lang="en-US" dirty="0"/>
          </a:p>
          <a:p>
            <a:pPr marL="0" indent="0">
              <a:buNone/>
            </a:pPr>
            <a:endParaRPr lang="en-US" dirty="0"/>
          </a:p>
          <a:p>
            <a:r>
              <a:rPr lang="en-US" dirty="0"/>
              <a:t>As tools</a:t>
            </a:r>
          </a:p>
          <a:p>
            <a:pPr lvl="1">
              <a:buClr>
                <a:schemeClr val="tx1"/>
              </a:buClr>
            </a:pPr>
            <a:r>
              <a:rPr lang="en-US" b="1" dirty="0">
                <a:solidFill>
                  <a:schemeClr val="bg1"/>
                </a:solidFill>
              </a:rPr>
              <a:t>Code generation</a:t>
            </a:r>
            <a:r>
              <a:rPr lang="en-US" dirty="0">
                <a:solidFill>
                  <a:schemeClr val="bg1"/>
                </a:solidFill>
              </a:rPr>
              <a:t> </a:t>
            </a:r>
            <a:r>
              <a:rPr lang="en-US" dirty="0"/>
              <a:t>tools</a:t>
            </a:r>
          </a:p>
          <a:p>
            <a:pPr lvl="1">
              <a:buClr>
                <a:schemeClr val="tx1"/>
              </a:buClr>
            </a:pPr>
            <a:r>
              <a:rPr lang="en-US" b="1" dirty="0">
                <a:solidFill>
                  <a:schemeClr val="bg1"/>
                </a:solidFill>
              </a:rPr>
              <a:t>Documentation generation</a:t>
            </a:r>
            <a:r>
              <a:rPr lang="en-US" dirty="0">
                <a:solidFill>
                  <a:schemeClr val="bg1"/>
                </a:solidFill>
              </a:rPr>
              <a:t> </a:t>
            </a:r>
            <a:r>
              <a:rPr lang="en-US" dirty="0"/>
              <a:t>tools</a:t>
            </a:r>
          </a:p>
          <a:p>
            <a:pPr lvl="1">
              <a:buClr>
                <a:schemeClr val="tx1"/>
              </a:buClr>
            </a:pPr>
            <a:r>
              <a:rPr lang="en-US" b="1" dirty="0">
                <a:solidFill>
                  <a:schemeClr val="bg1"/>
                </a:solidFill>
              </a:rPr>
              <a:t>Testing</a:t>
            </a:r>
            <a:r>
              <a:rPr lang="en-US" dirty="0"/>
              <a:t> Frameworks</a:t>
            </a:r>
          </a:p>
          <a:p>
            <a:r>
              <a:rPr lang="en-US" dirty="0"/>
              <a:t>At runtime – </a:t>
            </a:r>
            <a:r>
              <a:rPr lang="en-US" b="1" dirty="0">
                <a:solidFill>
                  <a:schemeClr val="bg1"/>
                </a:solidFill>
              </a:rPr>
              <a:t>ORM</a:t>
            </a:r>
            <a:r>
              <a:rPr lang="en-US" dirty="0"/>
              <a:t>,</a:t>
            </a:r>
            <a:r>
              <a:rPr lang="en-US" dirty="0">
                <a:solidFill>
                  <a:schemeClr val="bg1"/>
                </a:solidFill>
              </a:rPr>
              <a:t> </a:t>
            </a:r>
            <a:r>
              <a:rPr lang="en-US" b="1" dirty="0">
                <a:solidFill>
                  <a:schemeClr val="bg1"/>
                </a:solidFill>
              </a:rPr>
              <a:t>Serialization</a:t>
            </a:r>
            <a:r>
              <a:rPr lang="en-US" dirty="0">
                <a:solidFill>
                  <a:schemeClr val="bg1"/>
                </a:solidFill>
              </a:rPr>
              <a:t> </a:t>
            </a:r>
            <a:r>
              <a:rPr lang="en-US" dirty="0"/>
              <a:t>etc.</a:t>
            </a:r>
          </a:p>
        </p:txBody>
      </p:sp>
      <p:sp>
        <p:nvSpPr>
          <p:cNvPr id="4" name="Title 3"/>
          <p:cNvSpPr>
            <a:spLocks noGrp="1"/>
          </p:cNvSpPr>
          <p:nvPr>
            <p:ph type="title"/>
          </p:nvPr>
        </p:nvSpPr>
        <p:spPr/>
        <p:txBody>
          <a:bodyPr>
            <a:normAutofit/>
          </a:bodyPr>
          <a:lstStyle/>
          <a:p>
            <a:r>
              <a:rPr lang="en-US" dirty="0"/>
              <a:t>Annotation Usage</a:t>
            </a:r>
          </a:p>
        </p:txBody>
      </p:sp>
      <p:sp>
        <p:nvSpPr>
          <p:cNvPr id="8" name="Rectangle 5"/>
          <p:cNvSpPr>
            <a:spLocks noChangeArrowheads="1"/>
          </p:cNvSpPr>
          <p:nvPr/>
        </p:nvSpPr>
        <p:spPr bwMode="auto">
          <a:xfrm>
            <a:off x="619524" y="1874622"/>
            <a:ext cx="7092840" cy="123110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@SuppressWarnings("unchecked")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@Deprecated</a:t>
            </a:r>
          </a:p>
        </p:txBody>
      </p:sp>
      <p:sp>
        <p:nvSpPr>
          <p:cNvPr id="6" name="Slide Number">
            <a:extLst>
              <a:ext uri="{FF2B5EF4-FFF2-40B4-BE49-F238E27FC236}">
                <a16:creationId xmlns:a16="http://schemas.microsoft.com/office/drawing/2014/main" id="{5B464F25-8291-46F2-B442-4FBFA1C7C99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279</a:t>
            </a:fld>
            <a:endParaRPr lang="en-US" noProof="0" dirty="0"/>
          </a:p>
        </p:txBody>
      </p:sp>
    </p:spTree>
    <p:extLst>
      <p:ext uri="{BB962C8B-B14F-4D97-AF65-F5344CB8AC3E}">
        <p14:creationId xmlns:p14="http://schemas.microsoft.com/office/powerpoint/2010/main" val="26688071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1EA70CD-B651-459B-B297-F80E330A5E3D}"/>
              </a:ext>
            </a:extLst>
          </p:cNvPr>
          <p:cNvSpPr>
            <a:spLocks noGrp="1"/>
          </p:cNvSpPr>
          <p:nvPr>
            <p:ph idx="10"/>
          </p:nvPr>
        </p:nvSpPr>
        <p:spPr/>
        <p:txBody>
          <a:bodyPr>
            <a:normAutofit/>
          </a:bodyPr>
          <a:lstStyle/>
          <a:p>
            <a:endParaRPr lang="en-GB" dirty="0"/>
          </a:p>
          <a:p>
            <a:endParaRPr lang="en-GB" dirty="0"/>
          </a:p>
        </p:txBody>
      </p:sp>
      <p:sp>
        <p:nvSpPr>
          <p:cNvPr id="4" name="Title 3"/>
          <p:cNvSpPr>
            <a:spLocks noGrp="1"/>
          </p:cNvSpPr>
          <p:nvPr>
            <p:ph type="title"/>
          </p:nvPr>
        </p:nvSpPr>
        <p:spPr/>
        <p:txBody>
          <a:bodyPr/>
          <a:lstStyle/>
          <a:p>
            <a:r>
              <a:rPr lang="en-US" dirty="0"/>
              <a:t>Solution: Hotel Reservation (3) </a:t>
            </a:r>
          </a:p>
        </p:txBody>
      </p:sp>
      <p:sp>
        <p:nvSpPr>
          <p:cNvPr id="19" name="Rectangle 18">
            <a:extLst>
              <a:ext uri="{FF2B5EF4-FFF2-40B4-BE49-F238E27FC236}">
                <a16:creationId xmlns:a16="http://schemas.microsoft.com/office/drawing/2014/main" id="{AD9F5448-B335-4AD8-BE58-2D359F9CD2CE}"/>
              </a:ext>
            </a:extLst>
          </p:cNvPr>
          <p:cNvSpPr>
            <a:spLocks noChangeArrowheads="1"/>
          </p:cNvSpPr>
          <p:nvPr/>
        </p:nvSpPr>
        <p:spPr bwMode="auto">
          <a:xfrm>
            <a:off x="370959" y="1334266"/>
            <a:ext cx="11450081" cy="469359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public class PriceCalculator {</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public static double CalculatePrice(double pricePerDay,</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int numberOfDays, Season season, Discount discount) {</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int multiplier = season.getValue();</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double discountMultiplier = discount.getValue() / 100.0;</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double priceBeforeDiscount = numberOfDays * pricePerDay * multiplier;</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double discountedAmount = priceBeforeDiscount * discountMultiplier;</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return priceBeforeDiscount - discountedAmount;</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a:t>
            </a:r>
          </a:p>
        </p:txBody>
      </p:sp>
      <p:sp>
        <p:nvSpPr>
          <p:cNvPr id="8" name="TextBox 7">
            <a:extLst>
              <a:ext uri="{FF2B5EF4-FFF2-40B4-BE49-F238E27FC236}">
                <a16:creationId xmlns:a16="http://schemas.microsoft.com/office/drawing/2014/main" id="{85FFE7A6-C314-4292-8B72-1982175B1509}"/>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2"/>
              </a:rPr>
              <a:t>https://judge.softuni.bg/Contests/1575/Working-with-Abstraction-Lab</a:t>
            </a:r>
            <a:endParaRPr lang="en-US" u="sng" dirty="0">
              <a:solidFill>
                <a:schemeClr val="bg1"/>
              </a:solidFill>
            </a:endParaRPr>
          </a:p>
        </p:txBody>
      </p:sp>
      <p:sp>
        <p:nvSpPr>
          <p:cNvPr id="9" name="Slide Number">
            <a:extLst>
              <a:ext uri="{FF2B5EF4-FFF2-40B4-BE49-F238E27FC236}">
                <a16:creationId xmlns:a16="http://schemas.microsoft.com/office/drawing/2014/main" id="{3DF5BF1C-AB00-45D6-A60F-050A1A62B57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a:t>
            </a:fld>
            <a:endParaRPr lang="en-US" noProof="0" dirty="0"/>
          </a:p>
        </p:txBody>
      </p:sp>
    </p:spTree>
    <p:extLst>
      <p:ext uri="{BB962C8B-B14F-4D97-AF65-F5344CB8AC3E}">
        <p14:creationId xmlns:p14="http://schemas.microsoft.com/office/powerpoint/2010/main" val="1816769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latin typeface="Consolas" panose="020B0609020204030204" pitchFamily="49" charset="0"/>
              </a:rPr>
              <a:t>@Override</a:t>
            </a:r>
            <a:r>
              <a:rPr lang="en-US" dirty="0">
                <a:solidFill>
                  <a:schemeClr val="bg1"/>
                </a:solidFill>
              </a:rPr>
              <a:t> </a:t>
            </a:r>
            <a:r>
              <a:rPr lang="en-US" dirty="0"/>
              <a:t>– generates </a:t>
            </a:r>
            <a:r>
              <a:rPr lang="en-US" b="1" dirty="0">
                <a:solidFill>
                  <a:schemeClr val="bg1"/>
                </a:solidFill>
              </a:rPr>
              <a:t>compile time error</a:t>
            </a:r>
            <a:r>
              <a:rPr lang="en-US" b="1" dirty="0"/>
              <a:t> </a:t>
            </a:r>
            <a:r>
              <a:rPr lang="en-US" dirty="0"/>
              <a:t>if the method does not override a method in a parent class</a:t>
            </a:r>
          </a:p>
        </p:txBody>
      </p:sp>
      <p:sp>
        <p:nvSpPr>
          <p:cNvPr id="4" name="Title 3"/>
          <p:cNvSpPr>
            <a:spLocks noGrp="1"/>
          </p:cNvSpPr>
          <p:nvPr>
            <p:ph type="title"/>
          </p:nvPr>
        </p:nvSpPr>
        <p:spPr/>
        <p:txBody>
          <a:bodyPr>
            <a:normAutofit/>
          </a:bodyPr>
          <a:lstStyle/>
          <a:p>
            <a:r>
              <a:rPr lang="en-US" dirty="0"/>
              <a:t>Built-In Annotations (1)</a:t>
            </a:r>
          </a:p>
        </p:txBody>
      </p:sp>
      <p:sp>
        <p:nvSpPr>
          <p:cNvPr id="8" name="Rectangle 5"/>
          <p:cNvSpPr>
            <a:spLocks noChangeArrowheads="1"/>
          </p:cNvSpPr>
          <p:nvPr/>
        </p:nvSpPr>
        <p:spPr bwMode="auto">
          <a:xfrm>
            <a:off x="665704" y="2514600"/>
            <a:ext cx="8021096"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@Override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String toString()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return "new toString() method";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2F87EB38-1B87-47FE-8DB0-990CFC00167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280</a:t>
            </a:fld>
            <a:endParaRPr lang="en-US" noProof="0" dirty="0"/>
          </a:p>
        </p:txBody>
      </p:sp>
    </p:spTree>
    <p:extLst>
      <p:ext uri="{BB962C8B-B14F-4D97-AF65-F5344CB8AC3E}">
        <p14:creationId xmlns:p14="http://schemas.microsoft.com/office/powerpoint/2010/main" val="18357019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latin typeface="Consolas" panose="020B0609020204030204" pitchFamily="49" charset="0"/>
              </a:rPr>
              <a:t>@SupressWarning</a:t>
            </a:r>
            <a:r>
              <a:rPr lang="en-US" dirty="0">
                <a:solidFill>
                  <a:schemeClr val="bg1"/>
                </a:solidFill>
              </a:rPr>
              <a:t> </a:t>
            </a:r>
            <a:r>
              <a:rPr lang="en-US" dirty="0"/>
              <a:t>– turns off </a:t>
            </a:r>
            <a:r>
              <a:rPr lang="en-US" b="1" dirty="0">
                <a:solidFill>
                  <a:schemeClr val="bg1"/>
                </a:solidFill>
              </a:rPr>
              <a:t>compiler warnings</a:t>
            </a:r>
          </a:p>
        </p:txBody>
      </p:sp>
      <p:sp>
        <p:nvSpPr>
          <p:cNvPr id="4" name="Title 3"/>
          <p:cNvSpPr>
            <a:spLocks noGrp="1"/>
          </p:cNvSpPr>
          <p:nvPr>
            <p:ph type="title"/>
          </p:nvPr>
        </p:nvSpPr>
        <p:spPr/>
        <p:txBody>
          <a:bodyPr>
            <a:normAutofit/>
          </a:bodyPr>
          <a:lstStyle/>
          <a:p>
            <a:r>
              <a:rPr lang="en-US" dirty="0"/>
              <a:t>Built-In Annotations (2)</a:t>
            </a:r>
          </a:p>
        </p:txBody>
      </p:sp>
      <p:sp>
        <p:nvSpPr>
          <p:cNvPr id="8" name="Rectangle 5"/>
          <p:cNvSpPr>
            <a:spLocks noChangeArrowheads="1"/>
          </p:cNvSpPr>
          <p:nvPr/>
        </p:nvSpPr>
        <p:spPr bwMode="auto">
          <a:xfrm>
            <a:off x="665704" y="2357497"/>
            <a:ext cx="9545096"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@SuppressWarnings(value = "unchecked")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&lt;T&gt; void warning(int size)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T[] unchecked = </a:t>
            </a:r>
            <a:r>
              <a:rPr lang="en-US" sz="3200" b="1" noProof="1">
                <a:solidFill>
                  <a:schemeClr val="bg1"/>
                </a:solidFill>
                <a:latin typeface="Consolas" pitchFamily="49" charset="0"/>
                <a:cs typeface="Consolas" pitchFamily="49" charset="0"/>
              </a:rPr>
              <a:t>(T[]) </a:t>
            </a:r>
            <a:r>
              <a:rPr lang="en-US" sz="3200" b="1" noProof="1">
                <a:solidFill>
                  <a:schemeClr val="tx2"/>
                </a:solidFill>
                <a:latin typeface="Consolas" pitchFamily="49" charset="0"/>
                <a:cs typeface="Consolas" pitchFamily="49" charset="0"/>
              </a:rPr>
              <a:t>new Object[size];</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7" name="AutoShape 6"/>
          <p:cNvSpPr>
            <a:spLocks noChangeArrowheads="1"/>
          </p:cNvSpPr>
          <p:nvPr/>
        </p:nvSpPr>
        <p:spPr bwMode="auto">
          <a:xfrm>
            <a:off x="9546987" y="2563773"/>
            <a:ext cx="2019425" cy="1055608"/>
          </a:xfrm>
          <a:prstGeom prst="wedgeRoundRectCallout">
            <a:avLst>
              <a:gd name="adj1" fmla="val -60113"/>
              <a:gd name="adj2" fmla="val -3319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Annotation with value</a:t>
            </a:r>
            <a:endParaRPr lang="bg-BG" sz="2800" b="1" dirty="0">
              <a:solidFill>
                <a:srgbClr val="FFFFFF"/>
              </a:solidFill>
            </a:endParaRPr>
          </a:p>
        </p:txBody>
      </p:sp>
      <p:sp>
        <p:nvSpPr>
          <p:cNvPr id="9" name="AutoShape 6"/>
          <p:cNvSpPr>
            <a:spLocks noChangeArrowheads="1"/>
          </p:cNvSpPr>
          <p:nvPr/>
        </p:nvSpPr>
        <p:spPr bwMode="auto">
          <a:xfrm>
            <a:off x="1828800" y="4439830"/>
            <a:ext cx="4008582" cy="1055608"/>
          </a:xfrm>
          <a:prstGeom prst="wedgeRoundRectCallout">
            <a:avLst>
              <a:gd name="adj1" fmla="val 35514"/>
              <a:gd name="adj2" fmla="val -63905"/>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Generates compiler warning</a:t>
            </a:r>
            <a:endParaRPr lang="bg-BG" sz="2800" b="1" dirty="0">
              <a:solidFill>
                <a:srgbClr val="FFFFFF"/>
              </a:solidFill>
            </a:endParaRPr>
          </a:p>
        </p:txBody>
      </p:sp>
      <p:sp>
        <p:nvSpPr>
          <p:cNvPr id="10" name="Slide Number">
            <a:extLst>
              <a:ext uri="{FF2B5EF4-FFF2-40B4-BE49-F238E27FC236}">
                <a16:creationId xmlns:a16="http://schemas.microsoft.com/office/drawing/2014/main" id="{A4EF1A8D-E5F1-4E48-9ED7-5E1E4E48341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281</a:t>
            </a:fld>
            <a:endParaRPr lang="en-US" noProof="0" dirty="0"/>
          </a:p>
        </p:txBody>
      </p:sp>
    </p:spTree>
    <p:extLst>
      <p:ext uri="{BB962C8B-B14F-4D97-AF65-F5344CB8AC3E}">
        <p14:creationId xmlns:p14="http://schemas.microsoft.com/office/powerpoint/2010/main" val="530108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latin typeface="Consolas" panose="020B0609020204030204" pitchFamily="49" charset="0"/>
              </a:rPr>
              <a:t>@Deprecated</a:t>
            </a:r>
            <a:r>
              <a:rPr lang="en-US" dirty="0">
                <a:solidFill>
                  <a:schemeClr val="bg1"/>
                </a:solidFill>
              </a:rPr>
              <a:t> </a:t>
            </a:r>
            <a:r>
              <a:rPr lang="en-US" dirty="0"/>
              <a:t>– generates a </a:t>
            </a:r>
            <a:r>
              <a:rPr lang="en-US" b="1" dirty="0">
                <a:solidFill>
                  <a:schemeClr val="bg1"/>
                </a:solidFill>
              </a:rPr>
              <a:t>compiler warning </a:t>
            </a:r>
            <a:r>
              <a:rPr lang="en-US" dirty="0"/>
              <a:t>if </a:t>
            </a:r>
            <a:br>
              <a:rPr lang="en-US" dirty="0"/>
            </a:br>
            <a:r>
              <a:rPr lang="en-US" dirty="0"/>
              <a:t>the element is used</a:t>
            </a:r>
          </a:p>
        </p:txBody>
      </p:sp>
      <p:sp>
        <p:nvSpPr>
          <p:cNvPr id="4" name="Title 3"/>
          <p:cNvSpPr>
            <a:spLocks noGrp="1"/>
          </p:cNvSpPr>
          <p:nvPr>
            <p:ph type="title"/>
          </p:nvPr>
        </p:nvSpPr>
        <p:spPr/>
        <p:txBody>
          <a:bodyPr>
            <a:normAutofit/>
          </a:bodyPr>
          <a:lstStyle/>
          <a:p>
            <a:r>
              <a:rPr lang="en-US" dirty="0"/>
              <a:t>Built-In Annotations (3)</a:t>
            </a:r>
          </a:p>
        </p:txBody>
      </p:sp>
      <p:sp>
        <p:nvSpPr>
          <p:cNvPr id="8" name="Rectangle 5"/>
          <p:cNvSpPr>
            <a:spLocks noChangeArrowheads="1"/>
          </p:cNvSpPr>
          <p:nvPr/>
        </p:nvSpPr>
        <p:spPr bwMode="auto">
          <a:xfrm>
            <a:off x="696000" y="2799843"/>
            <a:ext cx="8698436"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@Deprecated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void deprecatedMethod()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System.out.println("Deprecated!");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7" name="AutoShape 6"/>
          <p:cNvSpPr>
            <a:spLocks noChangeArrowheads="1"/>
          </p:cNvSpPr>
          <p:nvPr/>
        </p:nvSpPr>
        <p:spPr bwMode="auto">
          <a:xfrm>
            <a:off x="3672508" y="2444013"/>
            <a:ext cx="3285837" cy="1055608"/>
          </a:xfrm>
          <a:prstGeom prst="wedgeRoundRectCallout">
            <a:avLst>
              <a:gd name="adj1" fmla="val -56897"/>
              <a:gd name="adj2" fmla="val 15865"/>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Generates compiler warning</a:t>
            </a:r>
            <a:endParaRPr lang="bg-BG" sz="2800" b="1" dirty="0">
              <a:solidFill>
                <a:srgbClr val="FFFFFF"/>
              </a:solidFill>
            </a:endParaRPr>
          </a:p>
        </p:txBody>
      </p:sp>
      <p:sp>
        <p:nvSpPr>
          <p:cNvPr id="9" name="Slide Number">
            <a:extLst>
              <a:ext uri="{FF2B5EF4-FFF2-40B4-BE49-F238E27FC236}">
                <a16:creationId xmlns:a16="http://schemas.microsoft.com/office/drawing/2014/main" id="{DDB8DEAC-A364-4F59-AFA2-D84D4E33F31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282</a:t>
            </a:fld>
            <a:endParaRPr lang="en-US" noProof="0" dirty="0"/>
          </a:p>
        </p:txBody>
      </p:sp>
    </p:spTree>
    <p:extLst>
      <p:ext uri="{BB962C8B-B14F-4D97-AF65-F5344CB8AC3E}">
        <p14:creationId xmlns:p14="http://schemas.microsoft.com/office/powerpoint/2010/main" val="25616549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1941" y="1196125"/>
            <a:ext cx="11815018" cy="5509475"/>
          </a:xfrm>
        </p:spPr>
        <p:txBody>
          <a:bodyPr>
            <a:noAutofit/>
          </a:bodyPr>
          <a:lstStyle/>
          <a:p>
            <a:pPr>
              <a:buClr>
                <a:schemeClr val="tx1"/>
              </a:buClr>
            </a:pPr>
            <a:r>
              <a:rPr lang="en-US" b="1" dirty="0">
                <a:solidFill>
                  <a:schemeClr val="bg1"/>
                </a:solidFill>
                <a:latin typeface="Consolas" panose="020B0609020204030204" pitchFamily="49" charset="0"/>
              </a:rPr>
              <a:t>@interface</a:t>
            </a:r>
            <a:r>
              <a:rPr lang="en-US" dirty="0">
                <a:solidFill>
                  <a:schemeClr val="bg1"/>
                </a:solidFill>
              </a:rPr>
              <a:t> </a:t>
            </a:r>
            <a:r>
              <a:rPr lang="en-US" dirty="0"/>
              <a:t>– the keyword for annotations</a:t>
            </a:r>
            <a:endParaRPr lang="en-US" dirty="0">
              <a:solidFill>
                <a:schemeClr val="tx2">
                  <a:lumMod val="75000"/>
                </a:schemeClr>
              </a:solidFill>
            </a:endParaRPr>
          </a:p>
        </p:txBody>
      </p:sp>
      <p:sp>
        <p:nvSpPr>
          <p:cNvPr id="4" name="Title 3"/>
          <p:cNvSpPr>
            <a:spLocks noGrp="1"/>
          </p:cNvSpPr>
          <p:nvPr>
            <p:ph type="title"/>
          </p:nvPr>
        </p:nvSpPr>
        <p:spPr/>
        <p:txBody>
          <a:bodyPr>
            <a:normAutofit/>
          </a:bodyPr>
          <a:lstStyle/>
          <a:p>
            <a:r>
              <a:rPr lang="en-US" dirty="0"/>
              <a:t>Creating Annotations</a:t>
            </a:r>
          </a:p>
        </p:txBody>
      </p:sp>
      <p:sp>
        <p:nvSpPr>
          <p:cNvPr id="8" name="Rectangle 5"/>
          <p:cNvSpPr>
            <a:spLocks noChangeArrowheads="1"/>
          </p:cNvSpPr>
          <p:nvPr/>
        </p:nvSpPr>
        <p:spPr bwMode="auto">
          <a:xfrm>
            <a:off x="665704" y="1905001"/>
            <a:ext cx="8935496" cy="187743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a:t>
            </a:r>
            <a:r>
              <a:rPr lang="en-US" sz="3200" b="1" noProof="1">
                <a:solidFill>
                  <a:schemeClr val="bg1"/>
                </a:solidFill>
                <a:latin typeface="Consolas" pitchFamily="49" charset="0"/>
                <a:cs typeface="Consolas" pitchFamily="49" charset="0"/>
              </a:rPr>
              <a:t>@interface </a:t>
            </a:r>
            <a:r>
              <a:rPr lang="en-US" sz="3200" b="1" noProof="1">
                <a:solidFill>
                  <a:schemeClr val="tx2"/>
                </a:solidFill>
                <a:latin typeface="Consolas" pitchFamily="49" charset="0"/>
                <a:cs typeface="Consolas" pitchFamily="49" charset="0"/>
              </a:rPr>
              <a:t>MyAnnotation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String</a:t>
            </a:r>
            <a:r>
              <a:rPr lang="en-US" sz="3200" b="1" noProof="1">
                <a:solidFill>
                  <a:schemeClr val="tx2"/>
                </a:solidFill>
                <a:latin typeface="Consolas" pitchFamily="49" charset="0"/>
                <a:cs typeface="Consolas" pitchFamily="49" charset="0"/>
              </a:rPr>
              <a:t> myValue() </a:t>
            </a:r>
            <a:r>
              <a:rPr lang="en-US" sz="3200" b="1" noProof="1">
                <a:solidFill>
                  <a:schemeClr val="bg1"/>
                </a:solidFill>
                <a:latin typeface="Consolas" pitchFamily="49" charset="0"/>
                <a:cs typeface="Consolas" pitchFamily="49" charset="0"/>
              </a:rPr>
              <a:t>default</a:t>
            </a:r>
            <a:r>
              <a:rPr lang="en-US" sz="3200" b="1" noProof="1">
                <a:solidFill>
                  <a:schemeClr val="tx2"/>
                </a:solidFill>
                <a:latin typeface="Consolas" pitchFamily="49" charset="0"/>
                <a:cs typeface="Consolas" pitchFamily="49" charset="0"/>
              </a:rPr>
              <a:t> "default";</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9" name="Rectangle 5"/>
          <p:cNvSpPr>
            <a:spLocks noChangeArrowheads="1"/>
          </p:cNvSpPr>
          <p:nvPr/>
        </p:nvSpPr>
        <p:spPr bwMode="auto">
          <a:xfrm>
            <a:off x="665704" y="4029432"/>
            <a:ext cx="8935496"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@MyAnnotation(myValue = "value")</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void annotatedMethod()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System.out.println("I am annotated");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7" name="AutoShape 6"/>
          <p:cNvSpPr>
            <a:spLocks noChangeArrowheads="1"/>
          </p:cNvSpPr>
          <p:nvPr/>
        </p:nvSpPr>
        <p:spPr bwMode="auto">
          <a:xfrm>
            <a:off x="8173043" y="4371915"/>
            <a:ext cx="3674102" cy="919401"/>
          </a:xfrm>
          <a:prstGeom prst="wedgeRoundRectCallout">
            <a:avLst>
              <a:gd name="adj1" fmla="val -54198"/>
              <a:gd name="adj2" fmla="val -3410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rgbClr val="FFFFFF"/>
                </a:solidFill>
              </a:rPr>
              <a:t>Skip name if you have only one value named "value"</a:t>
            </a:r>
            <a:endParaRPr lang="bg-BG" sz="2400" b="1" dirty="0">
              <a:solidFill>
                <a:srgbClr val="FFFFFF"/>
              </a:solidFill>
            </a:endParaRPr>
          </a:p>
        </p:txBody>
      </p:sp>
      <p:sp>
        <p:nvSpPr>
          <p:cNvPr id="10" name="AutoShape 6"/>
          <p:cNvSpPr>
            <a:spLocks noChangeArrowheads="1"/>
          </p:cNvSpPr>
          <p:nvPr/>
        </p:nvSpPr>
        <p:spPr bwMode="auto">
          <a:xfrm>
            <a:off x="4357253" y="3173611"/>
            <a:ext cx="2847109" cy="510778"/>
          </a:xfrm>
          <a:prstGeom prst="wedgeRoundRectCallout">
            <a:avLst>
              <a:gd name="adj1" fmla="val -54655"/>
              <a:gd name="adj2" fmla="val -4476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rgbClr val="FFFFFF"/>
                </a:solidFill>
              </a:rPr>
              <a:t>Annotation element</a:t>
            </a:r>
            <a:endParaRPr lang="bg-BG" sz="2400" b="1" dirty="0">
              <a:solidFill>
                <a:srgbClr val="FFFFFF"/>
              </a:solidFill>
            </a:endParaRPr>
          </a:p>
        </p:txBody>
      </p:sp>
      <p:sp>
        <p:nvSpPr>
          <p:cNvPr id="11" name="Slide Number">
            <a:extLst>
              <a:ext uri="{FF2B5EF4-FFF2-40B4-BE49-F238E27FC236}">
                <a16:creationId xmlns:a16="http://schemas.microsoft.com/office/drawing/2014/main" id="{96966828-6518-48FC-B073-994105D048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283</a:t>
            </a:fld>
            <a:endParaRPr lang="en-US" noProof="0" dirty="0"/>
          </a:p>
        </p:txBody>
      </p:sp>
    </p:spTree>
    <p:extLst>
      <p:ext uri="{BB962C8B-B14F-4D97-AF65-F5344CB8AC3E}">
        <p14:creationId xmlns:p14="http://schemas.microsoft.com/office/powerpoint/2010/main" val="31157539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0"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sz="3600" dirty="0">
                <a:latin typeface="+mj-lt"/>
              </a:rPr>
              <a:t>Allowed types for annotation elements:</a:t>
            </a:r>
          </a:p>
          <a:p>
            <a:pPr lvl="1"/>
            <a:r>
              <a:rPr lang="en-US" sz="3400" dirty="0">
                <a:latin typeface="+mj-lt"/>
              </a:rPr>
              <a:t>Primitive types (</a:t>
            </a:r>
            <a:r>
              <a:rPr lang="en-US" sz="3400" b="1" dirty="0">
                <a:solidFill>
                  <a:schemeClr val="bg1"/>
                </a:solidFill>
                <a:latin typeface="Consolas" panose="020B0609020204030204" pitchFamily="49" charset="0"/>
              </a:rPr>
              <a:t>int</a:t>
            </a:r>
            <a:r>
              <a:rPr lang="en-US" sz="3400" dirty="0">
                <a:latin typeface="+mj-lt"/>
              </a:rPr>
              <a:t>,</a:t>
            </a:r>
            <a:r>
              <a:rPr lang="en-US" sz="3400" dirty="0">
                <a:solidFill>
                  <a:schemeClr val="bg1"/>
                </a:solidFill>
                <a:latin typeface="+mj-lt"/>
              </a:rPr>
              <a:t> </a:t>
            </a:r>
            <a:r>
              <a:rPr lang="en-US" sz="3400" b="1" dirty="0">
                <a:solidFill>
                  <a:schemeClr val="bg1"/>
                </a:solidFill>
                <a:latin typeface="Consolas" panose="020B0609020204030204" pitchFamily="49" charset="0"/>
              </a:rPr>
              <a:t>long</a:t>
            </a:r>
            <a:r>
              <a:rPr lang="en-US" sz="3400" dirty="0">
                <a:latin typeface="+mj-lt"/>
              </a:rPr>
              <a:t>,</a:t>
            </a:r>
            <a:r>
              <a:rPr lang="en-US" sz="3400" dirty="0">
                <a:solidFill>
                  <a:schemeClr val="bg1"/>
                </a:solidFill>
                <a:latin typeface="+mj-lt"/>
              </a:rPr>
              <a:t> </a:t>
            </a:r>
            <a:r>
              <a:rPr lang="en-US" sz="3400" b="1" dirty="0">
                <a:solidFill>
                  <a:schemeClr val="bg1"/>
                </a:solidFill>
                <a:latin typeface="Consolas" panose="020B0609020204030204" pitchFamily="49" charset="0"/>
              </a:rPr>
              <a:t>boolean</a:t>
            </a:r>
            <a:r>
              <a:rPr lang="en-US" sz="3400" dirty="0">
                <a:latin typeface="+mj-lt"/>
              </a:rPr>
              <a:t>, etc.)</a:t>
            </a:r>
          </a:p>
          <a:p>
            <a:pPr lvl="1">
              <a:buClr>
                <a:schemeClr val="tx1"/>
              </a:buClr>
            </a:pPr>
            <a:r>
              <a:rPr lang="en-US" sz="3400" b="1" dirty="0">
                <a:solidFill>
                  <a:schemeClr val="bg1"/>
                </a:solidFill>
                <a:latin typeface="Consolas" panose="020B0609020204030204" pitchFamily="49" charset="0"/>
              </a:rPr>
              <a:t>String</a:t>
            </a:r>
          </a:p>
          <a:p>
            <a:pPr lvl="1">
              <a:buClr>
                <a:schemeClr val="tx1"/>
              </a:buClr>
            </a:pPr>
            <a:r>
              <a:rPr lang="en-US" sz="3400" b="1" dirty="0">
                <a:solidFill>
                  <a:schemeClr val="bg1"/>
                </a:solidFill>
                <a:latin typeface="Consolas" panose="020B0609020204030204" pitchFamily="49" charset="0"/>
              </a:rPr>
              <a:t>Class</a:t>
            </a:r>
          </a:p>
          <a:p>
            <a:pPr lvl="1">
              <a:buClr>
                <a:schemeClr val="tx1"/>
              </a:buClr>
            </a:pPr>
            <a:r>
              <a:rPr lang="en-US" sz="3400" b="1" dirty="0">
                <a:solidFill>
                  <a:schemeClr val="bg1"/>
                </a:solidFill>
                <a:latin typeface="Consolas" panose="020B0609020204030204" pitchFamily="49" charset="0"/>
              </a:rPr>
              <a:t>Enum</a:t>
            </a:r>
          </a:p>
          <a:p>
            <a:pPr lvl="1">
              <a:buClr>
                <a:schemeClr val="tx1"/>
              </a:buClr>
            </a:pPr>
            <a:r>
              <a:rPr lang="en-US" sz="3400" b="1" dirty="0">
                <a:solidFill>
                  <a:schemeClr val="bg1"/>
                </a:solidFill>
                <a:latin typeface="Consolas" panose="020B0609020204030204" pitchFamily="49" charset="0"/>
              </a:rPr>
              <a:t>Annotation</a:t>
            </a:r>
          </a:p>
          <a:p>
            <a:pPr lvl="1">
              <a:buClr>
                <a:schemeClr val="tx1"/>
              </a:buClr>
            </a:pPr>
            <a:r>
              <a:rPr lang="en-US" sz="3400" b="1" dirty="0">
                <a:solidFill>
                  <a:schemeClr val="bg1"/>
                </a:solidFill>
                <a:latin typeface="Consolas" panose="020B0609020204030204" pitchFamily="49" charset="0"/>
              </a:rPr>
              <a:t>Arrays</a:t>
            </a:r>
            <a:r>
              <a:rPr lang="en-US" sz="3400" dirty="0">
                <a:latin typeface="+mj-lt"/>
              </a:rPr>
              <a:t> of any of the above</a:t>
            </a:r>
          </a:p>
        </p:txBody>
      </p:sp>
      <p:sp>
        <p:nvSpPr>
          <p:cNvPr id="4" name="Title 3"/>
          <p:cNvSpPr>
            <a:spLocks noGrp="1"/>
          </p:cNvSpPr>
          <p:nvPr>
            <p:ph type="title"/>
          </p:nvPr>
        </p:nvSpPr>
        <p:spPr/>
        <p:txBody>
          <a:bodyPr>
            <a:normAutofit/>
          </a:bodyPr>
          <a:lstStyle/>
          <a:p>
            <a:r>
              <a:rPr lang="en-US" dirty="0"/>
              <a:t>Annotation Elements</a:t>
            </a:r>
          </a:p>
        </p:txBody>
      </p:sp>
      <p:sp>
        <p:nvSpPr>
          <p:cNvPr id="5" name="Slide Number">
            <a:extLst>
              <a:ext uri="{FF2B5EF4-FFF2-40B4-BE49-F238E27FC236}">
                <a16:creationId xmlns:a16="http://schemas.microsoft.com/office/drawing/2014/main" id="{0F200011-2593-4E31-8EB9-3785992FB68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284</a:t>
            </a:fld>
            <a:endParaRPr lang="en-US" noProof="0" dirty="0"/>
          </a:p>
        </p:txBody>
      </p:sp>
    </p:spTree>
    <p:extLst>
      <p:ext uri="{BB962C8B-B14F-4D97-AF65-F5344CB8AC3E}">
        <p14:creationId xmlns:p14="http://schemas.microsoft.com/office/powerpoint/2010/main" val="27107926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11818096" cy="5201066"/>
          </a:xfrm>
        </p:spPr>
        <p:txBody>
          <a:bodyPr>
            <a:noAutofit/>
          </a:bodyPr>
          <a:lstStyle/>
          <a:p>
            <a:pPr>
              <a:buClr>
                <a:schemeClr val="tx1"/>
              </a:buClr>
            </a:pPr>
            <a:r>
              <a:rPr lang="en-US" sz="3400" b="1" dirty="0">
                <a:solidFill>
                  <a:schemeClr val="bg1"/>
                </a:solidFill>
                <a:latin typeface="+mj-lt"/>
              </a:rPr>
              <a:t>Meta annotations</a:t>
            </a:r>
            <a:r>
              <a:rPr lang="en-US" sz="3400" dirty="0">
                <a:solidFill>
                  <a:schemeClr val="bg1"/>
                </a:solidFill>
                <a:latin typeface="+mj-lt"/>
              </a:rPr>
              <a:t> </a:t>
            </a:r>
            <a:r>
              <a:rPr lang="en-US" sz="3400" dirty="0">
                <a:latin typeface="+mj-lt"/>
              </a:rPr>
              <a:t>annotate annotations</a:t>
            </a:r>
          </a:p>
          <a:p>
            <a:pPr>
              <a:buClr>
                <a:schemeClr val="tx1"/>
              </a:buClr>
            </a:pPr>
            <a:r>
              <a:rPr lang="en-US" sz="3400" b="1" dirty="0">
                <a:solidFill>
                  <a:schemeClr val="bg1"/>
                </a:solidFill>
                <a:latin typeface="Consolas" panose="020B0609020204030204" pitchFamily="49" charset="0"/>
              </a:rPr>
              <a:t>@Target</a:t>
            </a:r>
            <a:r>
              <a:rPr lang="en-US" sz="3400" dirty="0">
                <a:solidFill>
                  <a:schemeClr val="bg1"/>
                </a:solidFill>
              </a:rPr>
              <a:t> </a:t>
            </a:r>
            <a:r>
              <a:rPr lang="en-US" sz="3400" dirty="0"/>
              <a:t>– specifies where the annotation is applicable</a:t>
            </a:r>
          </a:p>
          <a:p>
            <a:pPr marL="0" indent="0">
              <a:buNone/>
            </a:pPr>
            <a:endParaRPr lang="en-US" sz="3400" dirty="0">
              <a:solidFill>
                <a:schemeClr val="tx2">
                  <a:lumMod val="75000"/>
                </a:schemeClr>
              </a:solidFill>
            </a:endParaRPr>
          </a:p>
          <a:p>
            <a:pPr marL="0" indent="0">
              <a:buNone/>
            </a:pPr>
            <a:endParaRPr lang="en-US" sz="3400" dirty="0">
              <a:solidFill>
                <a:schemeClr val="tx2">
                  <a:lumMod val="75000"/>
                </a:schemeClr>
              </a:solidFill>
            </a:endParaRPr>
          </a:p>
          <a:p>
            <a:pPr marL="0" indent="0">
              <a:buNone/>
            </a:pPr>
            <a:endParaRPr lang="en-US" sz="3400" dirty="0">
              <a:solidFill>
                <a:schemeClr val="tx2">
                  <a:lumMod val="75000"/>
                </a:schemeClr>
              </a:solidFill>
            </a:endParaRPr>
          </a:p>
          <a:p>
            <a:r>
              <a:rPr lang="en-US" sz="3400" dirty="0"/>
              <a:t>Available element types – </a:t>
            </a:r>
            <a:r>
              <a:rPr lang="en-US" sz="3400" b="1" dirty="0">
                <a:solidFill>
                  <a:schemeClr val="bg1"/>
                </a:solidFill>
                <a:latin typeface="Consolas" panose="020B0609020204030204" pitchFamily="49" charset="0"/>
              </a:rPr>
              <a:t>CONSTRUCTOR</a:t>
            </a:r>
            <a:r>
              <a:rPr lang="en-US" sz="3400" dirty="0"/>
              <a:t>,</a:t>
            </a:r>
            <a:r>
              <a:rPr lang="en-US" sz="3400" b="1" dirty="0">
                <a:solidFill>
                  <a:schemeClr val="bg1"/>
                </a:solidFill>
                <a:latin typeface="Consolas" panose="020B0609020204030204" pitchFamily="49" charset="0"/>
              </a:rPr>
              <a:t> FIELD</a:t>
            </a:r>
            <a:r>
              <a:rPr lang="en-US" sz="3400" dirty="0"/>
              <a:t>,</a:t>
            </a:r>
            <a:r>
              <a:rPr lang="en-US" sz="3400" b="1" dirty="0">
                <a:solidFill>
                  <a:schemeClr val="bg1"/>
                </a:solidFill>
                <a:latin typeface="Consolas" panose="020B0609020204030204" pitchFamily="49" charset="0"/>
              </a:rPr>
              <a:t> </a:t>
            </a:r>
            <a:br>
              <a:rPr lang="bg-BG" sz="3400" b="1" dirty="0">
                <a:solidFill>
                  <a:schemeClr val="bg1"/>
                </a:solidFill>
                <a:latin typeface="Consolas" panose="020B0609020204030204" pitchFamily="49" charset="0"/>
              </a:rPr>
            </a:br>
            <a:r>
              <a:rPr lang="en-US" sz="3400" b="1" dirty="0">
                <a:solidFill>
                  <a:schemeClr val="bg1"/>
                </a:solidFill>
                <a:latin typeface="Consolas" panose="020B0609020204030204" pitchFamily="49" charset="0"/>
              </a:rPr>
              <a:t>LOCAL_VARIABLE</a:t>
            </a:r>
            <a:r>
              <a:rPr lang="en-US" sz="3400" dirty="0"/>
              <a:t>,</a:t>
            </a:r>
            <a:r>
              <a:rPr lang="bg-BG" sz="3400" b="1" dirty="0">
                <a:solidFill>
                  <a:schemeClr val="bg1"/>
                </a:solidFill>
                <a:latin typeface="Consolas" panose="020B0609020204030204" pitchFamily="49" charset="0"/>
              </a:rPr>
              <a:t> </a:t>
            </a:r>
            <a:r>
              <a:rPr lang="en-US" sz="3400" b="1" dirty="0">
                <a:solidFill>
                  <a:schemeClr val="bg1"/>
                </a:solidFill>
                <a:latin typeface="Consolas" panose="020B0609020204030204" pitchFamily="49" charset="0"/>
              </a:rPr>
              <a:t>METHOD</a:t>
            </a:r>
            <a:r>
              <a:rPr lang="en-US" sz="3400" dirty="0"/>
              <a:t>,</a:t>
            </a:r>
            <a:r>
              <a:rPr lang="en-US" sz="3400" b="1" dirty="0">
                <a:solidFill>
                  <a:schemeClr val="bg1"/>
                </a:solidFill>
                <a:latin typeface="Consolas" panose="020B0609020204030204" pitchFamily="49" charset="0"/>
              </a:rPr>
              <a:t> PACKAGE</a:t>
            </a:r>
            <a:r>
              <a:rPr lang="en-US" sz="3400" dirty="0"/>
              <a:t>,</a:t>
            </a:r>
            <a:r>
              <a:rPr lang="en-US" sz="3400" b="1" dirty="0">
                <a:solidFill>
                  <a:schemeClr val="bg1"/>
                </a:solidFill>
                <a:latin typeface="Consolas" panose="020B0609020204030204" pitchFamily="49" charset="0"/>
              </a:rPr>
              <a:t> PARAMETER</a:t>
            </a:r>
            <a:r>
              <a:rPr lang="en-US" sz="3400" dirty="0"/>
              <a:t>,</a:t>
            </a:r>
            <a:r>
              <a:rPr lang="en-US" sz="3400" b="1" dirty="0">
                <a:solidFill>
                  <a:schemeClr val="bg1"/>
                </a:solidFill>
                <a:latin typeface="Consolas" panose="020B0609020204030204" pitchFamily="49" charset="0"/>
              </a:rPr>
              <a:t> TYPE</a:t>
            </a:r>
          </a:p>
        </p:txBody>
      </p:sp>
      <p:sp>
        <p:nvSpPr>
          <p:cNvPr id="4" name="Title 3"/>
          <p:cNvSpPr>
            <a:spLocks noGrp="1"/>
          </p:cNvSpPr>
          <p:nvPr>
            <p:ph type="title"/>
          </p:nvPr>
        </p:nvSpPr>
        <p:spPr/>
        <p:txBody>
          <a:bodyPr>
            <a:normAutofit/>
          </a:bodyPr>
          <a:lstStyle/>
          <a:p>
            <a:r>
              <a:rPr lang="en-US" dirty="0"/>
              <a:t>Meta Annotations – </a:t>
            </a:r>
            <a:r>
              <a:rPr lang="en-US" dirty="0">
                <a:latin typeface="Consolas" panose="020B0609020204030204" pitchFamily="49" charset="0"/>
              </a:rPr>
              <a:t>@Target</a:t>
            </a:r>
          </a:p>
        </p:txBody>
      </p:sp>
      <p:sp>
        <p:nvSpPr>
          <p:cNvPr id="8" name="Rectangle 5"/>
          <p:cNvSpPr>
            <a:spLocks noChangeArrowheads="1"/>
          </p:cNvSpPr>
          <p:nvPr/>
        </p:nvSpPr>
        <p:spPr bwMode="auto">
          <a:xfrm>
            <a:off x="665704" y="2667001"/>
            <a:ext cx="777633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000" b="1" noProof="1">
                <a:solidFill>
                  <a:schemeClr val="bg1"/>
                </a:solidFill>
                <a:latin typeface="Consolas" pitchFamily="49" charset="0"/>
                <a:cs typeface="Consolas" pitchFamily="49" charset="0"/>
              </a:rPr>
              <a:t>@Target(ElementType.FIELD)</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public </a:t>
            </a:r>
            <a:r>
              <a:rPr lang="en-US" sz="3000" b="1" noProof="1">
                <a:solidFill>
                  <a:schemeClr val="bg1"/>
                </a:solidFill>
                <a:latin typeface="Consolas" pitchFamily="49" charset="0"/>
                <a:cs typeface="Consolas" pitchFamily="49" charset="0"/>
              </a:rPr>
              <a:t>@interface</a:t>
            </a:r>
            <a:r>
              <a:rPr lang="en-US" sz="3000" b="1" noProof="1">
                <a:solidFill>
                  <a:schemeClr val="tx2"/>
                </a:solidFill>
                <a:latin typeface="Consolas" pitchFamily="49" charset="0"/>
                <a:cs typeface="Consolas" pitchFamily="49" charset="0"/>
              </a:rPr>
              <a:t> FieldAnnotation {</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a:t>
            </a:r>
          </a:p>
        </p:txBody>
      </p:sp>
      <p:sp>
        <p:nvSpPr>
          <p:cNvPr id="11" name="AutoShape 6"/>
          <p:cNvSpPr>
            <a:spLocks noChangeArrowheads="1"/>
          </p:cNvSpPr>
          <p:nvPr/>
        </p:nvSpPr>
        <p:spPr bwMode="auto">
          <a:xfrm>
            <a:off x="6446441" y="2454280"/>
            <a:ext cx="2519217" cy="919401"/>
          </a:xfrm>
          <a:prstGeom prst="wedgeRoundRectCallout">
            <a:avLst>
              <a:gd name="adj1" fmla="val -56380"/>
              <a:gd name="adj2" fmla="val -1043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rgbClr val="FFFFFF"/>
                </a:solidFill>
              </a:rPr>
              <a:t>Used to annotate fields only</a:t>
            </a:r>
            <a:endParaRPr lang="bg-BG" sz="2400" b="1" dirty="0">
              <a:solidFill>
                <a:srgbClr val="FFFFFF"/>
              </a:solidFill>
            </a:endParaRPr>
          </a:p>
        </p:txBody>
      </p:sp>
      <p:sp>
        <p:nvSpPr>
          <p:cNvPr id="7" name="Slide Number">
            <a:extLst>
              <a:ext uri="{FF2B5EF4-FFF2-40B4-BE49-F238E27FC236}">
                <a16:creationId xmlns:a16="http://schemas.microsoft.com/office/drawing/2014/main" id="{5F98BA57-EBE2-4934-9F32-4061A39E8DB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285</a:t>
            </a:fld>
            <a:endParaRPr lang="en-US" noProof="0" dirty="0"/>
          </a:p>
        </p:txBody>
      </p:sp>
    </p:spTree>
    <p:extLst>
      <p:ext uri="{BB962C8B-B14F-4D97-AF65-F5344CB8AC3E}">
        <p14:creationId xmlns:p14="http://schemas.microsoft.com/office/powerpoint/2010/main" val="3928052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latin typeface="Consolas" panose="020B0609020204030204" pitchFamily="49" charset="0"/>
              </a:rPr>
              <a:t>@Retention</a:t>
            </a:r>
            <a:r>
              <a:rPr lang="en-US" dirty="0">
                <a:solidFill>
                  <a:schemeClr val="bg1"/>
                </a:solidFill>
              </a:rPr>
              <a:t> </a:t>
            </a:r>
            <a:r>
              <a:rPr lang="en-US" dirty="0"/>
              <a:t>– specifies where annotation is available</a:t>
            </a:r>
          </a:p>
          <a:p>
            <a:pPr marL="0" indent="0">
              <a:buNone/>
            </a:pPr>
            <a:endParaRPr lang="en-US" dirty="0">
              <a:solidFill>
                <a:schemeClr val="tx2">
                  <a:lumMod val="75000"/>
                </a:schemeClr>
              </a:solidFill>
            </a:endParaRPr>
          </a:p>
          <a:p>
            <a:pPr marL="0" indent="0">
              <a:buNone/>
            </a:pPr>
            <a:endParaRPr lang="en-US" dirty="0">
              <a:solidFill>
                <a:schemeClr val="tx2">
                  <a:lumMod val="75000"/>
                </a:schemeClr>
              </a:solidFill>
            </a:endParaRPr>
          </a:p>
          <a:p>
            <a:pPr marL="0" indent="0">
              <a:buNone/>
            </a:pPr>
            <a:endParaRPr lang="en-US" dirty="0">
              <a:solidFill>
                <a:schemeClr val="tx2">
                  <a:lumMod val="75000"/>
                </a:schemeClr>
              </a:solidFill>
            </a:endParaRPr>
          </a:p>
          <a:p>
            <a:pPr marL="0" indent="0">
              <a:spcBef>
                <a:spcPts val="2400"/>
              </a:spcBef>
              <a:buNone/>
            </a:pPr>
            <a:endParaRPr lang="en-US" dirty="0">
              <a:solidFill>
                <a:schemeClr val="tx2">
                  <a:lumMod val="75000"/>
                </a:schemeClr>
              </a:solidFill>
            </a:endParaRPr>
          </a:p>
          <a:p>
            <a:r>
              <a:rPr lang="en-US" dirty="0"/>
              <a:t>Available retention policies – </a:t>
            </a:r>
            <a:r>
              <a:rPr lang="en-US" b="1" dirty="0">
                <a:solidFill>
                  <a:schemeClr val="bg1"/>
                </a:solidFill>
                <a:latin typeface="Consolas" panose="020B0609020204030204" pitchFamily="49" charset="0"/>
              </a:rPr>
              <a:t>SOURCE</a:t>
            </a:r>
            <a:r>
              <a:rPr lang="en-US" dirty="0"/>
              <a:t>,</a:t>
            </a:r>
            <a:r>
              <a:rPr lang="en-US" b="1" dirty="0">
                <a:solidFill>
                  <a:schemeClr val="bg1"/>
                </a:solidFill>
                <a:latin typeface="Consolas" panose="020B0609020204030204" pitchFamily="49" charset="0"/>
              </a:rPr>
              <a:t> CLASS</a:t>
            </a:r>
            <a:r>
              <a:rPr lang="en-US" dirty="0"/>
              <a:t>,</a:t>
            </a:r>
            <a:r>
              <a:rPr lang="en-US" b="1" dirty="0">
                <a:solidFill>
                  <a:schemeClr val="bg1"/>
                </a:solidFill>
                <a:latin typeface="Consolas" panose="020B0609020204030204" pitchFamily="49" charset="0"/>
              </a:rPr>
              <a:t> RUNTIME</a:t>
            </a:r>
          </a:p>
        </p:txBody>
      </p:sp>
      <p:sp>
        <p:nvSpPr>
          <p:cNvPr id="4" name="Title 3"/>
          <p:cNvSpPr>
            <a:spLocks noGrp="1"/>
          </p:cNvSpPr>
          <p:nvPr>
            <p:ph type="title"/>
          </p:nvPr>
        </p:nvSpPr>
        <p:spPr/>
        <p:txBody>
          <a:bodyPr>
            <a:normAutofit/>
          </a:bodyPr>
          <a:lstStyle/>
          <a:p>
            <a:r>
              <a:rPr lang="en-US" dirty="0"/>
              <a:t>Meta Annotations – </a:t>
            </a:r>
            <a:r>
              <a:rPr lang="en-US" dirty="0">
                <a:latin typeface="Consolas" panose="020B0609020204030204" pitchFamily="49" charset="0"/>
              </a:rPr>
              <a:t>@Retention</a:t>
            </a:r>
          </a:p>
        </p:txBody>
      </p:sp>
      <p:sp>
        <p:nvSpPr>
          <p:cNvPr id="8" name="Rectangle 5"/>
          <p:cNvSpPr>
            <a:spLocks noChangeArrowheads="1"/>
          </p:cNvSpPr>
          <p:nvPr/>
        </p:nvSpPr>
        <p:spPr bwMode="auto">
          <a:xfrm>
            <a:off x="744247" y="2124000"/>
            <a:ext cx="8081909" cy="240065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000" b="1" noProof="1">
                <a:solidFill>
                  <a:schemeClr val="bg1"/>
                </a:solidFill>
                <a:latin typeface="Consolas" pitchFamily="49" charset="0"/>
                <a:cs typeface="Consolas" pitchFamily="49" charset="0"/>
              </a:rPr>
              <a:t>@Retention(RetentionPolicy.RUNTIME)</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public </a:t>
            </a:r>
            <a:r>
              <a:rPr lang="en-US" sz="3000" b="1" noProof="1">
                <a:solidFill>
                  <a:schemeClr val="bg1"/>
                </a:solidFill>
                <a:latin typeface="Consolas" pitchFamily="49" charset="0"/>
                <a:cs typeface="Consolas" pitchFamily="49" charset="0"/>
              </a:rPr>
              <a:t>@interface </a:t>
            </a:r>
            <a:r>
              <a:rPr lang="en-US" sz="3000" b="1" noProof="1">
                <a:solidFill>
                  <a:schemeClr val="tx2"/>
                </a:solidFill>
                <a:latin typeface="Consolas" pitchFamily="49" charset="0"/>
                <a:cs typeface="Consolas" pitchFamily="49" charset="0"/>
              </a:rPr>
              <a:t>RuntimeAnnotation {</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  </a:t>
            </a:r>
            <a:r>
              <a:rPr lang="en-US" sz="3000" b="1" i="1" noProof="1">
                <a:solidFill>
                  <a:schemeClr val="accent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a:t>
            </a:r>
          </a:p>
        </p:txBody>
      </p:sp>
      <p:sp>
        <p:nvSpPr>
          <p:cNvPr id="11" name="AutoShape 6"/>
          <p:cNvSpPr>
            <a:spLocks noChangeArrowheads="1"/>
          </p:cNvSpPr>
          <p:nvPr/>
        </p:nvSpPr>
        <p:spPr bwMode="auto">
          <a:xfrm>
            <a:off x="8826156" y="2044891"/>
            <a:ext cx="2279953" cy="919401"/>
          </a:xfrm>
          <a:prstGeom prst="wedgeRoundRectCallout">
            <a:avLst>
              <a:gd name="adj1" fmla="val -59221"/>
              <a:gd name="adj2" fmla="val -1883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rgbClr val="FFFFFF"/>
                </a:solidFill>
              </a:rPr>
              <a:t>You can get info at runtime</a:t>
            </a:r>
            <a:endParaRPr lang="bg-BG" sz="2400" b="1" dirty="0">
              <a:solidFill>
                <a:srgbClr val="FFFFFF"/>
              </a:solidFill>
            </a:endParaRPr>
          </a:p>
        </p:txBody>
      </p:sp>
      <p:sp>
        <p:nvSpPr>
          <p:cNvPr id="7" name="Slide Number">
            <a:extLst>
              <a:ext uri="{FF2B5EF4-FFF2-40B4-BE49-F238E27FC236}">
                <a16:creationId xmlns:a16="http://schemas.microsoft.com/office/drawing/2014/main" id="{2AB4DD7E-A313-44EC-9EE6-1DAA85A6688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286</a:t>
            </a:fld>
            <a:endParaRPr lang="en-US" noProof="0" dirty="0"/>
          </a:p>
        </p:txBody>
      </p:sp>
    </p:spTree>
    <p:extLst>
      <p:ext uri="{BB962C8B-B14F-4D97-AF65-F5344CB8AC3E}">
        <p14:creationId xmlns:p14="http://schemas.microsoft.com/office/powerpoint/2010/main" val="21525666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Create annotation </a:t>
            </a:r>
            <a:r>
              <a:rPr lang="en-US" b="1" dirty="0">
                <a:solidFill>
                  <a:schemeClr val="bg1"/>
                </a:solidFill>
              </a:rPr>
              <a:t>Subject</a:t>
            </a:r>
            <a:r>
              <a:rPr lang="en-US" dirty="0"/>
              <a:t> with a String[] </a:t>
            </a:r>
            <a:r>
              <a:rPr lang="en-US" b="1" dirty="0">
                <a:solidFill>
                  <a:schemeClr val="bg1"/>
                </a:solidFill>
              </a:rPr>
              <a:t>element</a:t>
            </a:r>
            <a:r>
              <a:rPr lang="en-US" dirty="0"/>
              <a:t> "categories"</a:t>
            </a:r>
          </a:p>
          <a:p>
            <a:pPr lvl="1"/>
            <a:r>
              <a:rPr lang="en-US" dirty="0"/>
              <a:t>Should be </a:t>
            </a:r>
            <a:r>
              <a:rPr lang="en-US" b="1" dirty="0">
                <a:solidFill>
                  <a:schemeClr val="bg1"/>
                </a:solidFill>
              </a:rPr>
              <a:t>available at runtime</a:t>
            </a:r>
          </a:p>
          <a:p>
            <a:pPr lvl="1"/>
            <a:r>
              <a:rPr lang="en-US" dirty="0"/>
              <a:t>Can be </a:t>
            </a:r>
            <a:r>
              <a:rPr lang="en-US" b="1" dirty="0">
                <a:solidFill>
                  <a:schemeClr val="bg1"/>
                </a:solidFill>
              </a:rPr>
              <a:t>placed</a:t>
            </a:r>
            <a:r>
              <a:rPr lang="en-US" dirty="0"/>
              <a:t> only </a:t>
            </a:r>
            <a:r>
              <a:rPr lang="en-US" b="1" dirty="0">
                <a:solidFill>
                  <a:schemeClr val="bg1"/>
                </a:solidFill>
              </a:rPr>
              <a:t>on types</a:t>
            </a:r>
            <a:endParaRPr lang="en-US" b="1" dirty="0">
              <a:solidFill>
                <a:schemeClr val="bg1"/>
              </a:solidFill>
              <a:latin typeface="Consolas" panose="020B0609020204030204" pitchFamily="49" charset="0"/>
            </a:endParaRPr>
          </a:p>
        </p:txBody>
      </p:sp>
      <p:sp>
        <p:nvSpPr>
          <p:cNvPr id="4" name="Title 3"/>
          <p:cNvSpPr>
            <a:spLocks noGrp="1"/>
          </p:cNvSpPr>
          <p:nvPr>
            <p:ph type="title"/>
          </p:nvPr>
        </p:nvSpPr>
        <p:spPr/>
        <p:txBody>
          <a:bodyPr/>
          <a:lstStyle/>
          <a:p>
            <a:r>
              <a:rPr lang="en-US" dirty="0"/>
              <a:t>Problem: </a:t>
            </a:r>
            <a:r>
              <a:rPr lang="en-GB" dirty="0"/>
              <a:t>Create Annotation</a:t>
            </a:r>
            <a:endParaRPr lang="en-US" dirty="0"/>
          </a:p>
        </p:txBody>
      </p:sp>
      <p:grpSp>
        <p:nvGrpSpPr>
          <p:cNvPr id="5" name="Group 4"/>
          <p:cNvGrpSpPr/>
          <p:nvPr/>
        </p:nvGrpSpPr>
        <p:grpSpPr>
          <a:xfrm>
            <a:off x="1450395" y="3429000"/>
            <a:ext cx="6456243" cy="1362075"/>
            <a:chOff x="866916" y="4038600"/>
            <a:chExt cx="6456243" cy="1362075"/>
          </a:xfrm>
        </p:grpSpPr>
        <p:pic>
          <p:nvPicPr>
            <p:cNvPr id="7" name="Picture 6"/>
            <p:cNvPicPr>
              <a:picLocks noChangeAspect="1"/>
            </p:cNvPicPr>
            <p:nvPr/>
          </p:nvPicPr>
          <p:blipFill>
            <a:blip r:embed="rId2"/>
            <a:stretch>
              <a:fillRect/>
            </a:stretch>
          </p:blipFill>
          <p:spPr>
            <a:xfrm>
              <a:off x="960459" y="4038600"/>
              <a:ext cx="6362700" cy="1362075"/>
            </a:xfrm>
            <a:prstGeom prst="roundRect">
              <a:avLst>
                <a:gd name="adj" fmla="val 8995"/>
              </a:avLst>
            </a:prstGeom>
            <a:ln>
              <a:solidFill>
                <a:schemeClr val="tx1"/>
              </a:solidFill>
            </a:ln>
          </p:spPr>
        </p:pic>
        <p:sp>
          <p:nvSpPr>
            <p:cNvPr id="9" name="Arrow: Right 8"/>
            <p:cNvSpPr/>
            <p:nvPr/>
          </p:nvSpPr>
          <p:spPr>
            <a:xfrm>
              <a:off x="866916" y="4174423"/>
              <a:ext cx="304800" cy="3810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grpSp>
      <p:sp>
        <p:nvSpPr>
          <p:cNvPr id="8" name="Slide Number">
            <a:extLst>
              <a:ext uri="{FF2B5EF4-FFF2-40B4-BE49-F238E27FC236}">
                <a16:creationId xmlns:a16="http://schemas.microsoft.com/office/drawing/2014/main" id="{25A1B78D-3195-42AC-9EE7-E22DD525EF5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287</a:t>
            </a:fld>
            <a:endParaRPr lang="en-US" noProof="0" dirty="0"/>
          </a:p>
        </p:txBody>
      </p:sp>
    </p:spTree>
    <p:extLst>
      <p:ext uri="{BB962C8B-B14F-4D97-AF65-F5344CB8AC3E}">
        <p14:creationId xmlns:p14="http://schemas.microsoft.com/office/powerpoint/2010/main" val="920719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a:t>
            </a:r>
            <a:r>
              <a:rPr lang="en-GB" dirty="0"/>
              <a:t>Create Annotation</a:t>
            </a:r>
            <a:endParaRPr lang="en-US" dirty="0"/>
          </a:p>
        </p:txBody>
      </p:sp>
      <p:sp>
        <p:nvSpPr>
          <p:cNvPr id="20" name="Rectangle 5"/>
          <p:cNvSpPr>
            <a:spLocks noChangeArrowheads="1"/>
          </p:cNvSpPr>
          <p:nvPr/>
        </p:nvSpPr>
        <p:spPr bwMode="auto">
          <a:xfrm>
            <a:off x="1535887" y="1607127"/>
            <a:ext cx="8226949" cy="31700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@Target(ElementType.TYPE)</a:t>
            </a:r>
          </a:p>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@Retention(RetentionPolicy.RUNTIME)</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public </a:t>
            </a:r>
            <a:r>
              <a:rPr lang="en-GB" sz="3200" b="1" noProof="1">
                <a:solidFill>
                  <a:schemeClr val="bg1"/>
                </a:solidFill>
                <a:latin typeface="Consolas" pitchFamily="49" charset="0"/>
                <a:cs typeface="Consolas" pitchFamily="49" charset="0"/>
              </a:rPr>
              <a:t>@interface </a:t>
            </a:r>
            <a:r>
              <a:rPr lang="en-GB" sz="3200" b="1" noProof="1">
                <a:solidFill>
                  <a:schemeClr val="tx2"/>
                </a:solidFill>
                <a:latin typeface="Consolas" pitchFamily="49" charset="0"/>
                <a:cs typeface="Consolas" pitchFamily="49" charset="0"/>
              </a:rPr>
              <a:t>Subject {</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  String[] categories();</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a:t>
            </a:r>
            <a:endParaRPr lang="en-US" sz="3200" b="1" noProof="1">
              <a:solidFill>
                <a:schemeClr val="tx2">
                  <a:lumMod val="75000"/>
                </a:schemeClr>
              </a:solidFill>
              <a:latin typeface="Consolas" pitchFamily="49" charset="0"/>
              <a:cs typeface="Consolas" pitchFamily="49" charset="0"/>
            </a:endParaRPr>
          </a:p>
        </p:txBody>
      </p:sp>
      <p:sp>
        <p:nvSpPr>
          <p:cNvPr id="5" name="Slide Number">
            <a:extLst>
              <a:ext uri="{FF2B5EF4-FFF2-40B4-BE49-F238E27FC236}">
                <a16:creationId xmlns:a16="http://schemas.microsoft.com/office/drawing/2014/main" id="{3443CEAD-41F3-4E24-A3AF-FB1C3A0CC71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288</a:t>
            </a:fld>
            <a:endParaRPr lang="en-US" noProof="0" dirty="0"/>
          </a:p>
        </p:txBody>
      </p:sp>
    </p:spTree>
    <p:extLst>
      <p:ext uri="{BB962C8B-B14F-4D97-AF65-F5344CB8AC3E}">
        <p14:creationId xmlns:p14="http://schemas.microsoft.com/office/powerpoint/2010/main" val="18485526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en-US" dirty="0"/>
              <a:t>Obtain class annotations</a:t>
            </a:r>
            <a:endParaRPr lang="bg-BG" dirty="0"/>
          </a:p>
          <a:p>
            <a:pPr marL="0" indent="0">
              <a:spcBef>
                <a:spcPts val="3600"/>
              </a:spcBef>
              <a:buNone/>
            </a:pPr>
            <a:endParaRPr lang="bg-BG" dirty="0"/>
          </a:p>
          <a:p>
            <a:r>
              <a:rPr lang="en-US" dirty="0"/>
              <a:t>Obtain parameter annotations</a:t>
            </a:r>
          </a:p>
          <a:p>
            <a:pPr marL="0" indent="0">
              <a:spcBef>
                <a:spcPts val="3600"/>
              </a:spcBef>
              <a:buNone/>
            </a:pPr>
            <a:endParaRPr lang="en-US" dirty="0"/>
          </a:p>
          <a:p>
            <a:r>
              <a:rPr lang="en-US" dirty="0"/>
              <a:t>Obtain fields and methods annotations</a:t>
            </a:r>
          </a:p>
        </p:txBody>
      </p:sp>
      <p:sp>
        <p:nvSpPr>
          <p:cNvPr id="793602" name="Rectangle 2"/>
          <p:cNvSpPr>
            <a:spLocks noGrp="1" noChangeArrowheads="1"/>
          </p:cNvSpPr>
          <p:nvPr>
            <p:ph type="title"/>
          </p:nvPr>
        </p:nvSpPr>
        <p:spPr/>
        <p:txBody>
          <a:bodyPr/>
          <a:lstStyle/>
          <a:p>
            <a:r>
              <a:rPr lang="en-US" dirty="0"/>
              <a:t>Annotations</a:t>
            </a:r>
          </a:p>
        </p:txBody>
      </p:sp>
      <p:sp>
        <p:nvSpPr>
          <p:cNvPr id="18" name="Rectangle 17"/>
          <p:cNvSpPr>
            <a:spLocks noChangeArrowheads="1"/>
          </p:cNvSpPr>
          <p:nvPr/>
        </p:nvSpPr>
        <p:spPr bwMode="auto">
          <a:xfrm>
            <a:off x="604936" y="1771262"/>
            <a:ext cx="11039669" cy="10464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600" b="1" noProof="1">
                <a:solidFill>
                  <a:schemeClr val="bg1"/>
                </a:solidFill>
                <a:latin typeface="Consolas" pitchFamily="49" charset="0"/>
              </a:rPr>
              <a:t>Annotation[] </a:t>
            </a:r>
            <a:r>
              <a:rPr lang="en-US" sz="2600" b="1" noProof="1">
                <a:latin typeface="Consolas" pitchFamily="49" charset="0"/>
              </a:rPr>
              <a:t>annotations = aClass.</a:t>
            </a:r>
            <a:r>
              <a:rPr lang="en-US" sz="2600" b="1" noProof="1">
                <a:solidFill>
                  <a:schemeClr val="bg1"/>
                </a:solidFill>
                <a:latin typeface="Consolas" pitchFamily="49" charset="0"/>
              </a:rPr>
              <a:t>getAnnotations()</a:t>
            </a:r>
            <a:r>
              <a:rPr lang="en-US" sz="2600" b="1" noProof="1">
                <a:latin typeface="Consolas" pitchFamily="49" charset="0"/>
              </a:rPr>
              <a:t>;</a:t>
            </a:r>
          </a:p>
          <a:p>
            <a:pPr fontAlgn="base">
              <a:spcBef>
                <a:spcPts val="1200"/>
              </a:spcBef>
            </a:pPr>
            <a:r>
              <a:rPr lang="en-US" sz="2600" b="1" noProof="1">
                <a:solidFill>
                  <a:schemeClr val="bg1"/>
                </a:solidFill>
                <a:latin typeface="Consolas" pitchFamily="49" charset="0"/>
              </a:rPr>
              <a:t>Annotation</a:t>
            </a:r>
            <a:r>
              <a:rPr lang="en-US" sz="2600" b="1" noProof="1">
                <a:solidFill>
                  <a:schemeClr val="tx2">
                    <a:lumMod val="75000"/>
                  </a:schemeClr>
                </a:solidFill>
                <a:latin typeface="Consolas" pitchFamily="49" charset="0"/>
              </a:rPr>
              <a:t> </a:t>
            </a:r>
            <a:r>
              <a:rPr lang="en-US" sz="2600" b="1" noProof="1">
                <a:latin typeface="Consolas" pitchFamily="49" charset="0"/>
              </a:rPr>
              <a:t>annotation = aClass.</a:t>
            </a:r>
            <a:r>
              <a:rPr lang="en-US" sz="2600" b="1" noProof="1">
                <a:solidFill>
                  <a:schemeClr val="bg1"/>
                </a:solidFill>
                <a:latin typeface="Consolas" pitchFamily="49" charset="0"/>
              </a:rPr>
              <a:t>getAnnotation(MyAnno.class)</a:t>
            </a:r>
            <a:r>
              <a:rPr lang="en-US" sz="2600" b="1" noProof="1">
                <a:latin typeface="Consolas" pitchFamily="49" charset="0"/>
              </a:rPr>
              <a:t>;</a:t>
            </a:r>
          </a:p>
        </p:txBody>
      </p:sp>
      <p:sp>
        <p:nvSpPr>
          <p:cNvPr id="7" name="Rectangle 6"/>
          <p:cNvSpPr>
            <a:spLocks noChangeArrowheads="1"/>
          </p:cNvSpPr>
          <p:nvPr/>
        </p:nvSpPr>
        <p:spPr bwMode="auto">
          <a:xfrm>
            <a:off x="611934" y="3561186"/>
            <a:ext cx="11032910" cy="10464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600" b="1" noProof="1">
                <a:solidFill>
                  <a:schemeClr val="bg1"/>
                </a:solidFill>
                <a:latin typeface="Consolas" pitchFamily="49" charset="0"/>
              </a:rPr>
              <a:t>Annotation[][] </a:t>
            </a:r>
            <a:r>
              <a:rPr lang="en-US" sz="2600" b="1" noProof="1">
                <a:latin typeface="Consolas" pitchFamily="49" charset="0"/>
              </a:rPr>
              <a:t>parameterAnnotations =                    </a:t>
            </a:r>
          </a:p>
          <a:p>
            <a:pPr fontAlgn="base">
              <a:spcBef>
                <a:spcPts val="1200"/>
              </a:spcBef>
            </a:pPr>
            <a:r>
              <a:rPr lang="en-US" sz="2600" b="1" noProof="1">
                <a:latin typeface="Consolas" pitchFamily="49" charset="0"/>
              </a:rPr>
              <a:t>                        method.</a:t>
            </a:r>
            <a:r>
              <a:rPr lang="en-US" sz="2600" b="1" noProof="1">
                <a:solidFill>
                  <a:schemeClr val="bg1"/>
                </a:solidFill>
                <a:latin typeface="Consolas" pitchFamily="49" charset="0"/>
              </a:rPr>
              <a:t>getParameterAnnotations()</a:t>
            </a:r>
            <a:r>
              <a:rPr lang="en-US" sz="2600" b="1" noProof="1">
                <a:latin typeface="Consolas" pitchFamily="49" charset="0"/>
              </a:rPr>
              <a:t>;</a:t>
            </a:r>
          </a:p>
        </p:txBody>
      </p:sp>
      <p:sp>
        <p:nvSpPr>
          <p:cNvPr id="8" name="Rectangle 7"/>
          <p:cNvSpPr>
            <a:spLocks noChangeArrowheads="1"/>
          </p:cNvSpPr>
          <p:nvPr/>
        </p:nvSpPr>
        <p:spPr bwMode="auto">
          <a:xfrm>
            <a:off x="611934" y="5352662"/>
            <a:ext cx="11032910" cy="10464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600" b="1" noProof="1">
                <a:latin typeface="Consolas" pitchFamily="49" charset="0"/>
              </a:rPr>
              <a:t>Annotation[] fieldAnots = </a:t>
            </a:r>
            <a:r>
              <a:rPr lang="en-US" sz="2600" b="1" noProof="1">
                <a:solidFill>
                  <a:schemeClr val="bg1"/>
                </a:solidFill>
                <a:latin typeface="Consolas" pitchFamily="49" charset="0"/>
              </a:rPr>
              <a:t>field</a:t>
            </a:r>
            <a:r>
              <a:rPr lang="en-US" sz="2600" b="1" noProof="1">
                <a:latin typeface="Consolas" pitchFamily="49" charset="0"/>
              </a:rPr>
              <a:t>.getDeclaredAnnotations();</a:t>
            </a:r>
          </a:p>
          <a:p>
            <a:pPr fontAlgn="base">
              <a:spcBef>
                <a:spcPts val="1200"/>
              </a:spcBef>
            </a:pPr>
            <a:r>
              <a:rPr lang="en-US" sz="2600" b="1" noProof="1">
                <a:latin typeface="Consolas" pitchFamily="49" charset="0"/>
              </a:rPr>
              <a:t>Annotation[] methodAnot = </a:t>
            </a:r>
            <a:r>
              <a:rPr lang="en-US" sz="2600" b="1" noProof="1">
                <a:solidFill>
                  <a:schemeClr val="bg1"/>
                </a:solidFill>
                <a:latin typeface="Consolas" pitchFamily="49" charset="0"/>
              </a:rPr>
              <a:t>method</a:t>
            </a:r>
            <a:r>
              <a:rPr lang="en-US" sz="2600" b="1" noProof="1">
                <a:latin typeface="Consolas" pitchFamily="49" charset="0"/>
              </a:rPr>
              <a:t>.getDeclaredAnnotations();</a:t>
            </a:r>
          </a:p>
        </p:txBody>
      </p:sp>
      <p:sp>
        <p:nvSpPr>
          <p:cNvPr id="9" name="Slide Number">
            <a:extLst>
              <a:ext uri="{FF2B5EF4-FFF2-40B4-BE49-F238E27FC236}">
                <a16:creationId xmlns:a16="http://schemas.microsoft.com/office/drawing/2014/main" id="{F39B4447-E27E-4EA4-B849-DF183105C4D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289</a:t>
            </a:fld>
            <a:endParaRPr lang="en-US" noProof="0" dirty="0"/>
          </a:p>
        </p:txBody>
      </p:sp>
    </p:spTree>
    <p:extLst>
      <p:ext uri="{BB962C8B-B14F-4D97-AF65-F5344CB8AC3E}">
        <p14:creationId xmlns:p14="http://schemas.microsoft.com/office/powerpoint/2010/main" val="19479309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69DCD6-B60C-401A-A4F2-1F5090E338F7}"/>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57962" y="1334282"/>
            <a:ext cx="2076076" cy="2575245"/>
          </a:xfrm>
          <a:prstGeom prst="rect">
            <a:avLst/>
          </a:prstGeom>
        </p:spPr>
      </p:pic>
      <p:sp>
        <p:nvSpPr>
          <p:cNvPr id="3" name="Title 2">
            <a:extLst>
              <a:ext uri="{FF2B5EF4-FFF2-40B4-BE49-F238E27FC236}">
                <a16:creationId xmlns:a16="http://schemas.microsoft.com/office/drawing/2014/main" id="{A7DCD535-7FD6-4F19-8675-9E1E947D2ACF}"/>
              </a:ext>
            </a:extLst>
          </p:cNvPr>
          <p:cNvSpPr>
            <a:spLocks noGrp="1"/>
          </p:cNvSpPr>
          <p:nvPr>
            <p:ph type="title" sz="quarter" idx="10"/>
          </p:nvPr>
        </p:nvSpPr>
        <p:spPr/>
        <p:txBody>
          <a:bodyPr/>
          <a:lstStyle/>
          <a:p>
            <a:r>
              <a:rPr lang="en-US"/>
              <a:t>Static Keyword in Java</a:t>
            </a:r>
          </a:p>
        </p:txBody>
      </p:sp>
    </p:spTree>
    <p:extLst>
      <p:ext uri="{BB962C8B-B14F-4D97-AF65-F5344CB8AC3E}">
        <p14:creationId xmlns:p14="http://schemas.microsoft.com/office/powerpoint/2010/main" val="2610501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latin typeface="+mj-lt"/>
              </a:rPr>
              <a:t>Some annotations can be accessed </a:t>
            </a:r>
            <a:r>
              <a:rPr lang="en-US" b="1" dirty="0">
                <a:solidFill>
                  <a:schemeClr val="bg1"/>
                </a:solidFill>
                <a:latin typeface="+mj-lt"/>
              </a:rPr>
              <a:t>at runtime</a:t>
            </a:r>
            <a:endParaRPr lang="en-US" b="1" dirty="0">
              <a:solidFill>
                <a:schemeClr val="bg1"/>
              </a:solidFill>
            </a:endParaRPr>
          </a:p>
        </p:txBody>
      </p:sp>
      <p:sp>
        <p:nvSpPr>
          <p:cNvPr id="4" name="Title 3"/>
          <p:cNvSpPr>
            <a:spLocks noGrp="1"/>
          </p:cNvSpPr>
          <p:nvPr>
            <p:ph type="title"/>
          </p:nvPr>
        </p:nvSpPr>
        <p:spPr/>
        <p:txBody>
          <a:bodyPr>
            <a:normAutofit/>
          </a:bodyPr>
          <a:lstStyle/>
          <a:p>
            <a:r>
              <a:rPr lang="en-US" dirty="0"/>
              <a:t>Accessing Annotation (1)</a:t>
            </a:r>
            <a:endParaRPr lang="en-US" dirty="0">
              <a:latin typeface="Consolas" panose="020B0609020204030204" pitchFamily="49" charset="0"/>
            </a:endParaRPr>
          </a:p>
        </p:txBody>
      </p:sp>
      <p:sp>
        <p:nvSpPr>
          <p:cNvPr id="8" name="Rectangle 5"/>
          <p:cNvSpPr>
            <a:spLocks noChangeArrowheads="1"/>
          </p:cNvSpPr>
          <p:nvPr/>
        </p:nvSpPr>
        <p:spPr bwMode="auto">
          <a:xfrm>
            <a:off x="619853" y="1895669"/>
            <a:ext cx="11086322" cy="437042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@Author(</a:t>
            </a:r>
            <a:r>
              <a:rPr lang="en-US" sz="2600" b="1" noProof="1">
                <a:solidFill>
                  <a:schemeClr val="bg1"/>
                </a:solidFill>
                <a:latin typeface="Consolas" pitchFamily="49" charset="0"/>
                <a:cs typeface="Consolas" pitchFamily="49" charset="0"/>
              </a:rPr>
              <a:t>name = "Gosho"</a:t>
            </a:r>
            <a:r>
              <a:rPr lang="en-US" sz="2600" b="1" noProof="1">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public class AuthoredClass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public static void main(String[] args)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Class cl = AuthoredClass.</a:t>
            </a:r>
            <a:r>
              <a:rPr lang="en-US" sz="2600" b="1" noProof="1">
                <a:solidFill>
                  <a:schemeClr val="bg1"/>
                </a:solidFill>
                <a:latin typeface="Consolas" pitchFamily="49" charset="0"/>
                <a:cs typeface="Consolas" pitchFamily="49" charset="0"/>
              </a:rPr>
              <a:t>class</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Author</a:t>
            </a:r>
            <a:r>
              <a:rPr lang="en-US" sz="2600" b="1" noProof="1">
                <a:solidFill>
                  <a:schemeClr val="tx2"/>
                </a:solidFill>
                <a:latin typeface="Consolas" pitchFamily="49" charset="0"/>
                <a:cs typeface="Consolas" pitchFamily="49" charset="0"/>
              </a:rPr>
              <a:t> author = (</a:t>
            </a:r>
            <a:r>
              <a:rPr lang="en-US" sz="2600" b="1" noProof="1">
                <a:solidFill>
                  <a:schemeClr val="bg1"/>
                </a:solidFill>
                <a:latin typeface="Consolas" pitchFamily="49" charset="0"/>
                <a:cs typeface="Consolas" pitchFamily="49" charset="0"/>
              </a:rPr>
              <a:t>Author</a:t>
            </a:r>
            <a:r>
              <a:rPr lang="en-US" sz="2600" b="1" noProof="1">
                <a:solidFill>
                  <a:schemeClr val="tx2"/>
                </a:solidFill>
                <a:latin typeface="Consolas" pitchFamily="49" charset="0"/>
                <a:cs typeface="Consolas" pitchFamily="49" charset="0"/>
              </a:rPr>
              <a:t>) cl.</a:t>
            </a:r>
            <a:r>
              <a:rPr lang="en-US" sz="2600" b="1" noProof="1">
                <a:solidFill>
                  <a:schemeClr val="bg1"/>
                </a:solidFill>
                <a:latin typeface="Consolas" pitchFamily="49" charset="0"/>
                <a:cs typeface="Consolas" pitchFamily="49" charset="0"/>
              </a:rPr>
              <a:t>getAnnotation</a:t>
            </a:r>
            <a:r>
              <a:rPr lang="en-US" sz="2600" b="1" noProof="1">
                <a:solidFill>
                  <a:schemeClr val="tx2">
                    <a:lumMod val="75000"/>
                  </a:schemeClr>
                </a:solidFill>
                <a:latin typeface="Consolas" pitchFamily="49" charset="0"/>
                <a:cs typeface="Consolas" pitchFamily="49" charset="0"/>
              </a:rPr>
              <a:t>(</a:t>
            </a:r>
            <a:r>
              <a:rPr lang="en-US" sz="2600" b="1" noProof="1">
                <a:solidFill>
                  <a:schemeClr val="tx2"/>
                </a:solidFill>
                <a:latin typeface="Consolas" pitchFamily="49" charset="0"/>
                <a:cs typeface="Consolas" pitchFamily="49" charset="0"/>
              </a:rPr>
              <a:t>Author.</a:t>
            </a:r>
            <a:r>
              <a:rPr lang="en-US" sz="2600" b="1" noProof="1">
                <a:solidFill>
                  <a:schemeClr val="bg1"/>
                </a:solidFill>
                <a:latin typeface="Consolas" pitchFamily="49" charset="0"/>
                <a:cs typeface="Consolas" pitchFamily="49" charset="0"/>
              </a:rPr>
              <a:t>class</a:t>
            </a:r>
            <a:r>
              <a:rPr lang="en-US" sz="2600" b="1" noProof="1">
                <a:solidFill>
                  <a:schemeClr val="tx2">
                    <a:lumMod val="75000"/>
                  </a:schemeClr>
                </a:solidFill>
                <a:latin typeface="Consolas" pitchFamily="49" charset="0"/>
                <a:cs typeface="Consolas" pitchFamily="49" charset="0"/>
              </a:rPr>
              <a:t>)</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System.out.println(author.</a:t>
            </a:r>
            <a:r>
              <a:rPr lang="en-US" sz="2600" b="1" noProof="1">
                <a:solidFill>
                  <a:schemeClr val="bg1"/>
                </a:solidFill>
                <a:latin typeface="Consolas" pitchFamily="49" charset="0"/>
                <a:cs typeface="Consolas" pitchFamily="49" charset="0"/>
              </a:rPr>
              <a:t>name()</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6E69D6E1-9312-4A3A-9767-E3C4E63C9E4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290</a:t>
            </a:fld>
            <a:endParaRPr lang="en-US" noProof="0" dirty="0"/>
          </a:p>
        </p:txBody>
      </p:sp>
    </p:spTree>
    <p:extLst>
      <p:ext uri="{BB962C8B-B14F-4D97-AF65-F5344CB8AC3E}">
        <p14:creationId xmlns:p14="http://schemas.microsoft.com/office/powerpoint/2010/main" val="19395152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latin typeface="+mj-lt"/>
              </a:rPr>
              <a:t>Some annotations can be accessed </a:t>
            </a:r>
            <a:r>
              <a:rPr lang="en-US" b="1" dirty="0">
                <a:solidFill>
                  <a:schemeClr val="bg1"/>
                </a:solidFill>
                <a:latin typeface="+mj-lt"/>
              </a:rPr>
              <a:t>at runtime</a:t>
            </a:r>
            <a:endParaRPr lang="en-US" b="1" dirty="0">
              <a:solidFill>
                <a:schemeClr val="bg1"/>
              </a:solidFill>
            </a:endParaRPr>
          </a:p>
        </p:txBody>
      </p:sp>
      <p:sp>
        <p:nvSpPr>
          <p:cNvPr id="4" name="Title 3"/>
          <p:cNvSpPr>
            <a:spLocks noGrp="1"/>
          </p:cNvSpPr>
          <p:nvPr>
            <p:ph type="title"/>
          </p:nvPr>
        </p:nvSpPr>
        <p:spPr/>
        <p:txBody>
          <a:bodyPr>
            <a:normAutofit/>
          </a:bodyPr>
          <a:lstStyle/>
          <a:p>
            <a:r>
              <a:rPr lang="en-US" dirty="0"/>
              <a:t>Accessing Annotation (2)</a:t>
            </a:r>
            <a:endParaRPr lang="en-US" dirty="0">
              <a:latin typeface="Consolas" panose="020B0609020204030204" pitchFamily="49" charset="0"/>
            </a:endParaRPr>
          </a:p>
        </p:txBody>
      </p:sp>
      <p:sp>
        <p:nvSpPr>
          <p:cNvPr id="8" name="Rectangle 5"/>
          <p:cNvSpPr>
            <a:spLocks noChangeArrowheads="1"/>
          </p:cNvSpPr>
          <p:nvPr/>
        </p:nvSpPr>
        <p:spPr bwMode="auto">
          <a:xfrm>
            <a:off x="619853" y="1895669"/>
            <a:ext cx="11327994" cy="437042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Class cl = AuthoredClass.class;</a:t>
            </a:r>
          </a:p>
          <a:p>
            <a:pPr eaLnBrk="0" hangingPunct="0">
              <a:spcBef>
                <a:spcPts val="1200"/>
              </a:spcBef>
              <a:buClr>
                <a:schemeClr val="accent5">
                  <a:lumMod val="40000"/>
                  <a:lumOff val="60000"/>
                </a:schemeClr>
              </a:buClr>
              <a:buSzPct val="70000"/>
            </a:pPr>
            <a:r>
              <a:rPr lang="en-US" sz="2600" b="1" noProof="1">
                <a:solidFill>
                  <a:schemeClr val="bg1"/>
                </a:solidFill>
                <a:latin typeface="Consolas" pitchFamily="49" charset="0"/>
                <a:cs typeface="Consolas" pitchFamily="49" charset="0"/>
              </a:rPr>
              <a:t>Annotation[] </a:t>
            </a:r>
            <a:r>
              <a:rPr lang="en-US" sz="2600" b="1" noProof="1">
                <a:solidFill>
                  <a:schemeClr val="tx2"/>
                </a:solidFill>
                <a:latin typeface="Consolas" pitchFamily="49" charset="0"/>
                <a:cs typeface="Consolas" pitchFamily="49" charset="0"/>
              </a:rPr>
              <a:t>annotations = cl.</a:t>
            </a:r>
            <a:r>
              <a:rPr lang="en-US" sz="2600" b="1" noProof="1">
                <a:solidFill>
                  <a:schemeClr val="bg1"/>
                </a:solidFill>
                <a:latin typeface="Consolas" pitchFamily="49" charset="0"/>
                <a:cs typeface="Consolas" pitchFamily="49" charset="0"/>
              </a:rPr>
              <a:t>getAnnotations()</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for (Annotation annotation : annotations)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if (annotation.annotationType().equals(Author.class))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Author author = (</a:t>
            </a:r>
            <a:r>
              <a:rPr lang="en-US" sz="2600" b="1" noProof="1">
                <a:solidFill>
                  <a:schemeClr val="bg1"/>
                </a:solidFill>
                <a:latin typeface="Consolas" pitchFamily="49" charset="0"/>
                <a:cs typeface="Consolas" pitchFamily="49" charset="0"/>
              </a:rPr>
              <a:t>Author</a:t>
            </a:r>
            <a:r>
              <a:rPr lang="en-US" sz="2600" b="1" noProof="1">
                <a:solidFill>
                  <a:schemeClr val="tx2"/>
                </a:solidFill>
                <a:latin typeface="Consolas" pitchFamily="49" charset="0"/>
                <a:cs typeface="Consolas" pitchFamily="49" charset="0"/>
              </a:rPr>
              <a:t>) annotation;</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System.out.println(author.</a:t>
            </a:r>
            <a:r>
              <a:rPr lang="en-US" sz="2600" b="1" noProof="1">
                <a:solidFill>
                  <a:schemeClr val="bg1"/>
                </a:solidFill>
                <a:latin typeface="Consolas" pitchFamily="49" charset="0"/>
                <a:cs typeface="Consolas" pitchFamily="49" charset="0"/>
              </a:rPr>
              <a:t>name()</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D17CF2DB-8126-453C-84ED-122B0DD0C8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291</a:t>
            </a:fld>
            <a:endParaRPr lang="en-US" noProof="0" dirty="0"/>
          </a:p>
        </p:txBody>
      </p:sp>
    </p:spTree>
    <p:extLst>
      <p:ext uri="{BB962C8B-B14F-4D97-AF65-F5344CB8AC3E}">
        <p14:creationId xmlns:p14="http://schemas.microsoft.com/office/powerpoint/2010/main" val="20026098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Create annotation </a:t>
            </a:r>
            <a:r>
              <a:rPr lang="en-US" b="1" dirty="0">
                <a:solidFill>
                  <a:schemeClr val="bg1"/>
                </a:solidFill>
              </a:rPr>
              <a:t>Author</a:t>
            </a:r>
            <a:r>
              <a:rPr lang="en-US" dirty="0"/>
              <a:t> with a String </a:t>
            </a:r>
            <a:r>
              <a:rPr lang="en-US" b="1" dirty="0">
                <a:solidFill>
                  <a:schemeClr val="bg1"/>
                </a:solidFill>
              </a:rPr>
              <a:t>element</a:t>
            </a:r>
            <a:r>
              <a:rPr lang="en-US" dirty="0"/>
              <a:t> "name"</a:t>
            </a:r>
          </a:p>
          <a:p>
            <a:pPr lvl="1"/>
            <a:r>
              <a:rPr lang="en-US" dirty="0"/>
              <a:t>Should be </a:t>
            </a:r>
            <a:r>
              <a:rPr lang="en-US" b="1" dirty="0">
                <a:solidFill>
                  <a:schemeClr val="bg1"/>
                </a:solidFill>
              </a:rPr>
              <a:t>available at runtime</a:t>
            </a:r>
          </a:p>
          <a:p>
            <a:pPr lvl="1"/>
            <a:r>
              <a:rPr lang="en-US" dirty="0"/>
              <a:t>Should be </a:t>
            </a:r>
            <a:r>
              <a:rPr lang="en-US" b="1" dirty="0">
                <a:solidFill>
                  <a:schemeClr val="bg1"/>
                </a:solidFill>
              </a:rPr>
              <a:t>placed</a:t>
            </a:r>
            <a:r>
              <a:rPr lang="en-US" dirty="0"/>
              <a:t> only </a:t>
            </a:r>
            <a:r>
              <a:rPr lang="en-US" b="1" dirty="0">
                <a:solidFill>
                  <a:schemeClr val="bg1"/>
                </a:solidFill>
              </a:rPr>
              <a:t>on methods</a:t>
            </a:r>
          </a:p>
          <a:p>
            <a:r>
              <a:rPr lang="en-US" dirty="0"/>
              <a:t>Create a class </a:t>
            </a:r>
            <a:r>
              <a:rPr lang="en-US" b="1" dirty="0">
                <a:solidFill>
                  <a:schemeClr val="bg1"/>
                </a:solidFill>
                <a:latin typeface="Consolas" panose="020B0609020204030204" pitchFamily="49" charset="0"/>
              </a:rPr>
              <a:t>Tracker</a:t>
            </a:r>
            <a:r>
              <a:rPr lang="en-US" dirty="0"/>
              <a:t> with a method:</a:t>
            </a:r>
          </a:p>
          <a:p>
            <a:pPr lvl="1">
              <a:buClr>
                <a:schemeClr val="tx1"/>
              </a:buClr>
            </a:pPr>
            <a:r>
              <a:rPr lang="en-US" b="1" dirty="0">
                <a:solidFill>
                  <a:schemeClr val="bg1"/>
                </a:solidFill>
                <a:latin typeface="Consolas" panose="020B0609020204030204" pitchFamily="49" charset="0"/>
              </a:rPr>
              <a:t>public static void </a:t>
            </a:r>
            <a:r>
              <a:rPr lang="en-US" b="1" dirty="0" err="1">
                <a:solidFill>
                  <a:schemeClr val="bg1"/>
                </a:solidFill>
                <a:latin typeface="Consolas" panose="020B0609020204030204" pitchFamily="49" charset="0"/>
              </a:rPr>
              <a:t>printMethodsByAuthor</a:t>
            </a:r>
            <a:r>
              <a:rPr lang="en-US" b="1" dirty="0">
                <a:solidFill>
                  <a:schemeClr val="bg1"/>
                </a:solidFill>
                <a:latin typeface="Consolas" panose="020B0609020204030204" pitchFamily="49" charset="0"/>
              </a:rPr>
              <a:t>()</a:t>
            </a:r>
          </a:p>
        </p:txBody>
      </p:sp>
      <p:sp>
        <p:nvSpPr>
          <p:cNvPr id="4" name="Title 3"/>
          <p:cNvSpPr>
            <a:spLocks noGrp="1"/>
          </p:cNvSpPr>
          <p:nvPr>
            <p:ph type="title"/>
          </p:nvPr>
        </p:nvSpPr>
        <p:spPr/>
        <p:txBody>
          <a:bodyPr/>
          <a:lstStyle/>
          <a:p>
            <a:r>
              <a:rPr lang="en-US" dirty="0"/>
              <a:t>Problem: </a:t>
            </a:r>
            <a:r>
              <a:rPr lang="en-GB" dirty="0"/>
              <a:t>Coding Tracker</a:t>
            </a:r>
            <a:endParaRPr lang="en-US" dirty="0"/>
          </a:p>
        </p:txBody>
      </p:sp>
      <p:grpSp>
        <p:nvGrpSpPr>
          <p:cNvPr id="11" name="Group 10">
            <a:extLst>
              <a:ext uri="{FF2B5EF4-FFF2-40B4-BE49-F238E27FC236}">
                <a16:creationId xmlns:a16="http://schemas.microsoft.com/office/drawing/2014/main" id="{F89A6F62-3D0A-4CC7-BE0F-098AB0649F8D}"/>
              </a:ext>
            </a:extLst>
          </p:cNvPr>
          <p:cNvGrpSpPr/>
          <p:nvPr/>
        </p:nvGrpSpPr>
        <p:grpSpPr>
          <a:xfrm>
            <a:off x="599516" y="4760273"/>
            <a:ext cx="10626913" cy="1803203"/>
            <a:chOff x="485863" y="4760273"/>
            <a:chExt cx="10626913" cy="1803203"/>
          </a:xfrm>
        </p:grpSpPr>
        <p:sp>
          <p:nvSpPr>
            <p:cNvPr id="9" name="Arrow: Right 8"/>
            <p:cNvSpPr/>
            <p:nvPr/>
          </p:nvSpPr>
          <p:spPr>
            <a:xfrm>
              <a:off x="6814075" y="5471374"/>
              <a:ext cx="304800" cy="3810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p>
          </p:txBody>
        </p:sp>
        <p:pic>
          <p:nvPicPr>
            <p:cNvPr id="8" name="Picture 7">
              <a:extLst>
                <a:ext uri="{FF2B5EF4-FFF2-40B4-BE49-F238E27FC236}">
                  <a16:creationId xmlns:a16="http://schemas.microsoft.com/office/drawing/2014/main" id="{948D76F6-86F7-4436-A3CF-8429879143E0}"/>
                </a:ext>
              </a:extLst>
            </p:cNvPr>
            <p:cNvPicPr>
              <a:picLocks noChangeAspect="1"/>
            </p:cNvPicPr>
            <p:nvPr/>
          </p:nvPicPr>
          <p:blipFill>
            <a:blip r:embed="rId2"/>
            <a:stretch>
              <a:fillRect/>
            </a:stretch>
          </p:blipFill>
          <p:spPr>
            <a:xfrm>
              <a:off x="485863" y="4760273"/>
              <a:ext cx="6182411" cy="1803203"/>
            </a:xfrm>
            <a:prstGeom prst="roundRect">
              <a:avLst/>
            </a:prstGeom>
            <a:ln>
              <a:solidFill>
                <a:schemeClr val="tx1">
                  <a:lumMod val="85000"/>
                </a:schemeClr>
              </a:solidFill>
            </a:ln>
          </p:spPr>
        </p:pic>
        <p:pic>
          <p:nvPicPr>
            <p:cNvPr id="10" name="Picture 9">
              <a:extLst>
                <a:ext uri="{FF2B5EF4-FFF2-40B4-BE49-F238E27FC236}">
                  <a16:creationId xmlns:a16="http://schemas.microsoft.com/office/drawing/2014/main" id="{177D4B30-01D3-4C44-9FC7-D938B37242AF}"/>
                </a:ext>
              </a:extLst>
            </p:cNvPr>
            <p:cNvPicPr>
              <a:picLocks noChangeAspect="1"/>
            </p:cNvPicPr>
            <p:nvPr/>
          </p:nvPicPr>
          <p:blipFill>
            <a:blip r:embed="rId3"/>
            <a:stretch>
              <a:fillRect/>
            </a:stretch>
          </p:blipFill>
          <p:spPr>
            <a:xfrm>
              <a:off x="7264676" y="5347549"/>
              <a:ext cx="3848100" cy="628650"/>
            </a:xfrm>
            <a:prstGeom prst="roundRect">
              <a:avLst/>
            </a:prstGeom>
            <a:ln>
              <a:solidFill>
                <a:schemeClr val="tx1">
                  <a:lumMod val="85000"/>
                </a:schemeClr>
              </a:solidFill>
            </a:ln>
          </p:spPr>
        </p:pic>
      </p:grpSp>
      <p:sp>
        <p:nvSpPr>
          <p:cNvPr id="12" name="Slide Number">
            <a:extLst>
              <a:ext uri="{FF2B5EF4-FFF2-40B4-BE49-F238E27FC236}">
                <a16:creationId xmlns:a16="http://schemas.microsoft.com/office/drawing/2014/main" id="{34E8FE6B-C3DA-445C-80A5-B073F9B5806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292</a:t>
            </a:fld>
            <a:endParaRPr lang="en-US" noProof="0" dirty="0"/>
          </a:p>
        </p:txBody>
      </p:sp>
    </p:spTree>
    <p:extLst>
      <p:ext uri="{BB962C8B-B14F-4D97-AF65-F5344CB8AC3E}">
        <p14:creationId xmlns:p14="http://schemas.microsoft.com/office/powerpoint/2010/main" val="9730065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a:t>
            </a:r>
            <a:r>
              <a:rPr lang="en-GB" dirty="0"/>
              <a:t>Coding Tracker (1)</a:t>
            </a:r>
            <a:endParaRPr lang="en-US" dirty="0"/>
          </a:p>
        </p:txBody>
      </p:sp>
      <p:sp>
        <p:nvSpPr>
          <p:cNvPr id="20" name="Rectangle 5"/>
          <p:cNvSpPr>
            <a:spLocks noChangeArrowheads="1"/>
          </p:cNvSpPr>
          <p:nvPr/>
        </p:nvSpPr>
        <p:spPr bwMode="auto">
          <a:xfrm>
            <a:off x="609142" y="1351729"/>
            <a:ext cx="11017778" cy="412420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class Tracker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public static void </a:t>
            </a:r>
            <a:r>
              <a:rPr lang="en-US" sz="2400" b="1" noProof="1">
                <a:solidFill>
                  <a:schemeClr val="bg1"/>
                </a:solidFill>
                <a:latin typeface="Consolas" pitchFamily="49" charset="0"/>
                <a:cs typeface="Consolas" pitchFamily="49" charset="0"/>
              </a:rPr>
              <a:t>printMethodsByAuthor</a:t>
            </a:r>
            <a:r>
              <a:rPr lang="en-US" sz="2400" b="1" noProof="1">
                <a:solidFill>
                  <a:schemeClr val="tx2"/>
                </a:solidFill>
                <a:latin typeface="Consolas" pitchFamily="49" charset="0"/>
                <a:cs typeface="Consolas" pitchFamily="49" charset="0"/>
              </a:rPr>
              <a:t>(Class&lt;?&gt; cl)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Map&lt;String, List&lt;String&gt;&gt; methodsByAuthor = new HashMap&lt;&gt;();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Method[] methods = cl.</a:t>
            </a:r>
            <a:r>
              <a:rPr lang="en-US" sz="2400" b="1" noProof="1">
                <a:solidFill>
                  <a:schemeClr val="bg1"/>
                </a:solidFill>
                <a:latin typeface="Consolas" pitchFamily="49" charset="0"/>
                <a:cs typeface="Consolas" pitchFamily="49" charset="0"/>
              </a:rPr>
              <a:t>getDeclaredMethods</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endParaRPr lang="en-US" sz="2400" b="1" noProof="1">
              <a:solidFill>
                <a:schemeClr val="tx2"/>
              </a:solidFill>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for (Method method : methods)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Author annotation = method.</a:t>
            </a:r>
            <a:r>
              <a:rPr lang="en-US" sz="2400" b="1" noProof="1">
                <a:solidFill>
                  <a:schemeClr val="bg1"/>
                </a:solidFill>
                <a:latin typeface="Consolas" pitchFamily="49" charset="0"/>
                <a:cs typeface="Consolas" pitchFamily="49" charset="0"/>
              </a:rPr>
              <a:t>getAnnotation(Author.class)</a:t>
            </a:r>
            <a:r>
              <a:rPr lang="en-US"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400" b="1" noProof="1">
                <a:solidFill>
                  <a:schemeClr val="tx2">
                    <a:lumMod val="75000"/>
                  </a:schemeClr>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Continues on next slide</a:t>
            </a:r>
          </a:p>
        </p:txBody>
      </p:sp>
      <p:sp>
        <p:nvSpPr>
          <p:cNvPr id="5" name="Slide Number">
            <a:extLst>
              <a:ext uri="{FF2B5EF4-FFF2-40B4-BE49-F238E27FC236}">
                <a16:creationId xmlns:a16="http://schemas.microsoft.com/office/drawing/2014/main" id="{D837138F-FE4E-4BB2-9405-6BFA8FE1491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293</a:t>
            </a:fld>
            <a:endParaRPr lang="en-US" noProof="0" dirty="0"/>
          </a:p>
        </p:txBody>
      </p:sp>
    </p:spTree>
    <p:extLst>
      <p:ext uri="{BB962C8B-B14F-4D97-AF65-F5344CB8AC3E}">
        <p14:creationId xmlns:p14="http://schemas.microsoft.com/office/powerpoint/2010/main" val="33867557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a:t>
            </a:r>
            <a:r>
              <a:rPr lang="en-GB" dirty="0"/>
              <a:t>Coding Tracker (2)</a:t>
            </a:r>
            <a:endParaRPr lang="en-US" dirty="0"/>
          </a:p>
        </p:txBody>
      </p:sp>
      <p:sp>
        <p:nvSpPr>
          <p:cNvPr id="20" name="Rectangle 5"/>
          <p:cNvSpPr>
            <a:spLocks noChangeArrowheads="1"/>
          </p:cNvSpPr>
          <p:nvPr/>
        </p:nvSpPr>
        <p:spPr bwMode="auto">
          <a:xfrm>
            <a:off x="609142" y="1351729"/>
            <a:ext cx="10840496"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if (annotation != null)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methodsByAuthor</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.putIfAbsent(</a:t>
            </a:r>
            <a:r>
              <a:rPr lang="en-US" sz="2400" b="1" noProof="1">
                <a:solidFill>
                  <a:schemeClr val="bg1"/>
                </a:solidFill>
                <a:latin typeface="Consolas" pitchFamily="49" charset="0"/>
                <a:cs typeface="Consolas" pitchFamily="49" charset="0"/>
              </a:rPr>
              <a:t>annotation.name()</a:t>
            </a:r>
            <a:r>
              <a:rPr lang="en-US" sz="2400" b="1" noProof="1">
                <a:solidFill>
                  <a:schemeClr val="tx2"/>
                </a:solidFill>
                <a:latin typeface="Consolas" pitchFamily="49" charset="0"/>
                <a:cs typeface="Consolas" pitchFamily="49" charset="0"/>
              </a:rPr>
              <a:t>, new ArrayList&lt;&gt;());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methodsByAuthor</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.get(</a:t>
            </a:r>
            <a:r>
              <a:rPr lang="en-US" sz="2400" b="1" noProof="1">
                <a:solidFill>
                  <a:schemeClr val="bg1"/>
                </a:solidFill>
                <a:latin typeface="Consolas" pitchFamily="49" charset="0"/>
                <a:cs typeface="Consolas" pitchFamily="49" charset="0"/>
              </a:rPr>
              <a:t>annotation.name()</a:t>
            </a:r>
            <a:r>
              <a:rPr lang="en-US" sz="2400" b="1" noProof="1">
                <a:solidFill>
                  <a:schemeClr val="tx2"/>
                </a:solidFill>
                <a:latin typeface="Consolas" pitchFamily="49" charset="0"/>
                <a:cs typeface="Consolas" pitchFamily="49" charset="0"/>
              </a:rPr>
              <a:t>).add(method.getName() +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400" b="1" noProof="1">
                <a:solidFill>
                  <a:schemeClr val="tx2">
                    <a:lumMod val="75000"/>
                  </a:schemeClr>
                </a:solidFill>
                <a:latin typeface="Consolas" pitchFamily="49" charset="0"/>
                <a:cs typeface="Consolas" pitchFamily="49" charset="0"/>
              </a:rPr>
              <a:t>    </a:t>
            </a:r>
            <a:r>
              <a:rPr lang="en-US" sz="2400" b="1" noProof="1">
                <a:solidFill>
                  <a:schemeClr val="accent2"/>
                </a:solidFill>
                <a:latin typeface="Consolas" pitchFamily="49" charset="0"/>
                <a:cs typeface="Consolas" pitchFamily="49" charset="0"/>
              </a:rPr>
              <a:t>// TODO:</a:t>
            </a:r>
            <a:r>
              <a:rPr lang="en-US" sz="2400" b="1" i="1" noProof="1">
                <a:solidFill>
                  <a:schemeClr val="accent2"/>
                </a:solidFill>
                <a:latin typeface="Consolas" pitchFamily="49" charset="0"/>
                <a:cs typeface="Consolas" pitchFamily="49" charset="0"/>
              </a:rPr>
              <a:t> print the results</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p>
        </p:txBody>
      </p:sp>
      <p:sp>
        <p:nvSpPr>
          <p:cNvPr id="5" name="Slide Number">
            <a:extLst>
              <a:ext uri="{FF2B5EF4-FFF2-40B4-BE49-F238E27FC236}">
                <a16:creationId xmlns:a16="http://schemas.microsoft.com/office/drawing/2014/main" id="{50280B99-1850-43F0-A090-D9D5A91D71A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294</a:t>
            </a:fld>
            <a:endParaRPr lang="en-US" noProof="0" dirty="0"/>
          </a:p>
        </p:txBody>
      </p:sp>
    </p:spTree>
    <p:extLst>
      <p:ext uri="{BB962C8B-B14F-4D97-AF65-F5344CB8AC3E}">
        <p14:creationId xmlns:p14="http://schemas.microsoft.com/office/powerpoint/2010/main" val="30296783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228"/>
            <a:ext cx="7579238"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19751"/>
            <a:ext cx="8630747"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43"/>
            <a:ext cx="2881926"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64770"/>
            <a:ext cx="11811941" cy="5201066"/>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358775" indent="-358775">
              <a:lnSpc>
                <a:spcPct val="95000"/>
              </a:lnSpc>
              <a:buClr>
                <a:schemeClr val="bg2"/>
              </a:buClr>
            </a:pPr>
            <a:endParaRPr lang="en-GB" sz="3200" dirty="0">
              <a:solidFill>
                <a:schemeClr val="bg2"/>
              </a:solidFill>
            </a:endParaRPr>
          </a:p>
          <a:p>
            <a:pPr marL="358775" indent="-358775">
              <a:lnSpc>
                <a:spcPct val="95000"/>
              </a:lnSpc>
              <a:buClr>
                <a:schemeClr val="bg2"/>
              </a:buClr>
            </a:pPr>
            <a:endParaRPr lang="en-GB" sz="3200" dirty="0">
              <a:solidFill>
                <a:schemeClr val="bg2"/>
              </a:solidFill>
            </a:endParaRPr>
          </a:p>
          <a:p>
            <a:pPr marL="358775" indent="-358775">
              <a:lnSpc>
                <a:spcPct val="95000"/>
              </a:lnSpc>
              <a:buClr>
                <a:schemeClr val="bg2"/>
              </a:buClr>
            </a:pPr>
            <a:endParaRPr lang="en-GB" sz="3200" dirty="0">
              <a:solidFill>
                <a:schemeClr val="bg2"/>
              </a:solidFill>
            </a:endParaRPr>
          </a:p>
        </p:txBody>
      </p:sp>
      <p:sp>
        <p:nvSpPr>
          <p:cNvPr id="2" name="Rectangle 1"/>
          <p:cNvSpPr/>
          <p:nvPr/>
        </p:nvSpPr>
        <p:spPr>
          <a:xfrm>
            <a:off x="542932" y="1612806"/>
            <a:ext cx="8378730" cy="5109091"/>
          </a:xfrm>
          <a:prstGeom prst="rect">
            <a:avLst/>
          </a:prstGeom>
        </p:spPr>
        <p:txBody>
          <a:bodyPr wrap="square">
            <a:spAutoFit/>
          </a:bodyPr>
          <a:lstStyle/>
          <a:p>
            <a:pPr marL="342900" indent="-342900">
              <a:buFont typeface="Wingdings" panose="05000000000000000000" pitchFamily="2" charset="2"/>
              <a:buChar char="§"/>
            </a:pPr>
            <a:r>
              <a:rPr lang="en-US" sz="3400" dirty="0">
                <a:solidFill>
                  <a:schemeClr val="bg2"/>
                </a:solidFill>
              </a:rPr>
              <a:t>What is </a:t>
            </a:r>
            <a:r>
              <a:rPr lang="en-US" sz="3400" b="1" dirty="0">
                <a:solidFill>
                  <a:schemeClr val="bg1"/>
                </a:solidFill>
              </a:rPr>
              <a:t>Reflection</a:t>
            </a:r>
          </a:p>
          <a:p>
            <a:pPr marL="342900" indent="-342900">
              <a:buFont typeface="Wingdings" panose="05000000000000000000" pitchFamily="2" charset="2"/>
              <a:buChar char="§"/>
            </a:pPr>
            <a:r>
              <a:rPr lang="en-US" sz="3400" dirty="0">
                <a:solidFill>
                  <a:schemeClr val="bg2"/>
                </a:solidFill>
              </a:rPr>
              <a:t>Reflection </a:t>
            </a:r>
            <a:r>
              <a:rPr lang="en-US" sz="3400" b="1" dirty="0">
                <a:solidFill>
                  <a:schemeClr val="bg1"/>
                </a:solidFill>
              </a:rPr>
              <a:t>API</a:t>
            </a:r>
          </a:p>
          <a:p>
            <a:pPr marL="647646" lvl="1" indent="-342900">
              <a:buFont typeface="Wingdings" panose="05000000000000000000" pitchFamily="2" charset="2"/>
              <a:buChar char="§"/>
            </a:pPr>
            <a:r>
              <a:rPr lang="en-US" sz="3200" dirty="0">
                <a:solidFill>
                  <a:schemeClr val="bg2"/>
                </a:solidFill>
              </a:rPr>
              <a:t>Reflecting Classes, Constructors, </a:t>
            </a:r>
            <a:br>
              <a:rPr lang="en-US" sz="3200" dirty="0">
                <a:solidFill>
                  <a:schemeClr val="bg2"/>
                </a:solidFill>
              </a:rPr>
            </a:br>
            <a:r>
              <a:rPr lang="en-US" sz="3200" dirty="0">
                <a:solidFill>
                  <a:schemeClr val="bg2"/>
                </a:solidFill>
              </a:rPr>
              <a:t>Fields, Methods</a:t>
            </a:r>
          </a:p>
          <a:p>
            <a:pPr marL="647646" lvl="1" indent="-342900">
              <a:buFont typeface="Wingdings" panose="05000000000000000000" pitchFamily="2" charset="2"/>
              <a:buChar char="§"/>
            </a:pPr>
            <a:r>
              <a:rPr lang="en-US" sz="3200" dirty="0">
                <a:solidFill>
                  <a:schemeClr val="bg2"/>
                </a:solidFill>
              </a:rPr>
              <a:t>Access Modifiers</a:t>
            </a:r>
          </a:p>
          <a:p>
            <a:pPr marL="342900" indent="-342900">
              <a:buClr>
                <a:schemeClr val="bg2"/>
              </a:buClr>
              <a:buFont typeface="Wingdings" pitchFamily="2" charset="2"/>
              <a:buChar char="§"/>
            </a:pPr>
            <a:r>
              <a:rPr lang="en-US" sz="3400" b="1" dirty="0">
                <a:solidFill>
                  <a:schemeClr val="bg1"/>
                </a:solidFill>
              </a:rPr>
              <a:t>Annotations</a:t>
            </a:r>
            <a:endParaRPr lang="en-US" sz="3400" dirty="0">
              <a:solidFill>
                <a:schemeClr val="bg2"/>
              </a:solidFill>
            </a:endParaRPr>
          </a:p>
          <a:p>
            <a:pPr marL="800100" lvl="1" indent="-342900">
              <a:buClr>
                <a:schemeClr val="bg2"/>
              </a:buClr>
              <a:buFont typeface="Wingdings" pitchFamily="2" charset="2"/>
              <a:buChar char="§"/>
            </a:pPr>
            <a:r>
              <a:rPr lang="en-US" sz="3200" dirty="0">
                <a:solidFill>
                  <a:schemeClr val="bg2"/>
                </a:solidFill>
              </a:rPr>
              <a:t>Used to describe our code</a:t>
            </a:r>
          </a:p>
          <a:p>
            <a:pPr marL="800100" lvl="1" indent="-342900">
              <a:buClr>
                <a:schemeClr val="bg2"/>
              </a:buClr>
              <a:buFont typeface="Wingdings" pitchFamily="2" charset="2"/>
              <a:buChar char="§"/>
            </a:pPr>
            <a:r>
              <a:rPr lang="en-US" sz="3200" dirty="0">
                <a:solidFill>
                  <a:schemeClr val="bg2"/>
                </a:solidFill>
              </a:rPr>
              <a:t>Provide the possibility to work with </a:t>
            </a:r>
            <a:br>
              <a:rPr lang="en-US" sz="3200" dirty="0">
                <a:solidFill>
                  <a:schemeClr val="bg2"/>
                </a:solidFill>
              </a:rPr>
            </a:br>
            <a:r>
              <a:rPr lang="en-US" sz="3200" dirty="0">
                <a:solidFill>
                  <a:schemeClr val="bg2"/>
                </a:solidFill>
              </a:rPr>
              <a:t>non-existing classes</a:t>
            </a:r>
          </a:p>
          <a:p>
            <a:pPr marL="800100" lvl="1" indent="-342900">
              <a:buFont typeface="Wingdings" panose="05000000000000000000" pitchFamily="2" charset="2"/>
              <a:buChar char="§"/>
            </a:pPr>
            <a:r>
              <a:rPr lang="en-US" sz="3200" dirty="0">
                <a:solidFill>
                  <a:schemeClr val="bg2"/>
                </a:solidFill>
              </a:rPr>
              <a:t>Can be accessed through </a:t>
            </a:r>
            <a:r>
              <a:rPr lang="en-US" sz="3200" b="1" dirty="0">
                <a:solidFill>
                  <a:schemeClr val="bg1"/>
                </a:solidFill>
              </a:rPr>
              <a:t>reflection</a:t>
            </a:r>
          </a:p>
        </p:txBody>
      </p:sp>
      <p:sp>
        <p:nvSpPr>
          <p:cNvPr id="16" name="Slide Number">
            <a:extLst>
              <a:ext uri="{FF2B5EF4-FFF2-40B4-BE49-F238E27FC236}">
                <a16:creationId xmlns:a16="http://schemas.microsoft.com/office/drawing/2014/main" id="{FAC325AD-B350-4CDE-9179-AB18010EEFA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295</a:t>
            </a:fld>
            <a:endParaRPr lang="en-US" noProof="0" dirty="0"/>
          </a:p>
        </p:txBody>
      </p:sp>
    </p:spTree>
    <p:extLst>
      <p:ext uri="{BB962C8B-B14F-4D97-AF65-F5344CB8AC3E}">
        <p14:creationId xmlns:p14="http://schemas.microsoft.com/office/powerpoint/2010/main" val="25096843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26513973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297</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18133337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298</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37949056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3AC417BC-D838-4E93-8568-2B0162B6D24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299</a:t>
            </a:fld>
            <a:endParaRPr lang="en-US" dirty="0"/>
          </a:p>
        </p:txBody>
      </p:sp>
    </p:spTree>
    <p:extLst>
      <p:ext uri="{BB962C8B-B14F-4D97-AF65-F5344CB8AC3E}">
        <p14:creationId xmlns:p14="http://schemas.microsoft.com/office/powerpoint/2010/main" val="25449411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hlinkClick r:id="rId2"/>
              </a:rPr>
              <a:t>sli.do</a:t>
            </a:r>
            <a:endParaRPr lang="en-US" sz="8800" b="1" u="sng" dirty="0">
              <a:solidFill>
                <a:schemeClr val="bg1"/>
              </a:solidFill>
            </a:endParaRP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522F8674-17D3-4846-9215-17D6D9E04C0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a:t>
            </a:fld>
            <a:endParaRPr lang="en-US" noProof="0" dirty="0"/>
          </a:p>
        </p:txBody>
      </p:sp>
    </p:spTree>
    <p:extLst>
      <p:ext uri="{BB962C8B-B14F-4D97-AF65-F5344CB8AC3E}">
        <p14:creationId xmlns:p14="http://schemas.microsoft.com/office/powerpoint/2010/main" val="35645189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CEFE89-1853-4451-977F-45899A1CFF17}"/>
              </a:ext>
            </a:extLst>
          </p:cNvPr>
          <p:cNvSpPr>
            <a:spLocks noGrp="1"/>
          </p:cNvSpPr>
          <p:nvPr>
            <p:ph type="body" sz="quarter" idx="10"/>
          </p:nvPr>
        </p:nvSpPr>
        <p:spPr>
          <a:xfrm>
            <a:off x="2065510" y="1121144"/>
            <a:ext cx="9929724" cy="5276048"/>
          </a:xfrm>
        </p:spPr>
        <p:txBody>
          <a:bodyPr/>
          <a:lstStyle/>
          <a:p>
            <a:r>
              <a:rPr lang="en-US" dirty="0"/>
              <a:t>Used for </a:t>
            </a:r>
            <a:r>
              <a:rPr lang="en-US" b="1" dirty="0">
                <a:solidFill>
                  <a:schemeClr val="bg1"/>
                </a:solidFill>
              </a:rPr>
              <a:t>memory management</a:t>
            </a:r>
            <a:r>
              <a:rPr lang="en-US" dirty="0"/>
              <a:t> mainly</a:t>
            </a:r>
          </a:p>
          <a:p>
            <a:r>
              <a:rPr lang="en-US" dirty="0"/>
              <a:t>Can apply with:</a:t>
            </a:r>
          </a:p>
          <a:p>
            <a:pPr lvl="1"/>
            <a:r>
              <a:rPr lang="en-US" dirty="0"/>
              <a:t>Nested class</a:t>
            </a:r>
          </a:p>
          <a:p>
            <a:pPr lvl="1"/>
            <a:r>
              <a:rPr lang="en-US" dirty="0"/>
              <a:t>Variables</a:t>
            </a:r>
          </a:p>
          <a:p>
            <a:pPr lvl="1"/>
            <a:r>
              <a:rPr lang="en-US" dirty="0"/>
              <a:t>Methods</a:t>
            </a:r>
          </a:p>
          <a:p>
            <a:pPr lvl="1"/>
            <a:r>
              <a:rPr lang="en-US" dirty="0"/>
              <a:t>Blocks</a:t>
            </a:r>
          </a:p>
          <a:p>
            <a:r>
              <a:rPr lang="en-US" dirty="0"/>
              <a:t>Belongs to the class than an instance of the class</a:t>
            </a:r>
          </a:p>
        </p:txBody>
      </p:sp>
      <p:sp>
        <p:nvSpPr>
          <p:cNvPr id="6" name="Title 5">
            <a:extLst>
              <a:ext uri="{FF2B5EF4-FFF2-40B4-BE49-F238E27FC236}">
                <a16:creationId xmlns:a16="http://schemas.microsoft.com/office/drawing/2014/main" id="{501D0558-1247-4931-830E-B6962320C0A7}"/>
              </a:ext>
            </a:extLst>
          </p:cNvPr>
          <p:cNvSpPr>
            <a:spLocks noGrp="1"/>
          </p:cNvSpPr>
          <p:nvPr>
            <p:ph type="title"/>
          </p:nvPr>
        </p:nvSpPr>
        <p:spPr/>
        <p:txBody>
          <a:bodyPr/>
          <a:lstStyle/>
          <a:p>
            <a:r>
              <a:rPr lang="en-US" dirty="0"/>
              <a:t>Static Keyword</a:t>
            </a:r>
          </a:p>
        </p:txBody>
      </p:sp>
      <p:sp>
        <p:nvSpPr>
          <p:cNvPr id="8" name="Rectangle 7">
            <a:extLst>
              <a:ext uri="{FF2B5EF4-FFF2-40B4-BE49-F238E27FC236}">
                <a16:creationId xmlns:a16="http://schemas.microsoft.com/office/drawing/2014/main" id="{5614B466-8489-4CD5-95E2-F3C017687FB4}"/>
              </a:ext>
            </a:extLst>
          </p:cNvPr>
          <p:cNvSpPr>
            <a:spLocks noChangeArrowheads="1"/>
          </p:cNvSpPr>
          <p:nvPr/>
        </p:nvSpPr>
        <p:spPr bwMode="auto">
          <a:xfrm>
            <a:off x="6096000" y="2525374"/>
            <a:ext cx="5176058" cy="195745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static int count;</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static void increaseCount() {</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count++;</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a:t>
            </a:r>
          </a:p>
        </p:txBody>
      </p:sp>
      <p:sp>
        <p:nvSpPr>
          <p:cNvPr id="10" name="Slide Number">
            <a:extLst>
              <a:ext uri="{FF2B5EF4-FFF2-40B4-BE49-F238E27FC236}">
                <a16:creationId xmlns:a16="http://schemas.microsoft.com/office/drawing/2014/main" id="{346785B5-1B11-49E2-8627-C47CC4AA6F5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a:t>
            </a:fld>
            <a:endParaRPr lang="en-US" dirty="0"/>
          </a:p>
        </p:txBody>
      </p:sp>
    </p:spTree>
    <p:extLst>
      <p:ext uri="{BB962C8B-B14F-4D97-AF65-F5344CB8AC3E}">
        <p14:creationId xmlns:p14="http://schemas.microsoft.com/office/powerpoint/2010/main" val="7886943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F30387E3-3E2B-4C74-9052-F2C188EAE3C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300</a:t>
            </a:fld>
            <a:endParaRPr lang="en-US" noProof="0" dirty="0"/>
          </a:p>
        </p:txBody>
      </p:sp>
    </p:spTree>
    <p:extLst>
      <p:ext uri="{BB962C8B-B14F-4D97-AF65-F5344CB8AC3E}">
        <p14:creationId xmlns:p14="http://schemas.microsoft.com/office/powerpoint/2010/main" val="33082867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D8F2F6-C6FD-45C1-9A34-493A96B5F569}"/>
              </a:ext>
            </a:extLst>
          </p:cNvPr>
          <p:cNvSpPr>
            <a:spLocks noGrp="1"/>
          </p:cNvSpPr>
          <p:nvPr>
            <p:ph type="subTitle" idx="1"/>
          </p:nvPr>
        </p:nvSpPr>
        <p:spPr>
          <a:xfrm>
            <a:off x="668275" y="1303142"/>
            <a:ext cx="10962447" cy="882654"/>
          </a:xfrm>
        </p:spPr>
        <p:txBody>
          <a:bodyPr>
            <a:normAutofit/>
          </a:bodyPr>
          <a:lstStyle/>
          <a:p>
            <a:r>
              <a:rPr lang="en-US" sz="3200" dirty="0"/>
              <a:t>Handling Errors During the Program Execution</a:t>
            </a:r>
          </a:p>
        </p:txBody>
      </p:sp>
      <p:sp>
        <p:nvSpPr>
          <p:cNvPr id="4" name="Title 3">
            <a:extLst>
              <a:ext uri="{FF2B5EF4-FFF2-40B4-BE49-F238E27FC236}">
                <a16:creationId xmlns:a16="http://schemas.microsoft.com/office/drawing/2014/main" id="{FE9694CC-2C89-48B9-B825-F4BC36B7B505}"/>
              </a:ext>
            </a:extLst>
          </p:cNvPr>
          <p:cNvSpPr>
            <a:spLocks noGrp="1"/>
          </p:cNvSpPr>
          <p:nvPr>
            <p:ph type="title"/>
          </p:nvPr>
        </p:nvSpPr>
        <p:spPr/>
        <p:txBody>
          <a:bodyPr/>
          <a:lstStyle/>
          <a:p>
            <a:r>
              <a:rPr lang="en-US" dirty="0"/>
              <a:t>Exception Handling</a:t>
            </a:r>
          </a:p>
        </p:txBody>
      </p:sp>
      <p:sp>
        <p:nvSpPr>
          <p:cNvPr id="5" name="Text Placeholder 4">
            <a:extLst>
              <a:ext uri="{FF2B5EF4-FFF2-40B4-BE49-F238E27FC236}">
                <a16:creationId xmlns:a16="http://schemas.microsoft.com/office/drawing/2014/main" id="{9BA9EEED-C98E-4D08-8BC8-26B8B6BDF61A}"/>
              </a:ext>
            </a:extLst>
          </p:cNvPr>
          <p:cNvSpPr>
            <a:spLocks noGrp="1"/>
          </p:cNvSpPr>
          <p:nvPr>
            <p:ph type="body" sz="quarter" idx="17"/>
          </p:nvPr>
        </p:nvSpPr>
        <p:spPr>
          <a:xfrm>
            <a:off x="8643191" y="5916317"/>
            <a:ext cx="2950749" cy="382403"/>
          </a:xfrm>
        </p:spPr>
        <p:txBody>
          <a:bodyPr/>
          <a:lstStyle/>
          <a:p>
            <a:r>
              <a:rPr lang="en-US" dirty="0"/>
              <a:t>Software University</a:t>
            </a:r>
          </a:p>
        </p:txBody>
      </p:sp>
      <p:sp>
        <p:nvSpPr>
          <p:cNvPr id="6" name="Text Placeholder 5">
            <a:extLst>
              <a:ext uri="{FF2B5EF4-FFF2-40B4-BE49-F238E27FC236}">
                <a16:creationId xmlns:a16="http://schemas.microsoft.com/office/drawing/2014/main" id="{8A25C836-E808-4793-BF48-8291E986A5D5}"/>
              </a:ext>
            </a:extLst>
          </p:cNvPr>
          <p:cNvSpPr>
            <a:spLocks noGrp="1"/>
          </p:cNvSpPr>
          <p:nvPr>
            <p:ph type="body" sz="quarter" idx="18"/>
          </p:nvPr>
        </p:nvSpPr>
        <p:spPr>
          <a:xfrm>
            <a:off x="8643191" y="6265913"/>
            <a:ext cx="2950749" cy="351497"/>
          </a:xfrm>
        </p:spPr>
        <p:txBody>
          <a:bodyPr/>
          <a:lstStyle/>
          <a:p>
            <a:r>
              <a:rPr lang="en-US" dirty="0">
                <a:solidFill>
                  <a:srgbClr val="234465">
                    <a:lumMod val="75000"/>
                  </a:srgbClr>
                </a:solidFill>
                <a:hlinkClick r:id="rId2"/>
              </a:rPr>
              <a:t>https://softuni.bg</a:t>
            </a:r>
            <a:endParaRPr lang="en-US" dirty="0">
              <a:solidFill>
                <a:srgbClr val="234465">
                  <a:lumMod val="75000"/>
                </a:srgbClr>
              </a:solidFill>
            </a:endParaRPr>
          </a:p>
        </p:txBody>
      </p:sp>
      <p:sp>
        <p:nvSpPr>
          <p:cNvPr id="7" name="Text Placeholder 6">
            <a:extLst>
              <a:ext uri="{FF2B5EF4-FFF2-40B4-BE49-F238E27FC236}">
                <a16:creationId xmlns:a16="http://schemas.microsoft.com/office/drawing/2014/main" id="{6097C783-9341-472A-8A98-F8A6ED1C4F9F}"/>
              </a:ext>
            </a:extLst>
          </p:cNvPr>
          <p:cNvSpPr>
            <a:spLocks noGrp="1"/>
          </p:cNvSpPr>
          <p:nvPr>
            <p:ph type="body" sz="quarter" idx="19"/>
          </p:nvPr>
        </p:nvSpPr>
        <p:spPr>
          <a:xfrm>
            <a:off x="672561" y="4651002"/>
            <a:ext cx="2950749" cy="958395"/>
          </a:xfrm>
        </p:spPr>
        <p:txBody>
          <a:bodyPr/>
          <a:lstStyle/>
          <a:p>
            <a:r>
              <a:rPr lang="en-US" dirty="0" err="1"/>
              <a:t>SoftUni</a:t>
            </a:r>
            <a:r>
              <a:rPr lang="en-US" dirty="0"/>
              <a:t> Team</a:t>
            </a:r>
          </a:p>
        </p:txBody>
      </p:sp>
      <p:sp>
        <p:nvSpPr>
          <p:cNvPr id="8" name="Text Placeholder 7">
            <a:extLst>
              <a:ext uri="{FF2B5EF4-FFF2-40B4-BE49-F238E27FC236}">
                <a16:creationId xmlns:a16="http://schemas.microsoft.com/office/drawing/2014/main" id="{82620A03-31A9-4562-A242-606C6E0A9C07}"/>
              </a:ext>
            </a:extLst>
          </p:cNvPr>
          <p:cNvSpPr>
            <a:spLocks noGrp="1"/>
          </p:cNvSpPr>
          <p:nvPr>
            <p:ph type="body" sz="quarter" idx="20"/>
          </p:nvPr>
        </p:nvSpPr>
        <p:spPr>
          <a:xfrm>
            <a:off x="672561" y="5368870"/>
            <a:ext cx="2950749" cy="444536"/>
          </a:xfrm>
        </p:spPr>
        <p:txBody>
          <a:bodyPr/>
          <a:lstStyle/>
          <a:p>
            <a:r>
              <a:rPr lang="en-US" dirty="0"/>
              <a:t>Technical Trainers</a:t>
            </a:r>
          </a:p>
        </p:txBody>
      </p:sp>
      <p:pic>
        <p:nvPicPr>
          <p:cNvPr id="1036" name="Picture 12" descr="Ð ÐµÐ·ÑÐ»ÑÐ°Ñ Ñ Ð¸Ð·Ð¾Ð±ÑÐ°Ð¶ÐµÐ½Ð¸Ðµ Ð·Ð° programmer png">
            <a:extLst>
              <a:ext uri="{FF2B5EF4-FFF2-40B4-BE49-F238E27FC236}">
                <a16:creationId xmlns:a16="http://schemas.microsoft.com/office/drawing/2014/main" id="{687CFE1B-B89E-40FB-8A4F-4804C8D5F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2" y="2206251"/>
            <a:ext cx="2603110" cy="260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2440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E0B887-951E-406B-B904-1D03A1FDB686}"/>
              </a:ext>
            </a:extLst>
          </p:cNvPr>
          <p:cNvSpPr>
            <a:spLocks noGrp="1"/>
          </p:cNvSpPr>
          <p:nvPr>
            <p:ph type="body" sz="quarter" idx="10"/>
          </p:nvPr>
        </p:nvSpPr>
        <p:spPr/>
        <p:txBody>
          <a:bodyPr/>
          <a:lstStyle/>
          <a:p>
            <a:pPr marL="452438" indent="-452438">
              <a:lnSpc>
                <a:spcPct val="100000"/>
              </a:lnSpc>
              <a:buFontTx/>
              <a:buAutoNum type="arabicPeriod"/>
            </a:pPr>
            <a:r>
              <a:rPr lang="en-US" dirty="0"/>
              <a:t>What Are Exceptions?</a:t>
            </a:r>
            <a:endParaRPr lang="bg-BG" dirty="0"/>
          </a:p>
          <a:p>
            <a:pPr marL="932996" lvl="1" indent="-457200">
              <a:lnSpc>
                <a:spcPct val="100000"/>
              </a:lnSpc>
            </a:pPr>
            <a:r>
              <a:rPr lang="en-US" dirty="0"/>
              <a:t>The </a:t>
            </a:r>
            <a:r>
              <a:rPr lang="en-US" b="1" noProof="1">
                <a:solidFill>
                  <a:schemeClr val="bg1"/>
                </a:solidFill>
                <a:latin typeface="Consolas" pitchFamily="49" charset="0"/>
                <a:cs typeface="Consolas" pitchFamily="49" charset="0"/>
              </a:rPr>
              <a:t>Exception</a:t>
            </a:r>
            <a:r>
              <a:rPr lang="en-US" dirty="0">
                <a:solidFill>
                  <a:schemeClr val="bg1"/>
                </a:solidFill>
              </a:rPr>
              <a:t> </a:t>
            </a:r>
            <a:r>
              <a:rPr lang="en-US" dirty="0"/>
              <a:t>Class</a:t>
            </a:r>
          </a:p>
          <a:p>
            <a:pPr marL="932996" lvl="1" indent="-457200">
              <a:lnSpc>
                <a:spcPct val="100000"/>
              </a:lnSpc>
            </a:pPr>
            <a:r>
              <a:rPr lang="en-US" dirty="0"/>
              <a:t>Types of Exceptions and Their Hierarchy</a:t>
            </a:r>
            <a:endParaRPr lang="ru-RU" dirty="0"/>
          </a:p>
          <a:p>
            <a:pPr marL="452438" indent="-452438">
              <a:lnSpc>
                <a:spcPct val="100000"/>
              </a:lnSpc>
              <a:buFontTx/>
              <a:buAutoNum type="arabicPeriod"/>
            </a:pPr>
            <a:r>
              <a:rPr lang="en-US" dirty="0"/>
              <a:t>Handling Exceptions</a:t>
            </a:r>
            <a:endParaRPr lang="bg-BG" dirty="0"/>
          </a:p>
          <a:p>
            <a:pPr marL="452438" indent="-452438">
              <a:lnSpc>
                <a:spcPct val="100000"/>
              </a:lnSpc>
              <a:buFontTx/>
              <a:buAutoNum type="arabicPeriod"/>
            </a:pPr>
            <a:r>
              <a:rPr lang="en-US" dirty="0"/>
              <a:t>Raising </a:t>
            </a:r>
            <a:r>
              <a:rPr lang="ru-RU" dirty="0"/>
              <a:t>(</a:t>
            </a:r>
            <a:r>
              <a:rPr lang="en-US" dirty="0"/>
              <a:t>Throwing</a:t>
            </a:r>
            <a:r>
              <a:rPr lang="ru-RU" dirty="0"/>
              <a:t>)</a:t>
            </a:r>
            <a:r>
              <a:rPr lang="en-US" dirty="0"/>
              <a:t> Exceptions</a:t>
            </a:r>
            <a:endParaRPr lang="ru-RU" dirty="0"/>
          </a:p>
          <a:p>
            <a:pPr marL="452438" indent="-452438">
              <a:lnSpc>
                <a:spcPct val="100000"/>
              </a:lnSpc>
              <a:buFontTx/>
              <a:buAutoNum type="arabicPeriod"/>
            </a:pPr>
            <a:r>
              <a:rPr lang="en-US" dirty="0"/>
              <a:t>Best Practices</a:t>
            </a:r>
          </a:p>
          <a:p>
            <a:pPr marL="452438" indent="-452438">
              <a:lnSpc>
                <a:spcPct val="100000"/>
              </a:lnSpc>
              <a:buFontTx/>
              <a:buAutoNum type="arabicPeriod"/>
            </a:pPr>
            <a:r>
              <a:rPr lang="en-US" dirty="0"/>
              <a:t>Creating Custom Exceptions</a:t>
            </a:r>
            <a:endParaRPr lang="bg-BG" dirty="0"/>
          </a:p>
        </p:txBody>
      </p:sp>
      <p:sp>
        <p:nvSpPr>
          <p:cNvPr id="2" name="Title 1">
            <a:extLst>
              <a:ext uri="{FF2B5EF4-FFF2-40B4-BE49-F238E27FC236}">
                <a16:creationId xmlns:a16="http://schemas.microsoft.com/office/drawing/2014/main" id="{89CC8383-C6A7-42DF-9D8D-3257FEDC3208}"/>
              </a:ext>
            </a:extLst>
          </p:cNvPr>
          <p:cNvSpPr>
            <a:spLocks noGrp="1"/>
          </p:cNvSpPr>
          <p:nvPr>
            <p:ph type="title"/>
          </p:nvPr>
        </p:nvSpPr>
        <p:spPr/>
        <p:txBody>
          <a:bodyPr/>
          <a:lstStyle/>
          <a:p>
            <a:r>
              <a:rPr lang="en-US" dirty="0"/>
              <a:t>Table of Contents</a:t>
            </a:r>
          </a:p>
        </p:txBody>
      </p:sp>
      <p:sp>
        <p:nvSpPr>
          <p:cNvPr id="5" name="Slide Number">
            <a:extLst>
              <a:ext uri="{FF2B5EF4-FFF2-40B4-BE49-F238E27FC236}">
                <a16:creationId xmlns:a16="http://schemas.microsoft.com/office/drawing/2014/main" id="{CB8D18D8-9F3E-4648-B4B8-E68236C2788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302</a:t>
            </a:fld>
            <a:endParaRPr lang="en-US" noProof="0" dirty="0"/>
          </a:p>
        </p:txBody>
      </p:sp>
    </p:spTree>
    <p:extLst>
      <p:ext uri="{BB962C8B-B14F-4D97-AF65-F5344CB8AC3E}">
        <p14:creationId xmlns:p14="http://schemas.microsoft.com/office/powerpoint/2010/main" val="5781047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rPr>
              <a:t>sli.do</a:t>
            </a: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6D3235BB-3C6F-4FA1-9FB8-0EC520AC759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303</a:t>
            </a:fld>
            <a:endParaRPr lang="en-US" noProof="0" dirty="0"/>
          </a:p>
        </p:txBody>
      </p:sp>
    </p:spTree>
    <p:extLst>
      <p:ext uri="{BB962C8B-B14F-4D97-AF65-F5344CB8AC3E}">
        <p14:creationId xmlns:p14="http://schemas.microsoft.com/office/powerpoint/2010/main" val="41064844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Ð ÐµÐ·ÑÐ»ÑÐ°Ñ Ñ Ð¸Ð·Ð¾Ð±ÑÐ°Ð¶ÐµÐ½Ð¸Ðµ Ð·Ð° exception png">
            <a:extLst>
              <a:ext uri="{FF2B5EF4-FFF2-40B4-BE49-F238E27FC236}">
                <a16:creationId xmlns:a16="http://schemas.microsoft.com/office/drawing/2014/main" id="{7E3605BF-6D83-4B2C-B955-718011DE9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013" y="1219140"/>
            <a:ext cx="2847975" cy="28479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2C1FB42-A90B-44F6-A656-DDF0A37B746C}"/>
              </a:ext>
            </a:extLst>
          </p:cNvPr>
          <p:cNvSpPr>
            <a:spLocks noGrp="1"/>
          </p:cNvSpPr>
          <p:nvPr>
            <p:ph type="title" sz="quarter" idx="10"/>
          </p:nvPr>
        </p:nvSpPr>
        <p:spPr/>
        <p:txBody>
          <a:bodyPr/>
          <a:lstStyle/>
          <a:p>
            <a:r>
              <a:rPr lang="en-US"/>
              <a:t>What Are Exceptions?</a:t>
            </a:r>
          </a:p>
        </p:txBody>
      </p:sp>
    </p:spTree>
    <p:extLst>
      <p:ext uri="{BB962C8B-B14F-4D97-AF65-F5344CB8AC3E}">
        <p14:creationId xmlns:p14="http://schemas.microsoft.com/office/powerpoint/2010/main" val="4003558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F9AF6A-C40B-4369-AF05-597457846397}"/>
              </a:ext>
            </a:extLst>
          </p:cNvPr>
          <p:cNvSpPr>
            <a:spLocks noGrp="1"/>
          </p:cNvSpPr>
          <p:nvPr>
            <p:ph type="body" sz="quarter" idx="10"/>
          </p:nvPr>
        </p:nvSpPr>
        <p:spPr>
          <a:xfrm>
            <a:off x="2066560" y="1108911"/>
            <a:ext cx="10053884" cy="4705089"/>
          </a:xfrm>
        </p:spPr>
        <p:txBody>
          <a:bodyPr/>
          <a:lstStyle/>
          <a:p>
            <a:r>
              <a:rPr lang="en-US" dirty="0"/>
              <a:t>Simplify code construction and maintenance</a:t>
            </a:r>
            <a:endParaRPr lang="bg-BG" dirty="0"/>
          </a:p>
          <a:p>
            <a:r>
              <a:rPr lang="en-US" dirty="0"/>
              <a:t>Allow the problematic situations to be processed </a:t>
            </a:r>
            <a:br>
              <a:rPr lang="en-US" dirty="0"/>
            </a:br>
            <a:r>
              <a:rPr lang="en-US" dirty="0"/>
              <a:t>at multiple levels</a:t>
            </a:r>
          </a:p>
          <a:p>
            <a:r>
              <a:rPr lang="en-US" dirty="0"/>
              <a:t>Exception objects have detailed information about </a:t>
            </a:r>
            <a:br>
              <a:rPr lang="en-US" dirty="0"/>
            </a:br>
            <a:r>
              <a:rPr lang="en-US" dirty="0"/>
              <a:t>the error</a:t>
            </a:r>
          </a:p>
        </p:txBody>
      </p:sp>
      <p:sp>
        <p:nvSpPr>
          <p:cNvPr id="3" name="Title 2">
            <a:extLst>
              <a:ext uri="{FF2B5EF4-FFF2-40B4-BE49-F238E27FC236}">
                <a16:creationId xmlns:a16="http://schemas.microsoft.com/office/drawing/2014/main" id="{D15EB54C-81C6-49E6-9276-55A7C993AFE0}"/>
              </a:ext>
            </a:extLst>
          </p:cNvPr>
          <p:cNvSpPr>
            <a:spLocks noGrp="1"/>
          </p:cNvSpPr>
          <p:nvPr>
            <p:ph type="title"/>
          </p:nvPr>
        </p:nvSpPr>
        <p:spPr/>
        <p:txBody>
          <a:bodyPr/>
          <a:lstStyle/>
          <a:p>
            <a:r>
              <a:rPr lang="en-US" dirty="0"/>
              <a:t>What Are Exceptions?</a:t>
            </a:r>
          </a:p>
        </p:txBody>
      </p:sp>
      <p:sp>
        <p:nvSpPr>
          <p:cNvPr id="5" name="TextBox 4">
            <a:extLst>
              <a:ext uri="{FF2B5EF4-FFF2-40B4-BE49-F238E27FC236}">
                <a16:creationId xmlns:a16="http://schemas.microsoft.com/office/drawing/2014/main" id="{102176C2-B4E7-4B5A-9579-E07D5368AADE}"/>
              </a:ext>
            </a:extLst>
          </p:cNvPr>
          <p:cNvSpPr txBox="1"/>
          <p:nvPr/>
        </p:nvSpPr>
        <p:spPr>
          <a:xfrm>
            <a:off x="2066560" y="4267201"/>
            <a:ext cx="9936298" cy="1142337"/>
          </a:xfrm>
          <a:prstGeom prst="rect">
            <a:avLst/>
          </a:prstGeom>
          <a:solidFill>
            <a:schemeClr val="accent6">
              <a:lumMod val="75000"/>
              <a:alpha val="10000"/>
            </a:schemeClr>
          </a:solid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2800" i="1" dirty="0"/>
              <a:t>There are two ways to write error-free programs; only the third one works. (Alan J. Perlis)</a:t>
            </a:r>
          </a:p>
        </p:txBody>
      </p:sp>
      <p:sp>
        <p:nvSpPr>
          <p:cNvPr id="6" name="Slide Number">
            <a:extLst>
              <a:ext uri="{FF2B5EF4-FFF2-40B4-BE49-F238E27FC236}">
                <a16:creationId xmlns:a16="http://schemas.microsoft.com/office/drawing/2014/main" id="{03F73D20-8285-440D-985C-A9F22C28AD2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305</a:t>
            </a:fld>
            <a:endParaRPr lang="en-US" dirty="0"/>
          </a:p>
        </p:txBody>
      </p:sp>
    </p:spTree>
    <p:extLst>
      <p:ext uri="{BB962C8B-B14F-4D97-AF65-F5344CB8AC3E}">
        <p14:creationId xmlns:p14="http://schemas.microsoft.com/office/powerpoint/2010/main" val="32790914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355077-C3A7-4C4F-B4C0-E001741CA2F6}"/>
              </a:ext>
            </a:extLst>
          </p:cNvPr>
          <p:cNvSpPr>
            <a:spLocks noGrp="1"/>
          </p:cNvSpPr>
          <p:nvPr>
            <p:ph type="body" sz="quarter" idx="10"/>
          </p:nvPr>
        </p:nvSpPr>
        <p:spPr>
          <a:xfrm>
            <a:off x="2066560" y="1121144"/>
            <a:ext cx="9668240" cy="5276048"/>
          </a:xfrm>
        </p:spPr>
        <p:txBody>
          <a:bodyPr>
            <a:normAutofit/>
          </a:bodyPr>
          <a:lstStyle/>
          <a:p>
            <a:pPr algn="just">
              <a:lnSpc>
                <a:spcPct val="100000"/>
              </a:lnSpc>
            </a:pPr>
            <a:r>
              <a:rPr lang="en-US" dirty="0"/>
              <a:t>Exceptions in</a:t>
            </a:r>
            <a:r>
              <a:rPr lang="ru-RU" dirty="0"/>
              <a:t> </a:t>
            </a:r>
            <a:r>
              <a:rPr lang="en-US" dirty="0"/>
              <a:t>Java are </a:t>
            </a:r>
            <a:r>
              <a:rPr lang="en-US" b="1" dirty="0">
                <a:solidFill>
                  <a:schemeClr val="bg1"/>
                </a:solidFill>
              </a:rPr>
              <a:t>objects</a:t>
            </a:r>
            <a:endParaRPr lang="ru-RU" b="1" dirty="0">
              <a:solidFill>
                <a:schemeClr val="bg1"/>
              </a:solidFill>
            </a:endParaRPr>
          </a:p>
          <a:p>
            <a:pPr>
              <a:lnSpc>
                <a:spcPct val="100000"/>
              </a:lnSpc>
            </a:pPr>
            <a:r>
              <a:rPr lang="en-US" dirty="0"/>
              <a:t>The</a:t>
            </a:r>
            <a:r>
              <a:rPr lang="ru-RU" dirty="0"/>
              <a:t> </a:t>
            </a:r>
            <a:r>
              <a:rPr lang="en-US" b="1" dirty="0">
                <a:solidFill>
                  <a:schemeClr val="bg1"/>
                </a:solidFill>
                <a:latin typeface="Consolas" pitchFamily="49" charset="0"/>
                <a:cs typeface="Consolas" pitchFamily="49" charset="0"/>
              </a:rPr>
              <a:t>Throwable</a:t>
            </a:r>
            <a:r>
              <a:rPr lang="ru-RU" dirty="0">
                <a:solidFill>
                  <a:schemeClr val="bg1"/>
                </a:solidFill>
              </a:rPr>
              <a:t> </a:t>
            </a:r>
            <a:r>
              <a:rPr lang="en-US" dirty="0"/>
              <a:t>class is a base for </a:t>
            </a:r>
            <a:br>
              <a:rPr lang="en-US" dirty="0"/>
            </a:br>
            <a:r>
              <a:rPr lang="en-US" dirty="0"/>
              <a:t>all exceptions in JVM</a:t>
            </a:r>
            <a:endParaRPr lang="ru-RU" dirty="0"/>
          </a:p>
          <a:p>
            <a:pPr lvl="1">
              <a:lnSpc>
                <a:spcPct val="100000"/>
              </a:lnSpc>
            </a:pPr>
            <a:r>
              <a:rPr lang="en-US" dirty="0"/>
              <a:t>Contains information for the cause of the error</a:t>
            </a:r>
          </a:p>
          <a:p>
            <a:pPr lvl="1">
              <a:lnSpc>
                <a:spcPct val="100000"/>
              </a:lnSpc>
              <a:buClr>
                <a:schemeClr val="tx1"/>
              </a:buClr>
            </a:pPr>
            <a:r>
              <a:rPr lang="ru-RU" b="1" dirty="0">
                <a:solidFill>
                  <a:schemeClr val="bg1"/>
                </a:solidFill>
                <a:latin typeface="Consolas" pitchFamily="49" charset="0"/>
                <a:cs typeface="Consolas" pitchFamily="49" charset="0"/>
              </a:rPr>
              <a:t>Message</a:t>
            </a:r>
            <a:r>
              <a:rPr lang="ru-RU" dirty="0">
                <a:solidFill>
                  <a:schemeClr val="tx2">
                    <a:lumMod val="75000"/>
                  </a:schemeClr>
                </a:solidFill>
              </a:rPr>
              <a:t> </a:t>
            </a:r>
            <a:r>
              <a:rPr lang="ru-RU" dirty="0"/>
              <a:t>– </a:t>
            </a:r>
            <a:r>
              <a:rPr lang="en-US" dirty="0"/>
              <a:t>a text description of the exception</a:t>
            </a:r>
            <a:endParaRPr lang="ru-RU" dirty="0"/>
          </a:p>
          <a:p>
            <a:pPr lvl="2">
              <a:lnSpc>
                <a:spcPct val="100000"/>
              </a:lnSpc>
              <a:buClr>
                <a:schemeClr val="tx1"/>
              </a:buClr>
            </a:pPr>
            <a:r>
              <a:rPr lang="ru-RU" b="1" dirty="0">
                <a:solidFill>
                  <a:schemeClr val="bg1"/>
                </a:solidFill>
                <a:latin typeface="Consolas" pitchFamily="49" charset="0"/>
                <a:cs typeface="Consolas" pitchFamily="49" charset="0"/>
              </a:rPr>
              <a:t>StackTrace</a:t>
            </a:r>
            <a:r>
              <a:rPr lang="ru-RU" dirty="0">
                <a:solidFill>
                  <a:schemeClr val="tx2">
                    <a:lumMod val="75000"/>
                  </a:schemeClr>
                </a:solidFill>
              </a:rPr>
              <a:t> </a:t>
            </a:r>
            <a:r>
              <a:rPr lang="ru-RU" dirty="0"/>
              <a:t>–</a:t>
            </a:r>
            <a:r>
              <a:rPr lang="en-US" dirty="0"/>
              <a:t> the snapshot of the stack at the </a:t>
            </a:r>
            <a:br>
              <a:rPr lang="en-US" dirty="0"/>
            </a:br>
            <a:r>
              <a:rPr lang="en-US" dirty="0"/>
              <a:t>moment of exception throwing</a:t>
            </a:r>
            <a:endParaRPr lang="ru-RU" dirty="0"/>
          </a:p>
        </p:txBody>
      </p:sp>
      <p:sp>
        <p:nvSpPr>
          <p:cNvPr id="3" name="Title 2">
            <a:extLst>
              <a:ext uri="{FF2B5EF4-FFF2-40B4-BE49-F238E27FC236}">
                <a16:creationId xmlns:a16="http://schemas.microsoft.com/office/drawing/2014/main" id="{A4B3C419-8E3D-4E37-BB46-E1AC57C5463B}"/>
              </a:ext>
            </a:extLst>
          </p:cNvPr>
          <p:cNvSpPr>
            <a:spLocks noGrp="1"/>
          </p:cNvSpPr>
          <p:nvPr>
            <p:ph type="title"/>
          </p:nvPr>
        </p:nvSpPr>
        <p:spPr/>
        <p:txBody>
          <a:bodyPr/>
          <a:lstStyle/>
          <a:p>
            <a:r>
              <a:rPr lang="en-US" dirty="0"/>
              <a:t>The</a:t>
            </a:r>
            <a:r>
              <a:rPr lang="bg-BG" dirty="0"/>
              <a:t> </a:t>
            </a:r>
            <a:r>
              <a:rPr lang="en-US" noProof="1">
                <a:latin typeface="Consolas" pitchFamily="49" charset="0"/>
                <a:cs typeface="Consolas" pitchFamily="49" charset="0"/>
              </a:rPr>
              <a:t>Throwable</a:t>
            </a:r>
            <a:r>
              <a:rPr lang="en-US" dirty="0"/>
              <a:t> Class</a:t>
            </a:r>
          </a:p>
        </p:txBody>
      </p:sp>
      <p:sp>
        <p:nvSpPr>
          <p:cNvPr id="5" name="Slide Number">
            <a:extLst>
              <a:ext uri="{FF2B5EF4-FFF2-40B4-BE49-F238E27FC236}">
                <a16:creationId xmlns:a16="http://schemas.microsoft.com/office/drawing/2014/main" id="{B03C48D2-9166-4EE0-8B8A-9B8C173F13D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306</a:t>
            </a:fld>
            <a:endParaRPr lang="en-US" dirty="0"/>
          </a:p>
        </p:txBody>
      </p:sp>
    </p:spTree>
    <p:extLst>
      <p:ext uri="{BB962C8B-B14F-4D97-AF65-F5344CB8AC3E}">
        <p14:creationId xmlns:p14="http://schemas.microsoft.com/office/powerpoint/2010/main" val="23024531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p:cNvSpPr>
            <a:spLocks noGrp="1" noChangeArrowheads="1"/>
          </p:cNvSpPr>
          <p:nvPr>
            <p:ph type="body" sz="quarter" idx="10"/>
          </p:nvPr>
        </p:nvSpPr>
        <p:spPr/>
        <p:txBody>
          <a:bodyPr>
            <a:normAutofit/>
          </a:bodyPr>
          <a:lstStyle/>
          <a:p>
            <a:pPr>
              <a:lnSpc>
                <a:spcPct val="110000"/>
              </a:lnSpc>
            </a:pPr>
            <a:r>
              <a:rPr lang="en-US" sz="3400" dirty="0"/>
              <a:t>Java exceptions inherit from </a:t>
            </a:r>
            <a:r>
              <a:rPr lang="en-US" sz="3400" b="1" noProof="1">
                <a:solidFill>
                  <a:schemeClr val="bg1"/>
                </a:solidFill>
                <a:latin typeface="Consolas" pitchFamily="49" charset="0"/>
                <a:cs typeface="Consolas" pitchFamily="49" charset="0"/>
              </a:rPr>
              <a:t>Throwable</a:t>
            </a:r>
          </a:p>
          <a:p>
            <a:pPr>
              <a:lnSpc>
                <a:spcPct val="110000"/>
              </a:lnSpc>
              <a:buClr>
                <a:schemeClr val="tx1"/>
              </a:buClr>
            </a:pPr>
            <a:r>
              <a:rPr lang="en-US" sz="3400" noProof="1"/>
              <a:t>Below</a:t>
            </a:r>
            <a:r>
              <a:rPr lang="bg-BG" sz="3400" b="1" noProof="1">
                <a:solidFill>
                  <a:schemeClr val="bg1"/>
                </a:solidFill>
              </a:rPr>
              <a:t> </a:t>
            </a:r>
            <a:r>
              <a:rPr lang="en-US" sz="3400" b="1" noProof="1">
                <a:solidFill>
                  <a:schemeClr val="bg1"/>
                </a:solidFill>
                <a:latin typeface="Consolas" pitchFamily="49" charset="0"/>
                <a:cs typeface="Consolas" pitchFamily="49" charset="0"/>
              </a:rPr>
              <a:t>Throwable</a:t>
            </a:r>
            <a:r>
              <a:rPr lang="bg-BG" sz="3400" b="1" noProof="1">
                <a:solidFill>
                  <a:schemeClr val="bg1"/>
                </a:solidFill>
                <a:cs typeface="Consolas" pitchFamily="49" charset="0"/>
              </a:rPr>
              <a:t> </a:t>
            </a:r>
            <a:r>
              <a:rPr lang="en-US" sz="3400" noProof="1"/>
              <a:t>are:</a:t>
            </a:r>
          </a:p>
          <a:p>
            <a:pPr lvl="1">
              <a:lnSpc>
                <a:spcPct val="110000"/>
              </a:lnSpc>
              <a:buClr>
                <a:schemeClr val="tx1"/>
              </a:buClr>
            </a:pPr>
            <a:r>
              <a:rPr lang="en-US" sz="3200" b="1" noProof="1">
                <a:solidFill>
                  <a:schemeClr val="bg1"/>
                </a:solidFill>
                <a:latin typeface="Consolas" pitchFamily="49" charset="0"/>
                <a:cs typeface="Consolas" pitchFamily="49" charset="0"/>
              </a:rPr>
              <a:t>Error</a:t>
            </a:r>
            <a:r>
              <a:rPr lang="en-US" sz="3200" dirty="0"/>
              <a:t> - not expected to be caught under normal </a:t>
            </a:r>
            <a:br>
              <a:rPr lang="en-US" sz="3200" dirty="0"/>
            </a:br>
            <a:r>
              <a:rPr lang="en-US" sz="3200" dirty="0"/>
              <a:t>circumstances from the program</a:t>
            </a:r>
          </a:p>
          <a:p>
            <a:pPr lvl="2">
              <a:lnSpc>
                <a:spcPct val="110000"/>
              </a:lnSpc>
              <a:buClr>
                <a:schemeClr val="tx1"/>
              </a:buClr>
            </a:pPr>
            <a:r>
              <a:rPr lang="en-US" sz="3000" noProof="1"/>
              <a:t>Example - </a:t>
            </a:r>
            <a:r>
              <a:rPr lang="en-US" sz="3000" b="1" dirty="0" err="1">
                <a:solidFill>
                  <a:schemeClr val="bg1"/>
                </a:solidFill>
                <a:latin typeface="Consolas" panose="020B0609020204030204" pitchFamily="49" charset="0"/>
              </a:rPr>
              <a:t>StackOverflowError</a:t>
            </a:r>
            <a:endParaRPr lang="en-US" sz="3000" b="1" noProof="1">
              <a:solidFill>
                <a:schemeClr val="bg1"/>
              </a:solidFill>
              <a:latin typeface="Consolas" panose="020B0609020204030204" pitchFamily="49" charset="0"/>
            </a:endParaRPr>
          </a:p>
          <a:p>
            <a:pPr lvl="1">
              <a:lnSpc>
                <a:spcPct val="110000"/>
              </a:lnSpc>
              <a:buClr>
                <a:schemeClr val="tx1"/>
              </a:buClr>
            </a:pPr>
            <a:r>
              <a:rPr lang="en-US" sz="3200" b="1" noProof="1">
                <a:solidFill>
                  <a:schemeClr val="bg1"/>
                </a:solidFill>
                <a:latin typeface="Consolas" pitchFamily="49" charset="0"/>
                <a:cs typeface="Consolas" pitchFamily="49" charset="0"/>
              </a:rPr>
              <a:t>Exception</a:t>
            </a:r>
          </a:p>
          <a:p>
            <a:pPr lvl="2">
              <a:lnSpc>
                <a:spcPct val="110000"/>
              </a:lnSpc>
              <a:buClr>
                <a:schemeClr val="tx1"/>
              </a:buClr>
            </a:pPr>
            <a:r>
              <a:rPr lang="en-US" sz="3000" dirty="0"/>
              <a:t>Used for exceptional conditions that user programs should catch</a:t>
            </a:r>
            <a:endParaRPr lang="en-US" sz="3000" b="1" noProof="1">
              <a:solidFill>
                <a:schemeClr val="bg1"/>
              </a:solidFill>
              <a:latin typeface="Consolas" pitchFamily="49" charset="0"/>
              <a:cs typeface="Consolas" pitchFamily="49" charset="0"/>
            </a:endParaRPr>
          </a:p>
          <a:p>
            <a:pPr lvl="2">
              <a:lnSpc>
                <a:spcPct val="110000"/>
              </a:lnSpc>
            </a:pPr>
            <a:r>
              <a:rPr lang="en-US" sz="3000" dirty="0"/>
              <a:t>User-defined exceptions</a:t>
            </a:r>
            <a:endParaRPr lang="bg-BG" sz="3000" b="1" dirty="0">
              <a:solidFill>
                <a:schemeClr val="bg1"/>
              </a:solidFill>
            </a:endParaRPr>
          </a:p>
        </p:txBody>
      </p:sp>
      <p:sp>
        <p:nvSpPr>
          <p:cNvPr id="551938" name="Rectangle 2"/>
          <p:cNvSpPr>
            <a:spLocks noGrp="1" noChangeArrowheads="1"/>
          </p:cNvSpPr>
          <p:nvPr>
            <p:ph type="title"/>
          </p:nvPr>
        </p:nvSpPr>
        <p:spPr/>
        <p:txBody>
          <a:bodyPr/>
          <a:lstStyle/>
          <a:p>
            <a:r>
              <a:rPr lang="en-US" dirty="0"/>
              <a:t>Types of Exceptions</a:t>
            </a:r>
            <a:endParaRPr lang="bg-BG" dirty="0"/>
          </a:p>
        </p:txBody>
      </p:sp>
      <p:sp>
        <p:nvSpPr>
          <p:cNvPr id="5" name="Slide Number">
            <a:extLst>
              <a:ext uri="{FF2B5EF4-FFF2-40B4-BE49-F238E27FC236}">
                <a16:creationId xmlns:a16="http://schemas.microsoft.com/office/drawing/2014/main" id="{52FE5F3E-3C16-4FF9-9099-034C5D6B303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307</a:t>
            </a:fld>
            <a:endParaRPr lang="en-US" noProof="0" dirty="0"/>
          </a:p>
        </p:txBody>
      </p:sp>
    </p:spTree>
    <p:extLst>
      <p:ext uri="{BB962C8B-B14F-4D97-AF65-F5344CB8AC3E}">
        <p14:creationId xmlns:p14="http://schemas.microsoft.com/office/powerpoint/2010/main" val="22811963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93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193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519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4625F3-AEE3-478D-8E44-901BB1C5E309}"/>
              </a:ext>
            </a:extLst>
          </p:cNvPr>
          <p:cNvSpPr>
            <a:spLocks noGrp="1"/>
          </p:cNvSpPr>
          <p:nvPr>
            <p:ph type="body" sz="quarter" idx="10"/>
          </p:nvPr>
        </p:nvSpPr>
        <p:spPr>
          <a:xfrm>
            <a:off x="190402" y="1196125"/>
            <a:ext cx="11818096" cy="5509916"/>
          </a:xfrm>
        </p:spPr>
        <p:txBody>
          <a:bodyPr>
            <a:normAutofit/>
          </a:bodyPr>
          <a:lstStyle/>
          <a:p>
            <a:pPr>
              <a:buClr>
                <a:schemeClr val="tx1"/>
              </a:buClr>
            </a:pPr>
            <a:r>
              <a:rPr lang="en-US" b="1" dirty="0">
                <a:solidFill>
                  <a:schemeClr val="bg1"/>
                </a:solidFill>
              </a:rPr>
              <a:t>Exceptions</a:t>
            </a:r>
            <a:r>
              <a:rPr lang="en-US" dirty="0"/>
              <a:t> are two types:</a:t>
            </a:r>
          </a:p>
          <a:p>
            <a:pPr lvl="1">
              <a:buClr>
                <a:schemeClr val="tx1"/>
              </a:buClr>
            </a:pPr>
            <a:r>
              <a:rPr lang="en-US" b="1" dirty="0">
                <a:solidFill>
                  <a:schemeClr val="bg1"/>
                </a:solidFill>
              </a:rPr>
              <a:t>Checked</a:t>
            </a:r>
            <a:r>
              <a:rPr lang="en-US" dirty="0"/>
              <a:t> - an exception that is checked (notified) by the </a:t>
            </a:r>
            <a:br>
              <a:rPr lang="en-US" dirty="0"/>
            </a:br>
            <a:r>
              <a:rPr lang="en-US" dirty="0"/>
              <a:t>compiler at compilation-time</a:t>
            </a:r>
          </a:p>
          <a:p>
            <a:pPr lvl="2">
              <a:spcBef>
                <a:spcPts val="0"/>
              </a:spcBef>
              <a:buClr>
                <a:schemeClr val="tx1"/>
              </a:buClr>
            </a:pPr>
            <a:r>
              <a:rPr lang="en-US" dirty="0"/>
              <a:t>Also called as </a:t>
            </a:r>
            <a:r>
              <a:rPr lang="en-US" b="1" dirty="0">
                <a:solidFill>
                  <a:schemeClr val="bg1"/>
                </a:solidFill>
              </a:rPr>
              <a:t>Compile Time</a:t>
            </a:r>
            <a:r>
              <a:rPr lang="en-US" dirty="0"/>
              <a:t> exceptions</a:t>
            </a:r>
          </a:p>
          <a:p>
            <a:pPr marL="609219" lvl="1" indent="0">
              <a:buClr>
                <a:schemeClr val="tx1"/>
              </a:buClr>
              <a:buNone/>
            </a:pPr>
            <a:endParaRPr lang="en-US" b="1" dirty="0">
              <a:solidFill>
                <a:schemeClr val="bg1"/>
              </a:solidFill>
            </a:endParaRPr>
          </a:p>
          <a:p>
            <a:pPr marL="609219" lvl="1" indent="0">
              <a:spcBef>
                <a:spcPts val="3000"/>
              </a:spcBef>
              <a:buClr>
                <a:schemeClr val="tx1"/>
              </a:buClr>
              <a:buNone/>
            </a:pPr>
            <a:endParaRPr lang="en-US" b="1" dirty="0">
              <a:solidFill>
                <a:schemeClr val="bg1"/>
              </a:solidFill>
            </a:endParaRPr>
          </a:p>
          <a:p>
            <a:pPr lvl="1">
              <a:buClr>
                <a:schemeClr val="tx1"/>
              </a:buClr>
            </a:pPr>
            <a:r>
              <a:rPr lang="en-US" b="1" dirty="0">
                <a:solidFill>
                  <a:schemeClr val="bg1"/>
                </a:solidFill>
              </a:rPr>
              <a:t>Unchecked</a:t>
            </a:r>
            <a:r>
              <a:rPr lang="en-US" dirty="0"/>
              <a:t> - an exception that occurs at the time of execution</a:t>
            </a:r>
          </a:p>
          <a:p>
            <a:pPr lvl="2">
              <a:buClr>
                <a:schemeClr val="tx1"/>
              </a:buClr>
            </a:pPr>
            <a:r>
              <a:rPr lang="en-US" dirty="0"/>
              <a:t>Also called as </a:t>
            </a:r>
            <a:r>
              <a:rPr lang="en-US" sz="3198" b="1" dirty="0">
                <a:solidFill>
                  <a:schemeClr val="bg1"/>
                </a:solidFill>
              </a:rPr>
              <a:t>Runtime Exceptions</a:t>
            </a:r>
          </a:p>
        </p:txBody>
      </p:sp>
      <p:sp>
        <p:nvSpPr>
          <p:cNvPr id="3" name="Title 2">
            <a:extLst>
              <a:ext uri="{FF2B5EF4-FFF2-40B4-BE49-F238E27FC236}">
                <a16:creationId xmlns:a16="http://schemas.microsoft.com/office/drawing/2014/main" id="{328DC181-D359-43F3-9D59-9EF19F1A5C2B}"/>
              </a:ext>
            </a:extLst>
          </p:cNvPr>
          <p:cNvSpPr>
            <a:spLocks noGrp="1"/>
          </p:cNvSpPr>
          <p:nvPr>
            <p:ph type="title"/>
          </p:nvPr>
        </p:nvSpPr>
        <p:spPr/>
        <p:txBody>
          <a:bodyPr/>
          <a:lstStyle/>
          <a:p>
            <a:r>
              <a:rPr lang="en-US" dirty="0"/>
              <a:t>Exceptions</a:t>
            </a:r>
          </a:p>
        </p:txBody>
      </p:sp>
      <p:sp>
        <p:nvSpPr>
          <p:cNvPr id="7" name="Slide Number">
            <a:extLst>
              <a:ext uri="{FF2B5EF4-FFF2-40B4-BE49-F238E27FC236}">
                <a16:creationId xmlns:a16="http://schemas.microsoft.com/office/drawing/2014/main" id="{B9524B7E-3439-4130-9B5D-C9413B494C8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308</a:t>
            </a:fld>
            <a:endParaRPr lang="en-US" noProof="0" dirty="0"/>
          </a:p>
        </p:txBody>
      </p:sp>
      <p:sp>
        <p:nvSpPr>
          <p:cNvPr id="8" name="Rectangle 7"/>
          <p:cNvSpPr>
            <a:spLocks noChangeArrowheads="1"/>
          </p:cNvSpPr>
          <p:nvPr/>
        </p:nvSpPr>
        <p:spPr bwMode="auto">
          <a:xfrm>
            <a:off x="1506000" y="3595953"/>
            <a:ext cx="7778726" cy="161274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600" b="1" noProof="1">
                <a:latin typeface="Consolas" pitchFamily="49" charset="0"/>
                <a:cs typeface="Consolas" pitchFamily="49" charset="0"/>
              </a:rPr>
              <a:t>public static void main(String args[]) {</a:t>
            </a:r>
          </a:p>
          <a:p>
            <a:pPr eaLnBrk="0" hangingPunct="0">
              <a:lnSpc>
                <a:spcPct val="95000"/>
              </a:lnSpc>
              <a:buClr>
                <a:schemeClr val="accent5">
                  <a:lumMod val="40000"/>
                  <a:lumOff val="60000"/>
                </a:schemeClr>
              </a:buClr>
              <a:buSzPct val="70000"/>
            </a:pPr>
            <a:r>
              <a:rPr lang="en-US" sz="2600" b="1" noProof="1">
                <a:latin typeface="Consolas" pitchFamily="49" charset="0"/>
                <a:cs typeface="Consolas" pitchFamily="49" charset="0"/>
              </a:rPr>
              <a:t>  File file = new File("E://file.txt");</a:t>
            </a:r>
          </a:p>
          <a:p>
            <a:pPr eaLnBrk="0" hangingPunct="0">
              <a:lnSpc>
                <a:spcPct val="95000"/>
              </a:lnSpc>
              <a:buClr>
                <a:schemeClr val="accent5">
                  <a:lumMod val="40000"/>
                  <a:lumOff val="60000"/>
                </a:schemeClr>
              </a:buClr>
              <a:buSzPct val="70000"/>
            </a:pPr>
            <a:r>
              <a:rPr lang="en-US" sz="2600" b="1" noProof="1">
                <a:latin typeface="Consolas" pitchFamily="49" charset="0"/>
                <a:cs typeface="Consolas" pitchFamily="49" charset="0"/>
              </a:rPr>
              <a:t>  FileReader fr = new </a:t>
            </a:r>
            <a:r>
              <a:rPr lang="en-US" sz="2600" b="1" noProof="1">
                <a:solidFill>
                  <a:schemeClr val="bg1"/>
                </a:solidFill>
                <a:latin typeface="Consolas" pitchFamily="49" charset="0"/>
                <a:cs typeface="Consolas" pitchFamily="49" charset="0"/>
              </a:rPr>
              <a:t>FileReader</a:t>
            </a:r>
            <a:r>
              <a:rPr lang="en-US" sz="2600" b="1" noProof="1">
                <a:latin typeface="Consolas" pitchFamily="49" charset="0"/>
                <a:cs typeface="Consolas" pitchFamily="49" charset="0"/>
              </a:rPr>
              <a:t>(file);</a:t>
            </a:r>
          </a:p>
          <a:p>
            <a:pPr eaLnBrk="0" hangingPunct="0">
              <a:lnSpc>
                <a:spcPct val="95000"/>
              </a:lnSpc>
              <a:buClr>
                <a:schemeClr val="accent5">
                  <a:lumMod val="40000"/>
                  <a:lumOff val="60000"/>
                </a:schemeClr>
              </a:buClr>
              <a:buSzPct val="70000"/>
            </a:pPr>
            <a:r>
              <a:rPr lang="en-US" sz="2600" b="1" noProof="1">
                <a:latin typeface="Consolas" pitchFamily="49" charset="0"/>
                <a:cs typeface="Consolas" pitchFamily="49" charset="0"/>
              </a:rPr>
              <a:t>}</a:t>
            </a:r>
          </a:p>
        </p:txBody>
      </p:sp>
      <p:sp>
        <p:nvSpPr>
          <p:cNvPr id="9" name="AutoShape 7">
            <a:extLst>
              <a:ext uri="{FF2B5EF4-FFF2-40B4-BE49-F238E27FC236}">
                <a16:creationId xmlns:a16="http://schemas.microsoft.com/office/drawing/2014/main" id="{66EDE328-C424-4FA8-8621-DB1DA562B3EA}"/>
              </a:ext>
            </a:extLst>
          </p:cNvPr>
          <p:cNvSpPr>
            <a:spLocks noChangeArrowheads="1"/>
          </p:cNvSpPr>
          <p:nvPr/>
        </p:nvSpPr>
        <p:spPr bwMode="auto">
          <a:xfrm>
            <a:off x="7405052" y="4875217"/>
            <a:ext cx="3241560" cy="510778"/>
          </a:xfrm>
          <a:prstGeom prst="wedgeRoundRectCallout">
            <a:avLst>
              <a:gd name="adj1" fmla="val -54431"/>
              <a:gd name="adj2" fmla="val -4597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rPr>
              <a:t>FileNotFoundException</a:t>
            </a:r>
          </a:p>
        </p:txBody>
      </p:sp>
    </p:spTree>
    <p:extLst>
      <p:ext uri="{BB962C8B-B14F-4D97-AF65-F5344CB8AC3E}">
        <p14:creationId xmlns:p14="http://schemas.microsoft.com/office/powerpoint/2010/main" val="32974874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46167-D529-4ABD-BE9B-C022E6CE7FF1}"/>
              </a:ext>
            </a:extLst>
          </p:cNvPr>
          <p:cNvSpPr>
            <a:spLocks noGrp="1"/>
          </p:cNvSpPr>
          <p:nvPr>
            <p:ph type="title"/>
          </p:nvPr>
        </p:nvSpPr>
        <p:spPr/>
        <p:txBody>
          <a:bodyPr/>
          <a:lstStyle/>
          <a:p>
            <a:r>
              <a:rPr lang="en-US" dirty="0"/>
              <a:t>Exception Hierarchy </a:t>
            </a:r>
          </a:p>
        </p:txBody>
      </p:sp>
      <p:pic>
        <p:nvPicPr>
          <p:cNvPr id="7" name="Picture 6" descr="A screenshot of a cell phone&#10;&#10;Description automatically generated">
            <a:extLst>
              <a:ext uri="{FF2B5EF4-FFF2-40B4-BE49-F238E27FC236}">
                <a16:creationId xmlns:a16="http://schemas.microsoft.com/office/drawing/2014/main" id="{29488430-F6F2-4844-A250-E3C1A2FD14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1" y="990331"/>
            <a:ext cx="9226487" cy="5118096"/>
          </a:xfrm>
          <a:prstGeom prst="rect">
            <a:avLst/>
          </a:prstGeom>
        </p:spPr>
      </p:pic>
      <p:sp>
        <p:nvSpPr>
          <p:cNvPr id="5" name="Slide Number">
            <a:extLst>
              <a:ext uri="{FF2B5EF4-FFF2-40B4-BE49-F238E27FC236}">
                <a16:creationId xmlns:a16="http://schemas.microsoft.com/office/drawing/2014/main" id="{B371ACA7-FF8E-4379-92CD-37E115AB437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309</a:t>
            </a:fld>
            <a:endParaRPr lang="en-US" dirty="0"/>
          </a:p>
        </p:txBody>
      </p:sp>
    </p:spTree>
    <p:extLst>
      <p:ext uri="{BB962C8B-B14F-4D97-AF65-F5344CB8AC3E}">
        <p14:creationId xmlns:p14="http://schemas.microsoft.com/office/powerpoint/2010/main" val="31167765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CEFE89-1853-4451-977F-45899A1CFF17}"/>
              </a:ext>
            </a:extLst>
          </p:cNvPr>
          <p:cNvSpPr>
            <a:spLocks noGrp="1"/>
          </p:cNvSpPr>
          <p:nvPr>
            <p:ph type="body" sz="quarter" idx="10"/>
          </p:nvPr>
        </p:nvSpPr>
        <p:spPr>
          <a:xfrm>
            <a:off x="2062766" y="1108911"/>
            <a:ext cx="9883234" cy="5546589"/>
          </a:xfrm>
        </p:spPr>
        <p:txBody>
          <a:bodyPr/>
          <a:lstStyle/>
          <a:p>
            <a:r>
              <a:rPr lang="en-US" dirty="0"/>
              <a:t>A </a:t>
            </a:r>
            <a:r>
              <a:rPr lang="en-US" b="1" dirty="0">
                <a:solidFill>
                  <a:schemeClr val="bg1"/>
                </a:solidFill>
              </a:rPr>
              <a:t>top level</a:t>
            </a:r>
            <a:r>
              <a:rPr lang="en-US" dirty="0"/>
              <a:t> class is a class that is not a nested class</a:t>
            </a:r>
            <a:endParaRPr lang="bg-BG" dirty="0"/>
          </a:p>
          <a:p>
            <a:r>
              <a:rPr lang="en-US" dirty="0"/>
              <a:t>A </a:t>
            </a:r>
            <a:r>
              <a:rPr lang="en-US" b="1" dirty="0">
                <a:solidFill>
                  <a:schemeClr val="bg1"/>
                </a:solidFill>
              </a:rPr>
              <a:t>nested</a:t>
            </a:r>
            <a:r>
              <a:rPr lang="en-US" dirty="0"/>
              <a:t> class is any class whose declaration occurs within the body of another class or interface</a:t>
            </a:r>
            <a:endParaRPr lang="bg-BG" dirty="0"/>
          </a:p>
          <a:p>
            <a:r>
              <a:rPr lang="en-US" dirty="0"/>
              <a:t>Only nested classes can be </a:t>
            </a:r>
            <a:r>
              <a:rPr lang="en-US" b="1" dirty="0">
                <a:solidFill>
                  <a:schemeClr val="bg1"/>
                </a:solidFill>
              </a:rPr>
              <a:t>static</a:t>
            </a:r>
          </a:p>
        </p:txBody>
      </p:sp>
      <p:sp>
        <p:nvSpPr>
          <p:cNvPr id="6" name="Title 5">
            <a:extLst>
              <a:ext uri="{FF2B5EF4-FFF2-40B4-BE49-F238E27FC236}">
                <a16:creationId xmlns:a16="http://schemas.microsoft.com/office/drawing/2014/main" id="{501D0558-1247-4931-830E-B6962320C0A7}"/>
              </a:ext>
            </a:extLst>
          </p:cNvPr>
          <p:cNvSpPr>
            <a:spLocks noGrp="1"/>
          </p:cNvSpPr>
          <p:nvPr>
            <p:ph type="title"/>
          </p:nvPr>
        </p:nvSpPr>
        <p:spPr/>
        <p:txBody>
          <a:bodyPr/>
          <a:lstStyle/>
          <a:p>
            <a:r>
              <a:rPr lang="en-US" dirty="0"/>
              <a:t>Static Class</a:t>
            </a:r>
          </a:p>
        </p:txBody>
      </p:sp>
      <p:sp>
        <p:nvSpPr>
          <p:cNvPr id="4" name="Rectangle 3">
            <a:extLst>
              <a:ext uri="{FF2B5EF4-FFF2-40B4-BE49-F238E27FC236}">
                <a16:creationId xmlns:a16="http://schemas.microsoft.com/office/drawing/2014/main" id="{50A954D4-354B-4C44-8A4D-AB317D65AA93}"/>
              </a:ext>
            </a:extLst>
          </p:cNvPr>
          <p:cNvSpPr>
            <a:spLocks noChangeArrowheads="1"/>
          </p:cNvSpPr>
          <p:nvPr/>
        </p:nvSpPr>
        <p:spPr bwMode="auto">
          <a:xfrm>
            <a:off x="2958639" y="3849590"/>
            <a:ext cx="6198522" cy="246221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class TopClass {</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static</a:t>
            </a:r>
            <a:r>
              <a:rPr lang="en-US" sz="2400" b="1" noProof="1">
                <a:latin typeface="Consolas" pitchFamily="49" charset="0"/>
                <a:cs typeface="Consolas" pitchFamily="49" charset="0"/>
              </a:rPr>
              <a:t> class NestedStaticClass {</a:t>
            </a:r>
          </a:p>
          <a:p>
            <a:pPr eaLnBrk="0" hangingPunct="0">
              <a:lnSpc>
                <a:spcPct val="95000"/>
              </a:lnSpc>
              <a:spcBef>
                <a:spcPts val="600"/>
              </a:spcBef>
              <a:spcAft>
                <a:spcPts val="600"/>
              </a:spcAft>
              <a:buClr>
                <a:schemeClr val="accent5">
                  <a:lumMod val="40000"/>
                  <a:lumOff val="60000"/>
                </a:schemeClr>
              </a:buClr>
              <a:buSzPct val="70000"/>
            </a:pPr>
            <a:endParaRPr lang="en-US" sz="2400" b="1" noProof="1">
              <a:latin typeface="Consolas" pitchFamily="49" charset="0"/>
              <a:cs typeface="Consolas" pitchFamily="49" charset="0"/>
            </a:endParaRP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a:t>
            </a:r>
          </a:p>
        </p:txBody>
      </p:sp>
      <p:sp>
        <p:nvSpPr>
          <p:cNvPr id="9" name="Slide Number">
            <a:extLst>
              <a:ext uri="{FF2B5EF4-FFF2-40B4-BE49-F238E27FC236}">
                <a16:creationId xmlns:a16="http://schemas.microsoft.com/office/drawing/2014/main" id="{E6F942AE-14A1-4D13-9CA1-5F14F7C9639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a:t>
            </a:fld>
            <a:endParaRPr lang="en-US" dirty="0"/>
          </a:p>
        </p:txBody>
      </p:sp>
    </p:spTree>
    <p:extLst>
      <p:ext uri="{BB962C8B-B14F-4D97-AF65-F5344CB8AC3E}">
        <p14:creationId xmlns:p14="http://schemas.microsoft.com/office/powerpoint/2010/main" val="318267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Ð ÐµÐ·ÑÐ»ÑÐ°Ñ Ñ Ð¸Ð·Ð¾Ð±ÑÐ°Ð¶ÐµÐ½Ð¸Ðµ Ð·Ð° 404 png">
            <a:extLst>
              <a:ext uri="{FF2B5EF4-FFF2-40B4-BE49-F238E27FC236}">
                <a16:creationId xmlns:a16="http://schemas.microsoft.com/office/drawing/2014/main" id="{5687D31C-6063-48C9-89FB-2C059DD151F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568826" y="1175016"/>
            <a:ext cx="3054350"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FF1D83D-4D76-496A-B5A7-AC3E2EF95452}"/>
              </a:ext>
            </a:extLst>
          </p:cNvPr>
          <p:cNvSpPr>
            <a:spLocks noGrp="1"/>
          </p:cNvSpPr>
          <p:nvPr>
            <p:ph type="title" sz="quarter" idx="10"/>
          </p:nvPr>
        </p:nvSpPr>
        <p:spPr/>
        <p:txBody>
          <a:bodyPr/>
          <a:lstStyle/>
          <a:p>
            <a:r>
              <a:rPr lang="en-US"/>
              <a:t>Handling Exceptions</a:t>
            </a:r>
          </a:p>
        </p:txBody>
      </p:sp>
    </p:spTree>
    <p:extLst>
      <p:ext uri="{BB962C8B-B14F-4D97-AF65-F5344CB8AC3E}">
        <p14:creationId xmlns:p14="http://schemas.microsoft.com/office/powerpoint/2010/main" val="16319485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F701-5968-4037-B0F1-B55B3C48F180}"/>
              </a:ext>
            </a:extLst>
          </p:cNvPr>
          <p:cNvSpPr>
            <a:spLocks noGrp="1"/>
          </p:cNvSpPr>
          <p:nvPr>
            <p:ph type="title"/>
          </p:nvPr>
        </p:nvSpPr>
        <p:spPr/>
        <p:txBody>
          <a:bodyPr/>
          <a:lstStyle/>
          <a:p>
            <a:r>
              <a:rPr lang="en-US" dirty="0"/>
              <a:t>Handling Exceptions</a:t>
            </a:r>
          </a:p>
        </p:txBody>
      </p:sp>
      <p:sp>
        <p:nvSpPr>
          <p:cNvPr id="3" name="Text Placeholder 2">
            <a:extLst>
              <a:ext uri="{FF2B5EF4-FFF2-40B4-BE49-F238E27FC236}">
                <a16:creationId xmlns:a16="http://schemas.microsoft.com/office/drawing/2014/main" id="{A2E0E0D8-3DFF-4594-801D-7E646D8AF24A}"/>
              </a:ext>
            </a:extLst>
          </p:cNvPr>
          <p:cNvSpPr>
            <a:spLocks noGrp="1"/>
          </p:cNvSpPr>
          <p:nvPr>
            <p:ph type="body" sz="quarter" idx="10"/>
          </p:nvPr>
        </p:nvSpPr>
        <p:spPr/>
        <p:txBody>
          <a:bodyPr>
            <a:normAutofit/>
          </a:bodyPr>
          <a:lstStyle/>
          <a:p>
            <a:pPr>
              <a:lnSpc>
                <a:spcPct val="100000"/>
              </a:lnSpc>
            </a:pPr>
            <a:r>
              <a:rPr lang="en-US" dirty="0"/>
              <a:t>In Java exceptions can be handled by the</a:t>
            </a:r>
            <a:r>
              <a:rPr lang="en-US" dirty="0">
                <a:solidFill>
                  <a:schemeClr val="tx2"/>
                </a:solidFill>
              </a:rPr>
              <a:t> </a:t>
            </a:r>
            <a:br>
              <a:rPr lang="en-US" dirty="0">
                <a:solidFill>
                  <a:schemeClr val="tx2"/>
                </a:solidFill>
              </a:rPr>
            </a:br>
            <a:r>
              <a:rPr lang="en-US" b="1" dirty="0">
                <a:solidFill>
                  <a:schemeClr val="bg1"/>
                </a:solidFill>
                <a:latin typeface="Consolas" pitchFamily="49" charset="0"/>
                <a:cs typeface="Consolas" pitchFamily="49" charset="0"/>
              </a:rPr>
              <a:t>try-catch</a:t>
            </a:r>
            <a:r>
              <a:rPr lang="en-US" dirty="0">
                <a:solidFill>
                  <a:schemeClr val="tx2">
                    <a:lumMod val="75000"/>
                  </a:schemeClr>
                </a:solidFill>
              </a:rPr>
              <a:t> </a:t>
            </a:r>
            <a:r>
              <a:rPr lang="en-US" dirty="0"/>
              <a:t>construction</a:t>
            </a:r>
            <a:endParaRPr lang="ru-RU" dirty="0"/>
          </a:p>
          <a:p>
            <a:pPr marL="0" indent="0">
              <a:lnSpc>
                <a:spcPct val="100000"/>
              </a:lnSpc>
              <a:buNone/>
            </a:pPr>
            <a:endParaRPr lang="ru-RU" dirty="0"/>
          </a:p>
          <a:p>
            <a:pPr marL="0" indent="0">
              <a:lnSpc>
                <a:spcPct val="100000"/>
              </a:lnSpc>
              <a:buNone/>
            </a:pPr>
            <a:endParaRPr lang="ru-RU" dirty="0"/>
          </a:p>
          <a:p>
            <a:pPr marL="0" indent="0">
              <a:lnSpc>
                <a:spcPct val="100000"/>
              </a:lnSpc>
              <a:spcBef>
                <a:spcPts val="3000"/>
              </a:spcBef>
              <a:buNone/>
            </a:pPr>
            <a:endParaRPr lang="ru-RU" dirty="0"/>
          </a:p>
          <a:p>
            <a:pPr>
              <a:lnSpc>
                <a:spcPct val="100000"/>
              </a:lnSpc>
              <a:spcBef>
                <a:spcPts val="2400"/>
              </a:spcBef>
              <a:buClr>
                <a:schemeClr val="tx1"/>
              </a:buClr>
            </a:pPr>
            <a:r>
              <a:rPr lang="ru-RU" b="1" dirty="0">
                <a:solidFill>
                  <a:schemeClr val="bg1"/>
                </a:solidFill>
                <a:latin typeface="Consolas" pitchFamily="49" charset="0"/>
                <a:cs typeface="Consolas" pitchFamily="49" charset="0"/>
              </a:rPr>
              <a:t>catch</a:t>
            </a:r>
            <a:r>
              <a:rPr lang="ru-RU" dirty="0">
                <a:solidFill>
                  <a:schemeClr val="tx2">
                    <a:lumMod val="75000"/>
                  </a:schemeClr>
                </a:solidFill>
              </a:rPr>
              <a:t> </a:t>
            </a:r>
            <a:r>
              <a:rPr lang="en-US" dirty="0"/>
              <a:t>blocks can be used multiple times to process different exception types</a:t>
            </a:r>
            <a:endParaRPr lang="ru-RU" dirty="0"/>
          </a:p>
        </p:txBody>
      </p:sp>
      <p:pic>
        <p:nvPicPr>
          <p:cNvPr id="6" name="Picture 4" descr="C:\Documents\Courses\OOP\OOP Images\sticker,375x360.png">
            <a:extLst>
              <a:ext uri="{FF2B5EF4-FFF2-40B4-BE49-F238E27FC236}">
                <a16:creationId xmlns:a16="http://schemas.microsoft.com/office/drawing/2014/main" id="{AF0AE878-7FE9-42B6-ACDA-9251DA8D74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9834" y="3262431"/>
            <a:ext cx="1295400" cy="124358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a:extLst>
              <a:ext uri="{FF2B5EF4-FFF2-40B4-BE49-F238E27FC236}">
                <a16:creationId xmlns:a16="http://schemas.microsoft.com/office/drawing/2014/main" id="{9BD4482A-5A7A-48F7-8B1E-F2DE0F99BB1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311</a:t>
            </a:fld>
            <a:endParaRPr lang="en-US" dirty="0"/>
          </a:p>
        </p:txBody>
      </p:sp>
      <p:sp>
        <p:nvSpPr>
          <p:cNvPr id="8" name="Rectangle 7"/>
          <p:cNvSpPr>
            <a:spLocks noChangeArrowheads="1"/>
          </p:cNvSpPr>
          <p:nvPr/>
        </p:nvSpPr>
        <p:spPr bwMode="auto">
          <a:xfrm>
            <a:off x="2114919" y="2484000"/>
            <a:ext cx="9942921" cy="21390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800" b="1" noProof="1">
                <a:solidFill>
                  <a:schemeClr val="bg1"/>
                </a:solidFill>
                <a:latin typeface="Consolas" pitchFamily="49" charset="0"/>
                <a:cs typeface="Consolas" pitchFamily="49" charset="0"/>
              </a:rPr>
              <a:t>try </a:t>
            </a:r>
            <a:r>
              <a:rPr lang="en-US" sz="2800" b="1" noProof="1">
                <a:latin typeface="Consolas" pitchFamily="49" charset="0"/>
                <a:cs typeface="Consolas" pitchFamily="49" charset="0"/>
              </a:rPr>
              <a:t>{</a:t>
            </a:r>
          </a:p>
          <a:p>
            <a:pPr eaLnBrk="0" hangingPunct="0">
              <a:lnSpc>
                <a:spcPct val="95000"/>
              </a:lnSpc>
              <a:buClr>
                <a:schemeClr val="accent5">
                  <a:lumMod val="40000"/>
                  <a:lumOff val="60000"/>
                </a:schemeClr>
              </a:buClr>
              <a:buSzPct val="70000"/>
            </a:pPr>
            <a:r>
              <a:rPr lang="en-US" sz="2800" b="1" i="1" noProof="1">
                <a:solidFill>
                  <a:schemeClr val="accent2"/>
                </a:solidFill>
                <a:latin typeface="Consolas" pitchFamily="49" charset="0"/>
                <a:cs typeface="Consolas" pitchFamily="49" charset="0"/>
              </a:rPr>
              <a:t>  // Do some work that can raise an exception</a:t>
            </a:r>
          </a:p>
          <a:p>
            <a:pPr eaLnBrk="0" hangingPunct="0">
              <a:lnSpc>
                <a:spcPct val="95000"/>
              </a:lnSpc>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catch</a:t>
            </a:r>
            <a:r>
              <a:rPr lang="en-US" sz="2800" b="1" noProof="1">
                <a:solidFill>
                  <a:schemeClr val="tx2"/>
                </a:solidFill>
                <a:latin typeface="Consolas" pitchFamily="49" charset="0"/>
                <a:cs typeface="Consolas" pitchFamily="49" charset="0"/>
              </a:rPr>
              <a:t> </a:t>
            </a:r>
            <a:r>
              <a:rPr lang="en-US" sz="2800" b="1" noProof="1">
                <a:latin typeface="Consolas" pitchFamily="49" charset="0"/>
                <a:cs typeface="Consolas" pitchFamily="49" charset="0"/>
              </a:rPr>
              <a:t>(</a:t>
            </a:r>
            <a:r>
              <a:rPr lang="en-US" sz="2800" b="1" noProof="1">
                <a:solidFill>
                  <a:schemeClr val="bg1"/>
                </a:solidFill>
                <a:latin typeface="Consolas" pitchFamily="49" charset="0"/>
                <a:cs typeface="Consolas" pitchFamily="49" charset="0"/>
              </a:rPr>
              <a:t>SomeException</a:t>
            </a:r>
            <a:r>
              <a:rPr lang="en-US" sz="2800" b="1" noProof="1">
                <a:latin typeface="Consolas" pitchFamily="49" charset="0"/>
                <a:cs typeface="Consolas" pitchFamily="49" charset="0"/>
              </a:rPr>
              <a:t>) {</a:t>
            </a:r>
          </a:p>
          <a:p>
            <a:pPr eaLnBrk="0" hangingPunct="0">
              <a:lnSpc>
                <a:spcPct val="95000"/>
              </a:lnSpc>
              <a:buClr>
                <a:schemeClr val="accent5">
                  <a:lumMod val="40000"/>
                  <a:lumOff val="60000"/>
                </a:schemeClr>
              </a:buClr>
              <a:buSzPct val="70000"/>
            </a:pPr>
            <a:r>
              <a:rPr lang="en-US" sz="2800" b="1" i="1" noProof="1">
                <a:solidFill>
                  <a:schemeClr val="accent2"/>
                </a:solidFill>
                <a:latin typeface="Consolas" pitchFamily="49" charset="0"/>
                <a:cs typeface="Consolas" pitchFamily="49" charset="0"/>
              </a:rPr>
              <a:t>  // Handle the caught exception</a:t>
            </a:r>
          </a:p>
          <a:p>
            <a:pPr eaLnBrk="0" hangingPunct="0">
              <a:lnSpc>
                <a:spcPct val="95000"/>
              </a:lnSpc>
              <a:buClr>
                <a:schemeClr val="accent5">
                  <a:lumMod val="40000"/>
                  <a:lumOff val="60000"/>
                </a:schemeClr>
              </a:buClr>
              <a:buSzPct val="70000"/>
            </a:pPr>
            <a:r>
              <a:rPr lang="en-US" sz="2800" b="1" noProof="1">
                <a:latin typeface="Consolas" pitchFamily="49" charset="0"/>
                <a:cs typeface="Consolas" pitchFamily="49" charset="0"/>
              </a:rPr>
              <a:t>}</a:t>
            </a:r>
          </a:p>
        </p:txBody>
      </p:sp>
    </p:spTree>
    <p:extLst>
      <p:ext uri="{BB962C8B-B14F-4D97-AF65-F5344CB8AC3E}">
        <p14:creationId xmlns:p14="http://schemas.microsoft.com/office/powerpoint/2010/main" val="29539604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3322-B777-4E65-BD66-EBB1187860B5}"/>
              </a:ext>
            </a:extLst>
          </p:cNvPr>
          <p:cNvSpPr>
            <a:spLocks noGrp="1"/>
          </p:cNvSpPr>
          <p:nvPr>
            <p:ph type="title"/>
          </p:nvPr>
        </p:nvSpPr>
        <p:spPr/>
        <p:txBody>
          <a:bodyPr/>
          <a:lstStyle/>
          <a:p>
            <a:r>
              <a:rPr lang="en-US" dirty="0"/>
              <a:t>Multiple Catch Blocks – Example</a:t>
            </a:r>
          </a:p>
        </p:txBody>
      </p:sp>
      <p:sp>
        <p:nvSpPr>
          <p:cNvPr id="6" name="Slide Number">
            <a:extLst>
              <a:ext uri="{FF2B5EF4-FFF2-40B4-BE49-F238E27FC236}">
                <a16:creationId xmlns:a16="http://schemas.microsoft.com/office/drawing/2014/main" id="{D7E44E41-DE44-4289-8AC8-6AABC698FD7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312</a:t>
            </a:fld>
            <a:endParaRPr lang="en-US" dirty="0"/>
          </a:p>
        </p:txBody>
      </p:sp>
      <p:sp>
        <p:nvSpPr>
          <p:cNvPr id="7" name="Rectangle 6"/>
          <p:cNvSpPr>
            <a:spLocks noChangeArrowheads="1"/>
          </p:cNvSpPr>
          <p:nvPr/>
        </p:nvSpPr>
        <p:spPr bwMode="auto">
          <a:xfrm>
            <a:off x="876000" y="1854000"/>
            <a:ext cx="10198184"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String s = sc.nextLine();</a:t>
            </a:r>
          </a:p>
          <a:p>
            <a:pPr eaLnBrk="0" hangingPunct="0">
              <a:buClr>
                <a:schemeClr val="accent5">
                  <a:lumMod val="40000"/>
                  <a:lumOff val="60000"/>
                </a:schemeClr>
              </a:buClr>
              <a:buSzPct val="70000"/>
            </a:pPr>
            <a:r>
              <a:rPr lang="en-US" sz="2800" b="1" noProof="1">
                <a:solidFill>
                  <a:schemeClr val="bg1"/>
                </a:solidFill>
                <a:latin typeface="Consolas" pitchFamily="49" charset="0"/>
                <a:cs typeface="Consolas" pitchFamily="49" charset="0"/>
              </a:rPr>
              <a:t>try</a:t>
            </a:r>
            <a:r>
              <a:rPr lang="en-US"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Integer.parseInt(s);</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System.out.printf(</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"You entered a valid integer number %s.", s);</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catch</a:t>
            </a: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NumberFormatException ex</a:t>
            </a:r>
            <a:r>
              <a:rPr lang="en-US"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System.out.println("Invalid integer number!");</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endParaRPr lang="bg-BG" sz="2800" b="1" noProof="1">
              <a:solidFill>
                <a:schemeClr val="tx2"/>
              </a:solidFill>
              <a:latin typeface="Consolas" pitchFamily="49" charset="0"/>
              <a:cs typeface="Consolas" pitchFamily="49" charset="0"/>
            </a:endParaRPr>
          </a:p>
        </p:txBody>
      </p:sp>
    </p:spTree>
    <p:extLst>
      <p:ext uri="{BB962C8B-B14F-4D97-AF65-F5344CB8AC3E}">
        <p14:creationId xmlns:p14="http://schemas.microsoft.com/office/powerpoint/2010/main" val="743899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7" name="Rectangle 3"/>
          <p:cNvSpPr>
            <a:spLocks noGrp="1" noChangeArrowheads="1"/>
          </p:cNvSpPr>
          <p:nvPr>
            <p:ph type="body" sz="quarter" idx="10"/>
          </p:nvPr>
        </p:nvSpPr>
        <p:spPr>
          <a:xfrm>
            <a:off x="190402" y="1196125"/>
            <a:ext cx="11818096" cy="5509916"/>
          </a:xfrm>
        </p:spPr>
        <p:txBody>
          <a:bodyPr>
            <a:normAutofit/>
          </a:bodyPr>
          <a:lstStyle/>
          <a:p>
            <a:pPr>
              <a:lnSpc>
                <a:spcPct val="100000"/>
              </a:lnSpc>
              <a:spcBef>
                <a:spcPct val="20000"/>
              </a:spcBef>
            </a:pPr>
            <a:r>
              <a:rPr lang="en-US" sz="3400" dirty="0"/>
              <a:t>When catching an exception of a particular class, all its </a:t>
            </a:r>
            <a:br>
              <a:rPr lang="en-US" sz="3400" dirty="0"/>
            </a:br>
            <a:r>
              <a:rPr lang="en-US" sz="3400" dirty="0"/>
              <a:t>inheritors (child exceptions) are caught too, e.g.</a:t>
            </a:r>
          </a:p>
          <a:p>
            <a:pPr marL="0" indent="0">
              <a:lnSpc>
                <a:spcPct val="100000"/>
              </a:lnSpc>
              <a:spcBef>
                <a:spcPct val="20000"/>
              </a:spcBef>
              <a:buNone/>
            </a:pPr>
            <a:endParaRPr lang="en-US" sz="3400" dirty="0"/>
          </a:p>
          <a:p>
            <a:pPr marL="0" indent="0">
              <a:lnSpc>
                <a:spcPct val="100000"/>
              </a:lnSpc>
              <a:spcBef>
                <a:spcPts val="1800"/>
              </a:spcBef>
              <a:buNone/>
            </a:pPr>
            <a:endParaRPr lang="en-US" sz="3400" dirty="0"/>
          </a:p>
          <a:p>
            <a:pPr marL="0" indent="0">
              <a:lnSpc>
                <a:spcPct val="100000"/>
              </a:lnSpc>
              <a:spcBef>
                <a:spcPts val="1200"/>
              </a:spcBef>
              <a:buNone/>
            </a:pPr>
            <a:endParaRPr lang="en-US" sz="3400" dirty="0"/>
          </a:p>
          <a:p>
            <a:pPr>
              <a:lnSpc>
                <a:spcPct val="100000"/>
              </a:lnSpc>
              <a:spcBef>
                <a:spcPct val="20000"/>
              </a:spcBef>
            </a:pPr>
            <a:r>
              <a:rPr lang="en-US" sz="3400" dirty="0"/>
              <a:t>Handles</a:t>
            </a:r>
            <a:r>
              <a:rPr lang="bg-BG" sz="3400" dirty="0"/>
              <a:t> </a:t>
            </a:r>
            <a:r>
              <a:rPr lang="en-US" sz="3400" b="1" noProof="1">
                <a:solidFill>
                  <a:schemeClr val="bg1"/>
                </a:solidFill>
                <a:cs typeface="Consolas" pitchFamily="49" charset="0"/>
              </a:rPr>
              <a:t>IndexOutOfBoundsException</a:t>
            </a:r>
            <a:r>
              <a:rPr lang="bg-BG" sz="3400" dirty="0">
                <a:solidFill>
                  <a:schemeClr val="tx2">
                    <a:lumMod val="75000"/>
                  </a:schemeClr>
                </a:solidFill>
              </a:rPr>
              <a:t> </a:t>
            </a:r>
            <a:r>
              <a:rPr lang="en-US" sz="3400" dirty="0"/>
              <a:t>and</a:t>
            </a:r>
            <a:r>
              <a:rPr lang="bg-BG" sz="3400" dirty="0"/>
              <a:t> </a:t>
            </a:r>
            <a:r>
              <a:rPr lang="en-US" sz="3400" dirty="0"/>
              <a:t>its descendants </a:t>
            </a:r>
            <a:br>
              <a:rPr lang="en-US" sz="3400" dirty="0"/>
            </a:br>
            <a:r>
              <a:rPr lang="en-US" sz="3400" b="1" noProof="1">
                <a:solidFill>
                  <a:schemeClr val="bg1"/>
                </a:solidFill>
                <a:cs typeface="Consolas" pitchFamily="49" charset="0"/>
              </a:rPr>
              <a:t>ArrayIndexOutOfBoundsException</a:t>
            </a:r>
            <a:r>
              <a:rPr lang="bg-BG" sz="3400" dirty="0">
                <a:solidFill>
                  <a:schemeClr val="tx2">
                    <a:lumMod val="75000"/>
                  </a:schemeClr>
                </a:solidFill>
              </a:rPr>
              <a:t> </a:t>
            </a:r>
            <a:r>
              <a:rPr lang="en-US" sz="3400" dirty="0"/>
              <a:t>and</a:t>
            </a:r>
            <a:r>
              <a:rPr lang="bg-BG" sz="3400" dirty="0"/>
              <a:t> </a:t>
            </a:r>
            <a:br>
              <a:rPr lang="en-US" sz="3400" dirty="0"/>
            </a:br>
            <a:r>
              <a:rPr lang="en-US" sz="3400" b="1" noProof="1">
                <a:solidFill>
                  <a:schemeClr val="bg1"/>
                </a:solidFill>
                <a:cs typeface="Consolas" pitchFamily="49" charset="0"/>
              </a:rPr>
              <a:t>StringIndexOutOfBoundsException</a:t>
            </a:r>
          </a:p>
        </p:txBody>
      </p:sp>
      <p:sp>
        <p:nvSpPr>
          <p:cNvPr id="553986" name="Rectangle 2"/>
          <p:cNvSpPr>
            <a:spLocks noGrp="1" noChangeArrowheads="1"/>
          </p:cNvSpPr>
          <p:nvPr>
            <p:ph type="title"/>
          </p:nvPr>
        </p:nvSpPr>
        <p:spPr/>
        <p:txBody>
          <a:bodyPr/>
          <a:lstStyle/>
          <a:p>
            <a:r>
              <a:rPr lang="en-US" dirty="0"/>
              <a:t>Handling Exceptions</a:t>
            </a:r>
            <a:endParaRPr lang="bg-BG" dirty="0"/>
          </a:p>
        </p:txBody>
      </p:sp>
      <p:pic>
        <p:nvPicPr>
          <p:cNvPr id="10242" name="Picture 2" descr="Ð ÐµÐ·ÑÐ»ÑÐ°Ñ Ñ Ð¸Ð·Ð¾Ð±ÑÐ°Ð¶ÐµÐ½Ð¸Ðµ Ð·Ð° bug net png">
            <a:extLst>
              <a:ext uri="{FF2B5EF4-FFF2-40B4-BE49-F238E27FC236}">
                <a16:creationId xmlns:a16="http://schemas.microsoft.com/office/drawing/2014/main" id="{F0588981-328D-46E3-A98A-4508D7078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3577" y="2012842"/>
            <a:ext cx="1439378" cy="247323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a:extLst>
              <a:ext uri="{FF2B5EF4-FFF2-40B4-BE49-F238E27FC236}">
                <a16:creationId xmlns:a16="http://schemas.microsoft.com/office/drawing/2014/main" id="{93907FA6-8940-4BA3-8AF2-E055D4FFF7E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313</a:t>
            </a:fld>
            <a:endParaRPr lang="en-US" noProof="0" dirty="0"/>
          </a:p>
        </p:txBody>
      </p:sp>
      <p:sp>
        <p:nvSpPr>
          <p:cNvPr id="8" name="Rectangle 7"/>
          <p:cNvSpPr>
            <a:spLocks noChangeArrowheads="1"/>
          </p:cNvSpPr>
          <p:nvPr/>
        </p:nvSpPr>
        <p:spPr bwMode="auto">
          <a:xfrm>
            <a:off x="651000" y="2347030"/>
            <a:ext cx="10198184" cy="21390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Do some work that can cause an exception</a:t>
            </a:r>
          </a:p>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a:t>
            </a:r>
            <a:r>
              <a:rPr lang="en-US" sz="2800" b="1" noProof="1">
                <a:solidFill>
                  <a:schemeClr val="bg1"/>
                </a:solidFill>
                <a:cs typeface="Consolas" pitchFamily="49" charset="0"/>
              </a:rPr>
              <a:t>IndexOutOfBoundsException</a:t>
            </a:r>
            <a:r>
              <a:rPr lang="en-US" sz="2800" b="1" noProof="1">
                <a:solidFill>
                  <a:schemeClr val="bg1"/>
                </a:solidFill>
                <a:latin typeface="Consolas" pitchFamily="49" charset="0"/>
                <a:cs typeface="Consolas" pitchFamily="49" charset="0"/>
              </a:rPr>
              <a:t> ae</a:t>
            </a:r>
            <a:r>
              <a:rPr lang="en-US" sz="2800" b="1" noProof="1">
                <a:solidFill>
                  <a:schemeClr val="tx2"/>
                </a:solidFill>
                <a:latin typeface="Consolas" pitchFamily="49" charset="0"/>
                <a:cs typeface="Consolas" pitchFamily="49" charset="0"/>
              </a:rPr>
              <a:t>) {</a:t>
            </a:r>
          </a:p>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Handle the caught arithmetic exception</a:t>
            </a:r>
          </a:p>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2266576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p:txBody>
          <a:bodyPr/>
          <a:lstStyle/>
          <a:p>
            <a:r>
              <a:rPr lang="en-US" dirty="0"/>
              <a:t>Find the Mistake!</a:t>
            </a:r>
            <a:endParaRPr lang="bg-BG" dirty="0"/>
          </a:p>
        </p:txBody>
      </p:sp>
      <p:sp>
        <p:nvSpPr>
          <p:cNvPr id="10" name="Slide Number">
            <a:extLst>
              <a:ext uri="{FF2B5EF4-FFF2-40B4-BE49-F238E27FC236}">
                <a16:creationId xmlns:a16="http://schemas.microsoft.com/office/drawing/2014/main" id="{B5376E4E-40A4-4A02-8D94-FB6C452E8DF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314</a:t>
            </a:fld>
            <a:endParaRPr lang="en-US" noProof="0" dirty="0"/>
          </a:p>
        </p:txBody>
      </p:sp>
      <p:sp>
        <p:nvSpPr>
          <p:cNvPr id="7" name="Rectangle 6"/>
          <p:cNvSpPr>
            <a:spLocks noChangeArrowheads="1"/>
          </p:cNvSpPr>
          <p:nvPr/>
        </p:nvSpPr>
        <p:spPr bwMode="auto">
          <a:xfrm>
            <a:off x="1056000" y="1674000"/>
            <a:ext cx="10198184" cy="45858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String str = sc.nextLine();</a:t>
            </a:r>
          </a:p>
          <a:p>
            <a:pPr eaLnBrk="0" hangingPunct="0">
              <a:spcBef>
                <a:spcPts val="600"/>
              </a:spcBef>
              <a:buClr>
                <a:schemeClr val="accent5">
                  <a:lumMod val="40000"/>
                  <a:lumOff val="60000"/>
                </a:schemeClr>
              </a:buClr>
              <a:buSzPct val="70000"/>
            </a:pPr>
            <a:endParaRPr lang="en-US" sz="2800" b="1" noProof="1">
              <a:solidFill>
                <a:schemeClr val="tx2"/>
              </a:solidFill>
              <a:latin typeface="Consolas" pitchFamily="49" charset="0"/>
              <a:cs typeface="Consolas" pitchFamily="49" charset="0"/>
            </a:endParaRP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Integer.parseInt(str);</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a:t>
            </a:r>
            <a:r>
              <a:rPr lang="en-US" sz="2800" b="1" noProof="1">
                <a:solidFill>
                  <a:schemeClr val="bg1"/>
                </a:solidFill>
                <a:latin typeface="Consolas" pitchFamily="49" charset="0"/>
                <a:cs typeface="Consolas" pitchFamily="49" charset="0"/>
              </a:rPr>
              <a:t>Exception</a:t>
            </a:r>
            <a:r>
              <a:rPr lang="en-US" sz="2800" b="1" noProof="1">
                <a:solidFill>
                  <a:schemeClr val="tx2"/>
                </a:solidFill>
                <a:latin typeface="Consolas" pitchFamily="49" charset="0"/>
                <a:cs typeface="Consolas" pitchFamily="49" charset="0"/>
              </a:rPr>
              <a:t> ex) {</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System.out.println("Cannot parse the number!");</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a:t>
            </a:r>
            <a:r>
              <a:rPr lang="en-US" sz="2800" b="1" noProof="1">
                <a:solidFill>
                  <a:schemeClr val="bg1"/>
                </a:solidFill>
                <a:latin typeface="Consolas" pitchFamily="49" charset="0"/>
                <a:cs typeface="Consolas" pitchFamily="49" charset="0"/>
              </a:rPr>
              <a:t>NumberFormatException</a:t>
            </a:r>
            <a:r>
              <a:rPr lang="en-US" sz="2800" b="1" noProof="1">
                <a:solidFill>
                  <a:schemeClr val="tx2"/>
                </a:solidFill>
                <a:latin typeface="Consolas" pitchFamily="49" charset="0"/>
                <a:cs typeface="Consolas" pitchFamily="49" charset="0"/>
              </a:rPr>
              <a:t> ex) {</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System.out.println("Invalid integer number!");</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endParaRPr lang="bg-BG" sz="2800" b="1" noProof="1">
              <a:solidFill>
                <a:schemeClr val="tx2"/>
              </a:solidFill>
              <a:latin typeface="Consolas" pitchFamily="49" charset="0"/>
              <a:cs typeface="Consolas" pitchFamily="49" charset="0"/>
            </a:endParaRPr>
          </a:p>
        </p:txBody>
      </p:sp>
      <p:sp>
        <p:nvSpPr>
          <p:cNvPr id="11" name="AutoShape 7">
            <a:extLst>
              <a:ext uri="{FF2B5EF4-FFF2-40B4-BE49-F238E27FC236}">
                <a16:creationId xmlns:a16="http://schemas.microsoft.com/office/drawing/2014/main" id="{BD7EA731-9564-44C7-A7ED-C43EA9FC61C2}"/>
              </a:ext>
            </a:extLst>
          </p:cNvPr>
          <p:cNvSpPr>
            <a:spLocks noChangeArrowheads="1"/>
          </p:cNvSpPr>
          <p:nvPr/>
        </p:nvSpPr>
        <p:spPr bwMode="auto">
          <a:xfrm>
            <a:off x="8510984" y="4689000"/>
            <a:ext cx="2743200" cy="510778"/>
          </a:xfrm>
          <a:prstGeom prst="wedgeRoundRectCallout">
            <a:avLst>
              <a:gd name="adj1" fmla="val -56629"/>
              <a:gd name="adj2" fmla="val 16484"/>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rPr>
              <a:t>Unreachable code</a:t>
            </a:r>
          </a:p>
        </p:txBody>
      </p:sp>
      <p:sp>
        <p:nvSpPr>
          <p:cNvPr id="12" name="AutoShape 7">
            <a:extLst>
              <a:ext uri="{FF2B5EF4-FFF2-40B4-BE49-F238E27FC236}">
                <a16:creationId xmlns:a16="http://schemas.microsoft.com/office/drawing/2014/main" id="{A9B762B8-3ED2-42D0-8B8A-CE785F8DD73C}"/>
              </a:ext>
            </a:extLst>
          </p:cNvPr>
          <p:cNvSpPr>
            <a:spLocks noChangeArrowheads="1"/>
          </p:cNvSpPr>
          <p:nvPr/>
        </p:nvSpPr>
        <p:spPr bwMode="auto">
          <a:xfrm>
            <a:off x="6155092" y="3609000"/>
            <a:ext cx="2066671" cy="510778"/>
          </a:xfrm>
          <a:prstGeom prst="wedgeRoundRectCallout">
            <a:avLst>
              <a:gd name="adj1" fmla="val -56713"/>
              <a:gd name="adj2" fmla="val -560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rPr>
              <a:t>Should be last</a:t>
            </a:r>
          </a:p>
        </p:txBody>
      </p:sp>
    </p:spTree>
    <p:extLst>
      <p:ext uri="{BB962C8B-B14F-4D97-AF65-F5344CB8AC3E}">
        <p14:creationId xmlns:p14="http://schemas.microsoft.com/office/powerpoint/2010/main" val="1328968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1" name="Rectangle 3"/>
          <p:cNvSpPr>
            <a:spLocks noGrp="1" noChangeArrowheads="1"/>
          </p:cNvSpPr>
          <p:nvPr>
            <p:ph type="body" sz="quarter" idx="10"/>
          </p:nvPr>
        </p:nvSpPr>
        <p:spPr/>
        <p:txBody>
          <a:bodyPr>
            <a:normAutofit/>
          </a:bodyPr>
          <a:lstStyle/>
          <a:p>
            <a:pPr>
              <a:lnSpc>
                <a:spcPct val="100000"/>
              </a:lnSpc>
            </a:pPr>
            <a:r>
              <a:rPr lang="en-US" sz="3400" dirty="0"/>
              <a:t>Unmanaged code can throw other exceptions</a:t>
            </a:r>
          </a:p>
          <a:p>
            <a:pPr>
              <a:lnSpc>
                <a:spcPct val="100000"/>
              </a:lnSpc>
            </a:pPr>
            <a:r>
              <a:rPr lang="en-US" sz="3400" dirty="0"/>
              <a:t>For handling all exceptions (even unmanaged) use the </a:t>
            </a:r>
            <a:br>
              <a:rPr lang="en-US" sz="3400" dirty="0"/>
            </a:br>
            <a:r>
              <a:rPr lang="en-US" sz="3400" dirty="0"/>
              <a:t>construction:</a:t>
            </a:r>
            <a:endParaRPr lang="bg-BG" sz="3400" dirty="0"/>
          </a:p>
        </p:txBody>
      </p:sp>
      <p:sp>
        <p:nvSpPr>
          <p:cNvPr id="560130" name="Rectangle 2"/>
          <p:cNvSpPr>
            <a:spLocks noGrp="1" noChangeArrowheads="1"/>
          </p:cNvSpPr>
          <p:nvPr>
            <p:ph type="title"/>
          </p:nvPr>
        </p:nvSpPr>
        <p:spPr/>
        <p:txBody>
          <a:bodyPr/>
          <a:lstStyle/>
          <a:p>
            <a:r>
              <a:rPr lang="en-US" dirty="0"/>
              <a:t>Handling All Exceptions</a:t>
            </a:r>
            <a:endParaRPr lang="bg-BG" dirty="0"/>
          </a:p>
        </p:txBody>
      </p:sp>
      <p:sp>
        <p:nvSpPr>
          <p:cNvPr id="7" name="Slide Number">
            <a:extLst>
              <a:ext uri="{FF2B5EF4-FFF2-40B4-BE49-F238E27FC236}">
                <a16:creationId xmlns:a16="http://schemas.microsoft.com/office/drawing/2014/main" id="{642953FD-0976-476E-B5E7-F8357584694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315</a:t>
            </a:fld>
            <a:endParaRPr lang="en-US" noProof="0" dirty="0"/>
          </a:p>
        </p:txBody>
      </p:sp>
      <p:sp>
        <p:nvSpPr>
          <p:cNvPr id="8" name="Rectangle 7"/>
          <p:cNvSpPr>
            <a:spLocks noChangeArrowheads="1"/>
          </p:cNvSpPr>
          <p:nvPr/>
        </p:nvSpPr>
        <p:spPr bwMode="auto">
          <a:xfrm>
            <a:off x="741000" y="3249000"/>
            <a:ext cx="94950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Do some work that can raise any exception</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a:t>
            </a:r>
            <a:r>
              <a:rPr lang="en-US" sz="2800" b="1" noProof="1">
                <a:solidFill>
                  <a:schemeClr val="bg1"/>
                </a:solidFill>
                <a:latin typeface="Consolas" pitchFamily="49" charset="0"/>
                <a:cs typeface="Consolas" pitchFamily="49" charset="0"/>
              </a:rPr>
              <a:t>Exception ex</a:t>
            </a:r>
            <a:r>
              <a:rPr lang="en-US"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Handle the caught exception</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85261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1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9" name="Rectangle 3"/>
          <p:cNvSpPr>
            <a:spLocks noGrp="1" noChangeArrowheads="1"/>
          </p:cNvSpPr>
          <p:nvPr>
            <p:ph type="body" sz="quarter" idx="10"/>
          </p:nvPr>
        </p:nvSpPr>
        <p:spPr>
          <a:xfrm>
            <a:off x="191941" y="1196125"/>
            <a:ext cx="11815018" cy="5201066"/>
          </a:xfrm>
        </p:spPr>
        <p:txBody>
          <a:bodyPr>
            <a:normAutofit/>
          </a:bodyPr>
          <a:lstStyle/>
          <a:p>
            <a:r>
              <a:rPr lang="en-US" sz="3400" dirty="0"/>
              <a:t>The statement:</a:t>
            </a:r>
          </a:p>
          <a:p>
            <a:pPr marL="0" indent="0">
              <a:buNone/>
            </a:pPr>
            <a:endParaRPr lang="en-US" sz="3400" dirty="0"/>
          </a:p>
          <a:p>
            <a:pPr marL="0" indent="0">
              <a:buNone/>
            </a:pPr>
            <a:endParaRPr lang="en-US" sz="3400" dirty="0"/>
          </a:p>
          <a:p>
            <a:pPr marL="0" indent="0">
              <a:buNone/>
            </a:pPr>
            <a:endParaRPr lang="en-US" sz="3400" dirty="0"/>
          </a:p>
          <a:p>
            <a:pPr>
              <a:spcBef>
                <a:spcPts val="1800"/>
              </a:spcBef>
            </a:pPr>
            <a:r>
              <a:rPr lang="en-US" sz="3400" dirty="0"/>
              <a:t>Ensures execution of a given block in all cases</a:t>
            </a:r>
          </a:p>
          <a:p>
            <a:pPr lvl="1"/>
            <a:r>
              <a:rPr lang="en-US" dirty="0"/>
              <a:t>When exception is raised or not in the </a:t>
            </a:r>
            <a:r>
              <a:rPr lang="en-US" b="1" dirty="0">
                <a:solidFill>
                  <a:schemeClr val="bg1"/>
                </a:solidFill>
                <a:latin typeface="Consolas" pitchFamily="49" charset="0"/>
                <a:cs typeface="Consolas" pitchFamily="49" charset="0"/>
              </a:rPr>
              <a:t>try</a:t>
            </a:r>
            <a:r>
              <a:rPr lang="en-US" dirty="0"/>
              <a:t> block</a:t>
            </a:r>
          </a:p>
          <a:p>
            <a:r>
              <a:rPr lang="en-US" dirty="0"/>
              <a:t>Used for execution of cleaning-up code, e.g. releasing resources</a:t>
            </a:r>
            <a:endParaRPr lang="bg-BG" dirty="0"/>
          </a:p>
        </p:txBody>
      </p:sp>
      <p:sp>
        <p:nvSpPr>
          <p:cNvPr id="644098" name="Rectangle 2"/>
          <p:cNvSpPr>
            <a:spLocks noGrp="1" noChangeArrowheads="1"/>
          </p:cNvSpPr>
          <p:nvPr>
            <p:ph type="title"/>
          </p:nvPr>
        </p:nvSpPr>
        <p:spPr/>
        <p:txBody>
          <a:bodyPr>
            <a:normAutofit/>
          </a:bodyPr>
          <a:lstStyle/>
          <a:p>
            <a:r>
              <a:rPr lang="en-US"/>
              <a:t>The Try-finally Statement</a:t>
            </a:r>
            <a:endParaRPr lang="bg-BG" dirty="0"/>
          </a:p>
        </p:txBody>
      </p:sp>
      <p:sp>
        <p:nvSpPr>
          <p:cNvPr id="6" name="Slide Number">
            <a:extLst>
              <a:ext uri="{FF2B5EF4-FFF2-40B4-BE49-F238E27FC236}">
                <a16:creationId xmlns:a16="http://schemas.microsoft.com/office/drawing/2014/main" id="{D82078B0-72F6-4E27-8B55-56E7E23064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316</a:t>
            </a:fld>
            <a:endParaRPr lang="en-US" noProof="0" dirty="0"/>
          </a:p>
        </p:txBody>
      </p:sp>
      <p:sp>
        <p:nvSpPr>
          <p:cNvPr id="7" name="Rectangle 6"/>
          <p:cNvSpPr>
            <a:spLocks noChangeArrowheads="1"/>
          </p:cNvSpPr>
          <p:nvPr/>
        </p:nvSpPr>
        <p:spPr bwMode="auto">
          <a:xfrm>
            <a:off x="786000" y="1899000"/>
            <a:ext cx="9495000" cy="203132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lnSpc>
                <a:spcPct val="90000"/>
              </a:lnSpc>
              <a:buClr>
                <a:schemeClr val="accent5">
                  <a:lumMod val="40000"/>
                  <a:lumOff val="60000"/>
                </a:schemeClr>
              </a:buClr>
              <a:buSzPct val="70000"/>
            </a:pPr>
            <a:r>
              <a:rPr lang="en-US" sz="2800" b="1" i="1" noProof="1">
                <a:solidFill>
                  <a:schemeClr val="accent2"/>
                </a:solidFill>
                <a:latin typeface="Consolas" pitchFamily="49" charset="0"/>
                <a:cs typeface="Consolas" pitchFamily="49" charset="0"/>
              </a:rPr>
              <a:t>   // Do some work that can cause an exception</a:t>
            </a:r>
          </a:p>
          <a:p>
            <a:pPr eaLnBrk="0" hangingPunct="0">
              <a:lnSpc>
                <a:spcPct val="90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finally </a:t>
            </a:r>
            <a:r>
              <a:rPr lang="en-US" sz="2800" b="1" noProof="1">
                <a:solidFill>
                  <a:schemeClr val="tx2"/>
                </a:solidFill>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800" b="1" i="1" noProof="1">
                <a:solidFill>
                  <a:schemeClr val="accent2"/>
                </a:solidFill>
                <a:latin typeface="Consolas" pitchFamily="49" charset="0"/>
                <a:cs typeface="Consolas" pitchFamily="49" charset="0"/>
              </a:rPr>
              <a:t>   // This block will always execute</a:t>
            </a:r>
          </a:p>
          <a:p>
            <a:pPr eaLnBrk="0" hangingPunct="0">
              <a:lnSpc>
                <a:spcPct val="90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4153523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409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4099">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4409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p:txBody>
          <a:bodyPr/>
          <a:lstStyle/>
          <a:p>
            <a:r>
              <a:rPr lang="en-US">
                <a:latin typeface="Consolas" pitchFamily="49" charset="0"/>
                <a:cs typeface="Consolas" pitchFamily="49" charset="0"/>
              </a:rPr>
              <a:t>Try-finally – Example</a:t>
            </a:r>
            <a:endParaRPr lang="bg-BG" dirty="0"/>
          </a:p>
        </p:txBody>
      </p:sp>
      <p:sp>
        <p:nvSpPr>
          <p:cNvPr id="5" name="Slide Number">
            <a:extLst>
              <a:ext uri="{FF2B5EF4-FFF2-40B4-BE49-F238E27FC236}">
                <a16:creationId xmlns:a16="http://schemas.microsoft.com/office/drawing/2014/main" id="{2B9827C4-606F-4640-A3DC-6FCAA895111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317</a:t>
            </a:fld>
            <a:endParaRPr lang="en-US" noProof="0" dirty="0"/>
          </a:p>
        </p:txBody>
      </p:sp>
      <p:sp>
        <p:nvSpPr>
          <p:cNvPr id="6" name="Rectangle 5"/>
          <p:cNvSpPr>
            <a:spLocks noChangeArrowheads="1"/>
          </p:cNvSpPr>
          <p:nvPr/>
        </p:nvSpPr>
        <p:spPr bwMode="auto">
          <a:xfrm>
            <a:off x="384707" y="1332466"/>
            <a:ext cx="11552030"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static void testTryFinally()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System.out.println("Code executed before try-finally.");</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try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String str = sc.nextLine();</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Integer.parseInt(str);</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System.out.println("Parsing was successful.");</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return;</a:t>
            </a: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Exit from the current method</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 catch (NumberFormatException ex)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System.out.println("Parsing failed!");</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 finally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System.out.println("This cleanup code is always executed.");</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System.out.println("This code is after the try-finally block.");</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endParaRPr lang="bg-BG" sz="2400" b="1" noProof="1">
              <a:solidFill>
                <a:schemeClr val="tx2"/>
              </a:solidFill>
              <a:latin typeface="Consolas" pitchFamily="49" charset="0"/>
              <a:cs typeface="Consolas" pitchFamily="49" charset="0"/>
            </a:endParaRPr>
          </a:p>
        </p:txBody>
      </p:sp>
    </p:spTree>
    <p:extLst>
      <p:ext uri="{BB962C8B-B14F-4D97-AF65-F5344CB8AC3E}">
        <p14:creationId xmlns:p14="http://schemas.microsoft.com/office/powerpoint/2010/main" val="501968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C37A23-52F0-47B8-B324-BA42E207C94F}"/>
              </a:ext>
            </a:extLst>
          </p:cNvPr>
          <p:cNvSpPr>
            <a:spLocks noGrp="1"/>
          </p:cNvSpPr>
          <p:nvPr>
            <p:ph type="title"/>
          </p:nvPr>
        </p:nvSpPr>
        <p:spPr/>
        <p:txBody>
          <a:bodyPr/>
          <a:lstStyle/>
          <a:p>
            <a:r>
              <a:rPr lang="en-US" dirty="0"/>
              <a:t>How Do Exceptions Work?</a:t>
            </a:r>
          </a:p>
        </p:txBody>
      </p:sp>
      <p:sp>
        <p:nvSpPr>
          <p:cNvPr id="5" name="Rectangle: Rounded Corners 4">
            <a:extLst>
              <a:ext uri="{FF2B5EF4-FFF2-40B4-BE49-F238E27FC236}">
                <a16:creationId xmlns:a16="http://schemas.microsoft.com/office/drawing/2014/main" id="{A169BC9C-1637-4C90-B722-9D988D36E86B}"/>
              </a:ext>
            </a:extLst>
          </p:cNvPr>
          <p:cNvSpPr/>
          <p:nvPr/>
        </p:nvSpPr>
        <p:spPr bwMode="auto">
          <a:xfrm>
            <a:off x="1697574" y="2350784"/>
            <a:ext cx="1981200" cy="6858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try</a:t>
            </a:r>
          </a:p>
        </p:txBody>
      </p:sp>
      <p:sp>
        <p:nvSpPr>
          <p:cNvPr id="6" name="Rectangle: Rounded Corners 5">
            <a:extLst>
              <a:ext uri="{FF2B5EF4-FFF2-40B4-BE49-F238E27FC236}">
                <a16:creationId xmlns:a16="http://schemas.microsoft.com/office/drawing/2014/main" id="{D7BD5F5F-D787-44BA-B44A-1656C6477033}"/>
              </a:ext>
            </a:extLst>
          </p:cNvPr>
          <p:cNvSpPr/>
          <p:nvPr/>
        </p:nvSpPr>
        <p:spPr bwMode="auto">
          <a:xfrm>
            <a:off x="5788830" y="2280208"/>
            <a:ext cx="4724400" cy="8382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Run</a:t>
            </a:r>
            <a:r>
              <a:rPr lang="en-US" sz="2800" b="1" dirty="0">
                <a:solidFill>
                  <a:srgbClr val="FFFFFF"/>
                </a:solidFill>
                <a:effectLst>
                  <a:outerShdw blurRad="38100" dist="38100" dir="2700000" algn="tl">
                    <a:srgbClr val="000000">
                      <a:alpha val="43137"/>
                    </a:srgbClr>
                  </a:outerShdw>
                </a:effectLst>
              </a:rPr>
              <a:t> </a:t>
            </a:r>
            <a:r>
              <a:rPr lang="en-US" sz="2800" b="1" dirty="0">
                <a:solidFill>
                  <a:srgbClr val="FFFFFF"/>
                </a:solidFill>
              </a:rPr>
              <a:t>this</a:t>
            </a:r>
            <a:r>
              <a:rPr lang="en-US" sz="2800" b="1" dirty="0">
                <a:solidFill>
                  <a:srgbClr val="FFFFFF"/>
                </a:solidFill>
                <a:effectLst>
                  <a:outerShdw blurRad="38100" dist="38100" dir="2700000" algn="tl">
                    <a:srgbClr val="000000">
                      <a:alpha val="43137"/>
                    </a:srgbClr>
                  </a:outerShdw>
                </a:effectLst>
              </a:rPr>
              <a:t> </a:t>
            </a:r>
            <a:r>
              <a:rPr lang="en-US" sz="2800" b="1" dirty="0">
                <a:solidFill>
                  <a:srgbClr val="FFFFFF"/>
                </a:solidFill>
              </a:rPr>
              <a:t>code</a:t>
            </a:r>
          </a:p>
        </p:txBody>
      </p:sp>
      <p:sp>
        <p:nvSpPr>
          <p:cNvPr id="7" name="Left Brace 6">
            <a:extLst>
              <a:ext uri="{FF2B5EF4-FFF2-40B4-BE49-F238E27FC236}">
                <a16:creationId xmlns:a16="http://schemas.microsoft.com/office/drawing/2014/main" id="{A8E150FF-7AB0-4A5B-A16E-42547CD4E503}"/>
              </a:ext>
            </a:extLst>
          </p:cNvPr>
          <p:cNvSpPr/>
          <p:nvPr/>
        </p:nvSpPr>
        <p:spPr>
          <a:xfrm>
            <a:off x="4753229" y="2297031"/>
            <a:ext cx="381000" cy="838200"/>
          </a:xfrm>
          <a:prstGeom prst="leftBrace">
            <a:avLst/>
          </a:prstGeom>
          <a:ln w="857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0854B51-A589-46F9-B3FE-7F4BE768E141}"/>
              </a:ext>
            </a:extLst>
          </p:cNvPr>
          <p:cNvSpPr/>
          <p:nvPr/>
        </p:nvSpPr>
        <p:spPr bwMode="auto">
          <a:xfrm>
            <a:off x="1697574" y="3690726"/>
            <a:ext cx="1981200" cy="6858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catch</a:t>
            </a:r>
          </a:p>
        </p:txBody>
      </p:sp>
      <p:sp>
        <p:nvSpPr>
          <p:cNvPr id="9" name="Rectangle: Rounded Corners 8">
            <a:extLst>
              <a:ext uri="{FF2B5EF4-FFF2-40B4-BE49-F238E27FC236}">
                <a16:creationId xmlns:a16="http://schemas.microsoft.com/office/drawing/2014/main" id="{4023E5AE-A144-462D-BAFB-989C2EEDE05F}"/>
              </a:ext>
            </a:extLst>
          </p:cNvPr>
          <p:cNvSpPr/>
          <p:nvPr/>
        </p:nvSpPr>
        <p:spPr bwMode="auto">
          <a:xfrm>
            <a:off x="5788830" y="3614526"/>
            <a:ext cx="4724400" cy="8382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Execute</a:t>
            </a:r>
            <a:r>
              <a:rPr lang="en-US" sz="2800" b="1" dirty="0">
                <a:solidFill>
                  <a:srgbClr val="FFFFFF"/>
                </a:solidFill>
                <a:effectLst>
                  <a:outerShdw blurRad="38100" dist="38100" dir="2700000" algn="tl">
                    <a:srgbClr val="000000">
                      <a:alpha val="43137"/>
                    </a:srgbClr>
                  </a:outerShdw>
                </a:effectLst>
              </a:rPr>
              <a:t> </a:t>
            </a:r>
            <a:r>
              <a:rPr lang="en-US" sz="2800" b="1" dirty="0">
                <a:solidFill>
                  <a:srgbClr val="FFFFFF"/>
                </a:solidFill>
              </a:rPr>
              <a:t>this</a:t>
            </a:r>
            <a:r>
              <a:rPr lang="en-US" sz="2800" b="1" dirty="0">
                <a:solidFill>
                  <a:srgbClr val="FFFFFF"/>
                </a:solidFill>
                <a:effectLst>
                  <a:outerShdw blurRad="38100" dist="38100" dir="2700000" algn="tl">
                    <a:srgbClr val="000000">
                      <a:alpha val="43137"/>
                    </a:srgbClr>
                  </a:outerShdw>
                </a:effectLst>
              </a:rPr>
              <a:t> </a:t>
            </a:r>
            <a:r>
              <a:rPr lang="en-US" sz="2800" b="1" dirty="0">
                <a:solidFill>
                  <a:srgbClr val="FFFFFF"/>
                </a:solidFill>
              </a:rPr>
              <a:t>code when there is an exception</a:t>
            </a:r>
          </a:p>
        </p:txBody>
      </p:sp>
      <p:sp>
        <p:nvSpPr>
          <p:cNvPr id="10" name="Rectangle: Rounded Corners 9">
            <a:extLst>
              <a:ext uri="{FF2B5EF4-FFF2-40B4-BE49-F238E27FC236}">
                <a16:creationId xmlns:a16="http://schemas.microsoft.com/office/drawing/2014/main" id="{16D56FFA-6D42-4E57-9AF1-A792852E071E}"/>
              </a:ext>
            </a:extLst>
          </p:cNvPr>
          <p:cNvSpPr/>
          <p:nvPr/>
        </p:nvSpPr>
        <p:spPr bwMode="auto">
          <a:xfrm>
            <a:off x="1697574" y="5025045"/>
            <a:ext cx="1981200" cy="6858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finally</a:t>
            </a:r>
          </a:p>
        </p:txBody>
      </p:sp>
      <p:sp>
        <p:nvSpPr>
          <p:cNvPr id="11" name="Rectangle: Rounded Corners 10">
            <a:extLst>
              <a:ext uri="{FF2B5EF4-FFF2-40B4-BE49-F238E27FC236}">
                <a16:creationId xmlns:a16="http://schemas.microsoft.com/office/drawing/2014/main" id="{93CF82C2-396E-439A-9E3D-BCA338504CCE}"/>
              </a:ext>
            </a:extLst>
          </p:cNvPr>
          <p:cNvSpPr/>
          <p:nvPr/>
        </p:nvSpPr>
        <p:spPr bwMode="auto">
          <a:xfrm>
            <a:off x="5795159" y="4948845"/>
            <a:ext cx="4724400" cy="8382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Always run this code</a:t>
            </a:r>
          </a:p>
        </p:txBody>
      </p:sp>
      <p:sp>
        <p:nvSpPr>
          <p:cNvPr id="12" name="Left Brace 11">
            <a:extLst>
              <a:ext uri="{FF2B5EF4-FFF2-40B4-BE49-F238E27FC236}">
                <a16:creationId xmlns:a16="http://schemas.microsoft.com/office/drawing/2014/main" id="{EDF56447-7D9F-48E7-8818-EAD9946C6951}"/>
              </a:ext>
            </a:extLst>
          </p:cNvPr>
          <p:cNvSpPr/>
          <p:nvPr/>
        </p:nvSpPr>
        <p:spPr>
          <a:xfrm>
            <a:off x="4753229" y="3614526"/>
            <a:ext cx="381000" cy="838200"/>
          </a:xfrm>
          <a:prstGeom prst="leftBrace">
            <a:avLst/>
          </a:prstGeom>
          <a:ln w="857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8A496470-A997-4DF3-B1E1-BC8610878B45}"/>
              </a:ext>
            </a:extLst>
          </p:cNvPr>
          <p:cNvSpPr/>
          <p:nvPr/>
        </p:nvSpPr>
        <p:spPr>
          <a:xfrm>
            <a:off x="4755730" y="4948845"/>
            <a:ext cx="381000" cy="838200"/>
          </a:xfrm>
          <a:prstGeom prst="leftBrace">
            <a:avLst/>
          </a:prstGeom>
          <a:ln w="857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lide Number">
            <a:extLst>
              <a:ext uri="{FF2B5EF4-FFF2-40B4-BE49-F238E27FC236}">
                <a16:creationId xmlns:a16="http://schemas.microsoft.com/office/drawing/2014/main" id="{5E5CBF47-A119-4B93-82AD-C31636EB197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318</a:t>
            </a:fld>
            <a:endParaRPr lang="en-US" noProof="0" dirty="0"/>
          </a:p>
        </p:txBody>
      </p:sp>
    </p:spTree>
    <p:extLst>
      <p:ext uri="{BB962C8B-B14F-4D97-AF65-F5344CB8AC3E}">
        <p14:creationId xmlns:p14="http://schemas.microsoft.com/office/powerpoint/2010/main" val="22776246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Ð¡Ð²ÑÑÐ·Ð°Ð½Ð¾ Ð¸Ð·Ð¾Ð±ÑÐ°Ð¶ÐµÐ½Ð¸Ðµ">
            <a:extLst>
              <a:ext uri="{FF2B5EF4-FFF2-40B4-BE49-F238E27FC236}">
                <a16:creationId xmlns:a16="http://schemas.microsoft.com/office/drawing/2014/main" id="{C5893118-B276-42EE-AA0B-EAF30017935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95404" y="1828800"/>
            <a:ext cx="4001192"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9AE8E16-9A9A-4DED-8BB3-AE9B78606B30}"/>
              </a:ext>
            </a:extLst>
          </p:cNvPr>
          <p:cNvSpPr>
            <a:spLocks noGrp="1"/>
          </p:cNvSpPr>
          <p:nvPr>
            <p:ph type="title" sz="quarter" idx="10"/>
          </p:nvPr>
        </p:nvSpPr>
        <p:spPr/>
        <p:txBody>
          <a:bodyPr/>
          <a:lstStyle/>
          <a:p>
            <a:r>
              <a:rPr lang="en-US"/>
              <a:t>Handling Exceptions</a:t>
            </a:r>
          </a:p>
        </p:txBody>
      </p:sp>
    </p:spTree>
    <p:extLst>
      <p:ext uri="{BB962C8B-B14F-4D97-AF65-F5344CB8AC3E}">
        <p14:creationId xmlns:p14="http://schemas.microsoft.com/office/powerpoint/2010/main" val="29040700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0C15F6-17E6-4C12-A1D4-F09771E5EF27}"/>
              </a:ext>
            </a:extLst>
          </p:cNvPr>
          <p:cNvSpPr>
            <a:spLocks noGrp="1"/>
          </p:cNvSpPr>
          <p:nvPr>
            <p:ph type="body" sz="quarter" idx="10"/>
          </p:nvPr>
        </p:nvSpPr>
        <p:spPr>
          <a:xfrm>
            <a:off x="2065275" y="1108911"/>
            <a:ext cx="10055169" cy="5546589"/>
          </a:xfrm>
        </p:spPr>
        <p:txBody>
          <a:bodyPr>
            <a:normAutofit/>
          </a:bodyPr>
          <a:lstStyle/>
          <a:p>
            <a:r>
              <a:rPr lang="en-US" dirty="0"/>
              <a:t>Can be used to refer to the </a:t>
            </a:r>
            <a:r>
              <a:rPr lang="en-US" b="1" dirty="0">
                <a:solidFill>
                  <a:schemeClr val="bg1"/>
                </a:solidFill>
              </a:rPr>
              <a:t>common</a:t>
            </a:r>
            <a:r>
              <a:rPr lang="en-US" dirty="0"/>
              <a:t> </a:t>
            </a:r>
            <a:br>
              <a:rPr lang="en-US" dirty="0"/>
            </a:br>
            <a:r>
              <a:rPr lang="en-US" dirty="0"/>
              <a:t>variable of all objects</a:t>
            </a:r>
          </a:p>
          <a:p>
            <a:r>
              <a:rPr lang="en-US" dirty="0"/>
              <a:t>Example</a:t>
            </a:r>
          </a:p>
          <a:p>
            <a:pPr lvl="1"/>
            <a:r>
              <a:rPr lang="en-US" dirty="0"/>
              <a:t>The company name of employees</a:t>
            </a:r>
          </a:p>
          <a:p>
            <a:pPr lvl="1"/>
            <a:r>
              <a:rPr lang="en-US" dirty="0"/>
              <a:t>College name of students</a:t>
            </a:r>
          </a:p>
          <a:p>
            <a:pPr lvl="2"/>
            <a:r>
              <a:rPr lang="en-US" dirty="0"/>
              <a:t>Name of the college is common for all students</a:t>
            </a:r>
          </a:p>
          <a:p>
            <a:r>
              <a:rPr lang="en-US" dirty="0"/>
              <a:t>Allocate memory only once in class area </a:t>
            </a:r>
            <a:br>
              <a:rPr lang="en-US" dirty="0"/>
            </a:br>
            <a:r>
              <a:rPr lang="en-US" dirty="0"/>
              <a:t>at the time of class loading</a:t>
            </a:r>
          </a:p>
        </p:txBody>
      </p:sp>
      <p:sp>
        <p:nvSpPr>
          <p:cNvPr id="4" name="Title 3">
            <a:extLst>
              <a:ext uri="{FF2B5EF4-FFF2-40B4-BE49-F238E27FC236}">
                <a16:creationId xmlns:a16="http://schemas.microsoft.com/office/drawing/2014/main" id="{8AB72035-6DDA-45A7-BF82-747B9288BB6B}"/>
              </a:ext>
            </a:extLst>
          </p:cNvPr>
          <p:cNvSpPr>
            <a:spLocks noGrp="1"/>
          </p:cNvSpPr>
          <p:nvPr>
            <p:ph type="title"/>
          </p:nvPr>
        </p:nvSpPr>
        <p:spPr/>
        <p:txBody>
          <a:bodyPr/>
          <a:lstStyle/>
          <a:p>
            <a:r>
              <a:rPr lang="en-US" dirty="0"/>
              <a:t>Static Variable</a:t>
            </a:r>
          </a:p>
        </p:txBody>
      </p:sp>
      <p:sp>
        <p:nvSpPr>
          <p:cNvPr id="6" name="Slide Number">
            <a:extLst>
              <a:ext uri="{FF2B5EF4-FFF2-40B4-BE49-F238E27FC236}">
                <a16:creationId xmlns:a16="http://schemas.microsoft.com/office/drawing/2014/main" id="{E05187E9-589E-4CD2-A468-C80732FC593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32</a:t>
            </a:fld>
            <a:endParaRPr lang="en-US" dirty="0"/>
          </a:p>
        </p:txBody>
      </p:sp>
    </p:spTree>
    <p:extLst>
      <p:ext uri="{BB962C8B-B14F-4D97-AF65-F5344CB8AC3E}">
        <p14:creationId xmlns:p14="http://schemas.microsoft.com/office/powerpoint/2010/main" val="36581203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Ð ÐµÐ·ÑÐ»ÑÐ°Ñ Ñ Ð¸Ð·Ð¾Ð±ÑÐ°Ð¶ÐµÐ½Ð¸Ðµ Ð·Ð° exception png">
            <a:extLst>
              <a:ext uri="{FF2B5EF4-FFF2-40B4-BE49-F238E27FC236}">
                <a16:creationId xmlns:a16="http://schemas.microsoft.com/office/drawing/2014/main" id="{C80D3C62-45FC-4E2B-B484-01C105B2B6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5213" y="990601"/>
            <a:ext cx="5061575" cy="28472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7ECADEF-4536-482E-BA0F-64823AC6B2B7}"/>
              </a:ext>
            </a:extLst>
          </p:cNvPr>
          <p:cNvSpPr>
            <a:spLocks noGrp="1"/>
          </p:cNvSpPr>
          <p:nvPr>
            <p:ph type="title" sz="quarter" idx="10"/>
          </p:nvPr>
        </p:nvSpPr>
        <p:spPr/>
        <p:txBody>
          <a:bodyPr/>
          <a:lstStyle/>
          <a:p>
            <a:r>
              <a:rPr lang="en-US"/>
              <a:t>Throwing Exceptions</a:t>
            </a:r>
          </a:p>
        </p:txBody>
      </p:sp>
    </p:spTree>
    <p:extLst>
      <p:ext uri="{BB962C8B-B14F-4D97-AF65-F5344CB8AC3E}">
        <p14:creationId xmlns:p14="http://schemas.microsoft.com/office/powerpoint/2010/main" val="2872507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type="body" sz="quarter" idx="10"/>
          </p:nvPr>
        </p:nvSpPr>
        <p:spPr/>
        <p:txBody>
          <a:bodyPr>
            <a:normAutofit/>
          </a:bodyPr>
          <a:lstStyle/>
          <a:p>
            <a:pPr>
              <a:lnSpc>
                <a:spcPct val="100000"/>
              </a:lnSpc>
            </a:pPr>
            <a:r>
              <a:rPr lang="en-US" sz="3400" dirty="0"/>
              <a:t>Exceptions are thrown (raised) by the </a:t>
            </a:r>
            <a:r>
              <a:rPr lang="en-US" sz="3400" b="1" dirty="0">
                <a:solidFill>
                  <a:schemeClr val="bg1"/>
                </a:solidFill>
                <a:latin typeface="Consolas" pitchFamily="49" charset="0"/>
                <a:cs typeface="Consolas" pitchFamily="49" charset="0"/>
              </a:rPr>
              <a:t>throw</a:t>
            </a:r>
            <a:r>
              <a:rPr lang="en-US" sz="3400" dirty="0">
                <a:solidFill>
                  <a:schemeClr val="tx2">
                    <a:lumMod val="75000"/>
                  </a:schemeClr>
                </a:solidFill>
              </a:rPr>
              <a:t> </a:t>
            </a:r>
            <a:r>
              <a:rPr lang="en-US" sz="3400" dirty="0"/>
              <a:t>keyword </a:t>
            </a:r>
          </a:p>
          <a:p>
            <a:pPr>
              <a:lnSpc>
                <a:spcPct val="100000"/>
              </a:lnSpc>
            </a:pPr>
            <a:r>
              <a:rPr lang="en-US" sz="3400" dirty="0"/>
              <a:t>Used to notify the calling code in case of an error </a:t>
            </a:r>
            <a:br>
              <a:rPr lang="en-US" sz="3400" dirty="0"/>
            </a:br>
            <a:r>
              <a:rPr lang="en-US" sz="3400" dirty="0"/>
              <a:t>or unusual situation</a:t>
            </a:r>
          </a:p>
          <a:p>
            <a:pPr>
              <a:lnSpc>
                <a:spcPct val="100000"/>
              </a:lnSpc>
            </a:pPr>
            <a:r>
              <a:rPr lang="en-US" sz="3400" dirty="0"/>
              <a:t>When an exception is thrown:</a:t>
            </a:r>
          </a:p>
          <a:p>
            <a:pPr lvl="1">
              <a:lnSpc>
                <a:spcPct val="100000"/>
              </a:lnSpc>
            </a:pPr>
            <a:r>
              <a:rPr lang="en-US" dirty="0"/>
              <a:t>The program execution stops</a:t>
            </a:r>
          </a:p>
          <a:p>
            <a:pPr lvl="1">
              <a:lnSpc>
                <a:spcPct val="100000"/>
              </a:lnSpc>
            </a:pPr>
            <a:r>
              <a:rPr lang="en-US" dirty="0"/>
              <a:t>The exception travels over the stack</a:t>
            </a:r>
          </a:p>
          <a:p>
            <a:pPr lvl="2">
              <a:lnSpc>
                <a:spcPct val="100000"/>
              </a:lnSpc>
            </a:pPr>
            <a:r>
              <a:rPr lang="en-US" dirty="0"/>
              <a:t>Until a matching </a:t>
            </a:r>
            <a:r>
              <a:rPr lang="en-US" b="1" dirty="0">
                <a:solidFill>
                  <a:schemeClr val="bg1"/>
                </a:solidFill>
                <a:latin typeface="Consolas" pitchFamily="49" charset="0"/>
                <a:cs typeface="Consolas" pitchFamily="49" charset="0"/>
              </a:rPr>
              <a:t>catch</a:t>
            </a:r>
            <a:r>
              <a:rPr lang="en-US" dirty="0">
                <a:solidFill>
                  <a:schemeClr val="tx2">
                    <a:lumMod val="75000"/>
                  </a:schemeClr>
                </a:solidFill>
              </a:rPr>
              <a:t> </a:t>
            </a:r>
            <a:r>
              <a:rPr lang="en-US" dirty="0"/>
              <a:t>block is reached to handle it</a:t>
            </a:r>
          </a:p>
          <a:p>
            <a:pPr>
              <a:lnSpc>
                <a:spcPct val="100000"/>
              </a:lnSpc>
            </a:pPr>
            <a:r>
              <a:rPr lang="en-US" sz="3400" dirty="0"/>
              <a:t>Unhandled exceptions display an error message</a:t>
            </a:r>
          </a:p>
        </p:txBody>
      </p:sp>
      <p:sp>
        <p:nvSpPr>
          <p:cNvPr id="562178" name="Rectangle 2"/>
          <p:cNvSpPr>
            <a:spLocks noGrp="1" noChangeArrowheads="1"/>
          </p:cNvSpPr>
          <p:nvPr>
            <p:ph type="title"/>
          </p:nvPr>
        </p:nvSpPr>
        <p:spPr/>
        <p:txBody>
          <a:bodyPr/>
          <a:lstStyle/>
          <a:p>
            <a:r>
              <a:rPr lang="en-US" dirty="0"/>
              <a:t>Throwing Exceptions</a:t>
            </a:r>
            <a:endParaRPr lang="bg-BG" dirty="0"/>
          </a:p>
        </p:txBody>
      </p:sp>
      <p:sp>
        <p:nvSpPr>
          <p:cNvPr id="5" name="Slide Number">
            <a:extLst>
              <a:ext uri="{FF2B5EF4-FFF2-40B4-BE49-F238E27FC236}">
                <a16:creationId xmlns:a16="http://schemas.microsoft.com/office/drawing/2014/main" id="{F06CDE02-700F-4282-987E-23B4E841AA4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321</a:t>
            </a:fld>
            <a:endParaRPr lang="en-US" noProof="0" dirty="0"/>
          </a:p>
        </p:txBody>
      </p:sp>
    </p:spTree>
    <p:extLst>
      <p:ext uri="{BB962C8B-B14F-4D97-AF65-F5344CB8AC3E}">
        <p14:creationId xmlns:p14="http://schemas.microsoft.com/office/powerpoint/2010/main" val="32909921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7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217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217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217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2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7" name="Rectangle 3"/>
          <p:cNvSpPr>
            <a:spLocks noGrp="1" noChangeArrowheads="1"/>
          </p:cNvSpPr>
          <p:nvPr>
            <p:ph type="body" sz="quarter" idx="10"/>
          </p:nvPr>
        </p:nvSpPr>
        <p:spPr/>
        <p:txBody>
          <a:bodyPr>
            <a:noAutofit/>
          </a:bodyPr>
          <a:lstStyle/>
          <a:p>
            <a:pPr>
              <a:spcBef>
                <a:spcPct val="30000"/>
              </a:spcBef>
            </a:pPr>
            <a:r>
              <a:rPr lang="en-US" sz="3400" dirty="0">
                <a:solidFill>
                  <a:schemeClr val="tx2">
                    <a:lumMod val="75000"/>
                  </a:schemeClr>
                </a:solidFill>
              </a:rPr>
              <a:t>Throwing</a:t>
            </a:r>
            <a:r>
              <a:rPr lang="en-US" sz="3400" dirty="0"/>
              <a:t> an exception with an error message:</a:t>
            </a:r>
          </a:p>
          <a:p>
            <a:pPr marL="0" indent="0">
              <a:spcAft>
                <a:spcPts val="0"/>
              </a:spcAft>
              <a:buNone/>
            </a:pPr>
            <a:endParaRPr lang="bg-BG" sz="3400" dirty="0"/>
          </a:p>
          <a:p>
            <a:pPr>
              <a:spcBef>
                <a:spcPct val="0"/>
              </a:spcBef>
            </a:pPr>
            <a:r>
              <a:rPr lang="en-US" sz="3400" dirty="0"/>
              <a:t>Exceptions can accept message and cause:</a:t>
            </a:r>
          </a:p>
          <a:p>
            <a:pPr marL="0" indent="0">
              <a:spcBef>
                <a:spcPct val="0"/>
              </a:spcBef>
              <a:buNone/>
            </a:pPr>
            <a:endParaRPr lang="en-US" sz="3400" dirty="0"/>
          </a:p>
          <a:p>
            <a:pPr marL="0" indent="0">
              <a:spcBef>
                <a:spcPct val="0"/>
              </a:spcBef>
              <a:buNone/>
            </a:pPr>
            <a:endParaRPr lang="en-US" sz="3400" dirty="0"/>
          </a:p>
          <a:p>
            <a:pPr marL="0" indent="0">
              <a:spcBef>
                <a:spcPts val="1200"/>
              </a:spcBef>
              <a:buNone/>
            </a:pPr>
            <a:endParaRPr lang="en-US" sz="3400" dirty="0"/>
          </a:p>
          <a:p>
            <a:pPr>
              <a:buClr>
                <a:schemeClr val="tx1"/>
              </a:buClr>
            </a:pPr>
            <a:r>
              <a:rPr lang="en-US" sz="3400" b="1" dirty="0">
                <a:solidFill>
                  <a:schemeClr val="bg1"/>
                </a:solidFill>
              </a:rPr>
              <a:t>Note</a:t>
            </a:r>
            <a:r>
              <a:rPr lang="bg-BG" sz="3400" b="1" dirty="0"/>
              <a:t>:</a:t>
            </a:r>
            <a:r>
              <a:rPr lang="en-US" sz="3400" b="1" dirty="0"/>
              <a:t> </a:t>
            </a:r>
            <a:r>
              <a:rPr lang="en-US" sz="3400" dirty="0"/>
              <a:t>if the original exception is not passed, the initial cause of the exception is lost</a:t>
            </a:r>
            <a:endParaRPr lang="bg-BG" sz="3400" dirty="0"/>
          </a:p>
        </p:txBody>
      </p:sp>
      <p:sp>
        <p:nvSpPr>
          <p:cNvPr id="564226" name="Rectangle 2"/>
          <p:cNvSpPr>
            <a:spLocks noGrp="1" noChangeArrowheads="1"/>
          </p:cNvSpPr>
          <p:nvPr>
            <p:ph type="title"/>
          </p:nvPr>
        </p:nvSpPr>
        <p:spPr/>
        <p:txBody>
          <a:bodyPr/>
          <a:lstStyle/>
          <a:p>
            <a:r>
              <a:rPr lang="en-US"/>
              <a:t>Using Throw Keyword</a:t>
            </a:r>
            <a:endParaRPr lang="bg-BG" dirty="0"/>
          </a:p>
        </p:txBody>
      </p:sp>
      <p:sp>
        <p:nvSpPr>
          <p:cNvPr id="7" name="Slide Number">
            <a:extLst>
              <a:ext uri="{FF2B5EF4-FFF2-40B4-BE49-F238E27FC236}">
                <a16:creationId xmlns:a16="http://schemas.microsoft.com/office/drawing/2014/main" id="{F8082802-2971-4ED3-98B7-D6C71142C5F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322</a:t>
            </a:fld>
            <a:endParaRPr lang="en-US" noProof="0" dirty="0"/>
          </a:p>
        </p:txBody>
      </p:sp>
      <p:sp>
        <p:nvSpPr>
          <p:cNvPr id="8" name="Rectangle 7"/>
          <p:cNvSpPr>
            <a:spLocks noChangeArrowheads="1"/>
          </p:cNvSpPr>
          <p:nvPr/>
        </p:nvSpPr>
        <p:spPr bwMode="auto">
          <a:xfrm>
            <a:off x="597034" y="1887943"/>
            <a:ext cx="11155996" cy="46166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solidFill>
                  <a:schemeClr val="bg1"/>
                </a:solidFill>
                <a:latin typeface="Consolas" pitchFamily="49" charset="0"/>
                <a:cs typeface="Consolas" pitchFamily="49" charset="0"/>
              </a:rPr>
              <a:t>throw new IllegalArgumentException</a:t>
            </a:r>
            <a:r>
              <a:rPr lang="en-US" sz="2400" b="1" noProof="1">
                <a:solidFill>
                  <a:schemeClr val="tx2"/>
                </a:solidFill>
                <a:latin typeface="Consolas" pitchFamily="49" charset="0"/>
                <a:cs typeface="Consolas" pitchFamily="49" charset="0"/>
              </a:rPr>
              <a:t>("Invalid amount!");</a:t>
            </a:r>
          </a:p>
        </p:txBody>
      </p:sp>
      <p:sp>
        <p:nvSpPr>
          <p:cNvPr id="9" name="Rectangle 8"/>
          <p:cNvSpPr>
            <a:spLocks noChangeArrowheads="1"/>
          </p:cNvSpPr>
          <p:nvPr/>
        </p:nvSpPr>
        <p:spPr bwMode="auto">
          <a:xfrm>
            <a:off x="597034" y="3201804"/>
            <a:ext cx="11155996" cy="19389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try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catch (SQLException sqlEx)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throw new IllegalStateException</a:t>
            </a:r>
            <a:r>
              <a:rPr lang="en-US" sz="2400" b="1" noProof="1">
                <a:solidFill>
                  <a:schemeClr val="tx2"/>
                </a:solidFill>
                <a:latin typeface="Consolas" pitchFamily="49" charset="0"/>
                <a:cs typeface="Consolas" pitchFamily="49" charset="0"/>
              </a:rPr>
              <a:t>("Cannot save invoice.", sqlEx);</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516321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4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42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5" name="Rectangle 3"/>
          <p:cNvSpPr>
            <a:spLocks noGrp="1" noChangeArrowheads="1"/>
          </p:cNvSpPr>
          <p:nvPr>
            <p:ph type="body" sz="quarter" idx="10"/>
          </p:nvPr>
        </p:nvSpPr>
        <p:spPr>
          <a:xfrm>
            <a:off x="190406" y="1233645"/>
            <a:ext cx="11804822" cy="5570355"/>
          </a:xfrm>
        </p:spPr>
        <p:txBody>
          <a:bodyPr/>
          <a:lstStyle/>
          <a:p>
            <a:pPr>
              <a:lnSpc>
                <a:spcPct val="100000"/>
              </a:lnSpc>
            </a:pPr>
            <a:r>
              <a:rPr lang="en-US" dirty="0"/>
              <a:t>Caught exceptions can be re-thrown again:</a:t>
            </a:r>
          </a:p>
        </p:txBody>
      </p:sp>
      <p:sp>
        <p:nvSpPr>
          <p:cNvPr id="637954" name="Rectangle 2"/>
          <p:cNvSpPr>
            <a:spLocks noGrp="1" noChangeArrowheads="1"/>
          </p:cNvSpPr>
          <p:nvPr>
            <p:ph type="title"/>
          </p:nvPr>
        </p:nvSpPr>
        <p:spPr/>
        <p:txBody>
          <a:bodyPr/>
          <a:lstStyle/>
          <a:p>
            <a:r>
              <a:rPr lang="en-US" dirty="0"/>
              <a:t>Re-Throwing Exceptions</a:t>
            </a:r>
            <a:endParaRPr lang="bg-BG" dirty="0"/>
          </a:p>
        </p:txBody>
      </p:sp>
      <p:sp>
        <p:nvSpPr>
          <p:cNvPr id="7" name="Slide Number">
            <a:extLst>
              <a:ext uri="{FF2B5EF4-FFF2-40B4-BE49-F238E27FC236}">
                <a16:creationId xmlns:a16="http://schemas.microsoft.com/office/drawing/2014/main" id="{A3F5B7D2-6EA5-4477-B418-6DB15996869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323</a:t>
            </a:fld>
            <a:endParaRPr lang="en-US" noProof="0" dirty="0"/>
          </a:p>
        </p:txBody>
      </p:sp>
      <p:sp>
        <p:nvSpPr>
          <p:cNvPr id="6" name="Rectangle 5"/>
          <p:cNvSpPr>
            <a:spLocks noChangeArrowheads="1"/>
          </p:cNvSpPr>
          <p:nvPr/>
        </p:nvSpPr>
        <p:spPr bwMode="auto">
          <a:xfrm>
            <a:off x="780741" y="1989000"/>
            <a:ext cx="9320259"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Integer.parseInt(str);</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(NumberFormatException ex)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System.out.println("Parse failed!");</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throw ex</a:t>
            </a: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Re-throw the caught exception</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2777109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en-US" sz="3800" dirty="0"/>
              <a:t>Throwing Exceptions – Example</a:t>
            </a:r>
            <a:endParaRPr lang="bg-BG" sz="3800" dirty="0"/>
          </a:p>
        </p:txBody>
      </p:sp>
      <p:sp>
        <p:nvSpPr>
          <p:cNvPr id="5" name="Slide Number">
            <a:extLst>
              <a:ext uri="{FF2B5EF4-FFF2-40B4-BE49-F238E27FC236}">
                <a16:creationId xmlns:a16="http://schemas.microsoft.com/office/drawing/2014/main" id="{3D0CABFD-B5A8-4E31-9DC0-C86C8318EF8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324</a:t>
            </a:fld>
            <a:endParaRPr lang="en-US" noProof="0" dirty="0"/>
          </a:p>
        </p:txBody>
      </p:sp>
      <p:sp>
        <p:nvSpPr>
          <p:cNvPr id="6" name="Rectangle 5"/>
          <p:cNvSpPr>
            <a:spLocks noChangeArrowheads="1"/>
          </p:cNvSpPr>
          <p:nvPr/>
        </p:nvSpPr>
        <p:spPr bwMode="auto">
          <a:xfrm>
            <a:off x="651000" y="1392521"/>
            <a:ext cx="10530000"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static double sqrt(double value)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if (value &lt; 0)</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throw new IllegalArgumentException(</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"Sqrt for negative numbers is undefined!"</a:t>
            </a:r>
            <a:r>
              <a:rPr lang="en-US" sz="2400" b="1" noProof="1">
                <a:solidFill>
                  <a:schemeClr val="bg1"/>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return Math.sqrt(value);</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static void main(String[] args)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try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sqrt(-1);</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 catch (IllegalArgumentException ex) {</a:t>
            </a:r>
          </a:p>
          <a:p>
            <a:pPr eaLnBrk="0" hangingPunct="0">
              <a:buClr>
                <a:schemeClr val="accent5">
                  <a:lumMod val="40000"/>
                  <a:lumOff val="60000"/>
                </a:schemeClr>
              </a:buClr>
              <a:buSzPct val="70000"/>
            </a:pPr>
            <a:r>
              <a:rPr lang="en-US" sz="2400" b="1" noProof="1">
                <a:solidFill>
                  <a:schemeClr val="bg1"/>
                </a:solidFill>
                <a:latin typeface="Consolas" pitchFamily="49" charset="0"/>
                <a:cs typeface="Consolas" pitchFamily="49" charset="0"/>
              </a:rPr>
              <a:t>     System.err.println(</a:t>
            </a:r>
            <a:r>
              <a:rPr lang="en-US" sz="2400" b="1" noProof="1">
                <a:solidFill>
                  <a:schemeClr val="tx2"/>
                </a:solidFill>
                <a:latin typeface="Consolas" pitchFamily="49" charset="0"/>
                <a:cs typeface="Consolas" pitchFamily="49" charset="0"/>
              </a:rPr>
              <a:t>"Error: " + ex.getMessage()</a:t>
            </a:r>
            <a:r>
              <a:rPr lang="en-US" sz="2400" b="1" noProof="1">
                <a:solidFill>
                  <a:schemeClr val="bg1"/>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ex.printStackTrace();</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endParaRPr lang="bg-BG" sz="2400" b="1" noProof="1">
              <a:solidFill>
                <a:schemeClr val="tx2"/>
              </a:solidFill>
              <a:latin typeface="Consolas" pitchFamily="49" charset="0"/>
              <a:cs typeface="Consolas" pitchFamily="49" charset="0"/>
            </a:endParaRPr>
          </a:p>
        </p:txBody>
      </p:sp>
    </p:spTree>
    <p:extLst>
      <p:ext uri="{BB962C8B-B14F-4D97-AF65-F5344CB8AC3E}">
        <p14:creationId xmlns:p14="http://schemas.microsoft.com/office/powerpoint/2010/main" val="2868976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Ð ÐµÐ·ÑÐ»ÑÐ°Ñ Ñ Ð¸Ð·Ð¾Ð±ÑÐ°Ð¶ÐµÐ½Ð¸Ðµ Ð·Ð° throw png">
            <a:extLst>
              <a:ext uri="{FF2B5EF4-FFF2-40B4-BE49-F238E27FC236}">
                <a16:creationId xmlns:a16="http://schemas.microsoft.com/office/drawing/2014/main" id="{E3C60B04-10F9-403D-9B15-9DD0803170B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402868" y="1600201"/>
            <a:ext cx="3386266" cy="215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296E99E-191C-429B-83D8-F1BEF02CAD29}"/>
              </a:ext>
            </a:extLst>
          </p:cNvPr>
          <p:cNvSpPr>
            <a:spLocks noGrp="1"/>
          </p:cNvSpPr>
          <p:nvPr>
            <p:ph type="title" sz="quarter" idx="10"/>
          </p:nvPr>
        </p:nvSpPr>
        <p:spPr/>
        <p:txBody>
          <a:bodyPr/>
          <a:lstStyle/>
          <a:p>
            <a:r>
              <a:rPr lang="en-US"/>
              <a:t>Throwing Exceptions</a:t>
            </a:r>
          </a:p>
        </p:txBody>
      </p:sp>
    </p:spTree>
    <p:extLst>
      <p:ext uri="{BB962C8B-B14F-4D97-AF65-F5344CB8AC3E}">
        <p14:creationId xmlns:p14="http://schemas.microsoft.com/office/powerpoint/2010/main" val="9938952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Ð ÐµÐ·ÑÐ»ÑÐ°Ñ Ñ Ð¸Ð·Ð¾Ð±ÑÐ°Ð¶ÐµÐ½Ð¸Ðµ Ð·Ð° brain training png">
            <a:extLst>
              <a:ext uri="{FF2B5EF4-FFF2-40B4-BE49-F238E27FC236}">
                <a16:creationId xmlns:a16="http://schemas.microsoft.com/office/drawing/2014/main" id="{41F5FE03-FB2E-43BC-A169-24A5512DEF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2376" y="1219200"/>
            <a:ext cx="3407251"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5617428-4CE6-44DD-916E-E181EB8C58CF}"/>
              </a:ext>
            </a:extLst>
          </p:cNvPr>
          <p:cNvSpPr>
            <a:spLocks noGrp="1"/>
          </p:cNvSpPr>
          <p:nvPr>
            <p:ph type="title" sz="quarter" idx="10"/>
          </p:nvPr>
        </p:nvSpPr>
        <p:spPr/>
        <p:txBody>
          <a:bodyPr/>
          <a:lstStyle/>
          <a:p>
            <a:r>
              <a:rPr lang="en-US"/>
              <a:t>Best Practices</a:t>
            </a:r>
          </a:p>
        </p:txBody>
      </p:sp>
    </p:spTree>
    <p:extLst>
      <p:ext uri="{BB962C8B-B14F-4D97-AF65-F5344CB8AC3E}">
        <p14:creationId xmlns:p14="http://schemas.microsoft.com/office/powerpoint/2010/main" val="28481345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1" name="Rectangle 3"/>
          <p:cNvSpPr>
            <a:spLocks noGrp="1" noChangeArrowheads="1"/>
          </p:cNvSpPr>
          <p:nvPr>
            <p:ph type="body" sz="quarter" idx="10"/>
          </p:nvPr>
        </p:nvSpPr>
        <p:spPr/>
        <p:txBody>
          <a:bodyPr>
            <a:normAutofit fontScale="92500" lnSpcReduction="10000"/>
          </a:bodyPr>
          <a:lstStyle/>
          <a:p>
            <a:pPr>
              <a:lnSpc>
                <a:spcPct val="100000"/>
              </a:lnSpc>
              <a:buClr>
                <a:schemeClr val="tx1"/>
              </a:buClr>
            </a:pPr>
            <a:r>
              <a:rPr lang="en-US" sz="3500" b="1" dirty="0">
                <a:solidFill>
                  <a:schemeClr val="bg1"/>
                </a:solidFill>
                <a:latin typeface="Consolas" pitchFamily="49" charset="0"/>
                <a:cs typeface="Consolas" pitchFamily="49" charset="0"/>
              </a:rPr>
              <a:t>Catch</a:t>
            </a:r>
            <a:r>
              <a:rPr lang="en-US" sz="3500" dirty="0">
                <a:solidFill>
                  <a:schemeClr val="tx2">
                    <a:lumMod val="75000"/>
                  </a:schemeClr>
                </a:solidFill>
              </a:rPr>
              <a:t> </a:t>
            </a:r>
            <a:r>
              <a:rPr lang="en-US" sz="3500" dirty="0"/>
              <a:t>blocks should: </a:t>
            </a:r>
          </a:p>
          <a:p>
            <a:pPr lvl="1">
              <a:lnSpc>
                <a:spcPct val="100000"/>
              </a:lnSpc>
              <a:buClr>
                <a:schemeClr val="tx1"/>
              </a:buClr>
            </a:pPr>
            <a:r>
              <a:rPr lang="en-US" dirty="0"/>
              <a:t>Begin with the exceptions lowest in the hierarchy</a:t>
            </a:r>
          </a:p>
          <a:p>
            <a:pPr lvl="1">
              <a:lnSpc>
                <a:spcPct val="100000"/>
              </a:lnSpc>
              <a:buClr>
                <a:schemeClr val="tx1"/>
              </a:buClr>
            </a:pPr>
            <a:r>
              <a:rPr lang="en-US" dirty="0"/>
              <a:t>Continue with the more general exceptions</a:t>
            </a:r>
          </a:p>
          <a:p>
            <a:pPr lvl="1">
              <a:lnSpc>
                <a:spcPct val="100000"/>
              </a:lnSpc>
              <a:buClr>
                <a:schemeClr val="tx1"/>
              </a:buClr>
            </a:pPr>
            <a:r>
              <a:rPr lang="en-US" dirty="0"/>
              <a:t>Otherwise a compilation error will occur</a:t>
            </a:r>
          </a:p>
          <a:p>
            <a:pPr>
              <a:lnSpc>
                <a:spcPct val="100000"/>
              </a:lnSpc>
              <a:buClr>
                <a:schemeClr val="tx1"/>
              </a:buClr>
            </a:pPr>
            <a:r>
              <a:rPr lang="en-US" sz="3500" dirty="0"/>
              <a:t>Each </a:t>
            </a:r>
            <a:r>
              <a:rPr lang="en-US" sz="3500" b="1" dirty="0">
                <a:solidFill>
                  <a:schemeClr val="bg1"/>
                </a:solidFill>
                <a:latin typeface="Consolas" pitchFamily="49" charset="0"/>
                <a:cs typeface="Consolas" pitchFamily="49" charset="0"/>
              </a:rPr>
              <a:t>catch</a:t>
            </a:r>
            <a:r>
              <a:rPr lang="en-US" sz="3500" dirty="0">
                <a:solidFill>
                  <a:schemeClr val="tx2">
                    <a:lumMod val="75000"/>
                  </a:schemeClr>
                </a:solidFill>
              </a:rPr>
              <a:t> </a:t>
            </a:r>
            <a:r>
              <a:rPr lang="en-US" sz="3500" dirty="0"/>
              <a:t>block should handle only these exceptions </a:t>
            </a:r>
            <a:br>
              <a:rPr lang="en-US" sz="3500" dirty="0"/>
            </a:br>
            <a:r>
              <a:rPr lang="en-US" sz="3500" dirty="0"/>
              <a:t>which it expects</a:t>
            </a:r>
          </a:p>
          <a:p>
            <a:pPr lvl="1">
              <a:lnSpc>
                <a:spcPct val="100000"/>
              </a:lnSpc>
              <a:buClr>
                <a:schemeClr val="tx1"/>
              </a:buClr>
            </a:pPr>
            <a:r>
              <a:rPr lang="en-US" dirty="0"/>
              <a:t>If a method is not competent to handle an exception, it should </a:t>
            </a:r>
            <a:br>
              <a:rPr lang="en-US" dirty="0"/>
            </a:br>
            <a:r>
              <a:rPr lang="en-US" dirty="0"/>
              <a:t>leave it unhandled</a:t>
            </a:r>
          </a:p>
          <a:p>
            <a:pPr lvl="1">
              <a:lnSpc>
                <a:spcPct val="100000"/>
              </a:lnSpc>
              <a:buClr>
                <a:schemeClr val="tx1"/>
              </a:buClr>
            </a:pPr>
            <a:r>
              <a:rPr lang="en-US" dirty="0"/>
              <a:t>Handling all exceptions disregarding their type is a popular </a:t>
            </a:r>
            <a:br>
              <a:rPr lang="en-US" dirty="0"/>
            </a:br>
            <a:r>
              <a:rPr lang="en-US" b="1" dirty="0">
                <a:solidFill>
                  <a:schemeClr val="bg1"/>
                </a:solidFill>
              </a:rPr>
              <a:t>bad practice</a:t>
            </a:r>
            <a:r>
              <a:rPr lang="en-US" dirty="0"/>
              <a:t> (anti-pattern)!</a:t>
            </a:r>
          </a:p>
        </p:txBody>
      </p:sp>
      <p:sp>
        <p:nvSpPr>
          <p:cNvPr id="590850" name="Rectangle 2"/>
          <p:cNvSpPr>
            <a:spLocks noGrp="1" noChangeArrowheads="1"/>
          </p:cNvSpPr>
          <p:nvPr>
            <p:ph type="title"/>
          </p:nvPr>
        </p:nvSpPr>
        <p:spPr/>
        <p:txBody>
          <a:bodyPr/>
          <a:lstStyle/>
          <a:p>
            <a:r>
              <a:rPr lang="en-GB"/>
              <a:t>Using Catch Block</a:t>
            </a:r>
            <a:endParaRPr lang="bg-BG" dirty="0"/>
          </a:p>
        </p:txBody>
      </p:sp>
      <p:sp>
        <p:nvSpPr>
          <p:cNvPr id="5" name="Slide Number">
            <a:extLst>
              <a:ext uri="{FF2B5EF4-FFF2-40B4-BE49-F238E27FC236}">
                <a16:creationId xmlns:a16="http://schemas.microsoft.com/office/drawing/2014/main" id="{3DD66761-3678-471B-B4BB-8A074372E1E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327</a:t>
            </a:fld>
            <a:endParaRPr lang="en-US" noProof="0" dirty="0"/>
          </a:p>
        </p:txBody>
      </p:sp>
    </p:spTree>
    <p:extLst>
      <p:ext uri="{BB962C8B-B14F-4D97-AF65-F5344CB8AC3E}">
        <p14:creationId xmlns:p14="http://schemas.microsoft.com/office/powerpoint/2010/main" val="490793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8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8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85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085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08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normAutofit/>
          </a:bodyPr>
          <a:lstStyle/>
          <a:p>
            <a:pPr>
              <a:lnSpc>
                <a:spcPct val="100000"/>
              </a:lnSpc>
              <a:spcBef>
                <a:spcPts val="1200"/>
              </a:spcBef>
              <a:buClr>
                <a:schemeClr val="tx1"/>
              </a:buClr>
            </a:pPr>
            <a:r>
              <a:rPr lang="en-US" sz="3400" noProof="1">
                <a:cs typeface="Consolas" pitchFamily="49" charset="0"/>
              </a:rPr>
              <a:t>When an application attempts to use </a:t>
            </a:r>
            <a:r>
              <a:rPr lang="en-US" sz="3400" b="1" noProof="1">
                <a:solidFill>
                  <a:schemeClr val="bg1"/>
                </a:solidFill>
                <a:latin typeface="Consolas" panose="020B0609020204030204" pitchFamily="49" charset="0"/>
                <a:cs typeface="Consolas" pitchFamily="49" charset="0"/>
              </a:rPr>
              <a:t>null</a:t>
            </a:r>
            <a:r>
              <a:rPr lang="en-US" sz="3400" noProof="1">
                <a:cs typeface="Consolas" pitchFamily="49" charset="0"/>
              </a:rPr>
              <a:t> in a case where </a:t>
            </a:r>
            <a:br>
              <a:rPr lang="en-US" sz="3400" noProof="1">
                <a:cs typeface="Consolas" pitchFamily="49" charset="0"/>
              </a:rPr>
            </a:br>
            <a:r>
              <a:rPr lang="en-US" sz="3400" noProof="1">
                <a:cs typeface="Consolas" pitchFamily="49" charset="0"/>
              </a:rPr>
              <a:t>an object is required – </a:t>
            </a:r>
            <a:r>
              <a:rPr lang="en-US" sz="3400" b="1" noProof="1">
                <a:solidFill>
                  <a:schemeClr val="bg1"/>
                </a:solidFill>
                <a:latin typeface="Consolas" panose="020B0609020204030204" pitchFamily="49" charset="0"/>
                <a:cs typeface="Consolas" pitchFamily="49" charset="0"/>
              </a:rPr>
              <a:t>NullPointerException</a:t>
            </a:r>
          </a:p>
          <a:p>
            <a:pPr>
              <a:lnSpc>
                <a:spcPct val="100000"/>
              </a:lnSpc>
              <a:spcBef>
                <a:spcPts val="1200"/>
              </a:spcBef>
              <a:buClr>
                <a:schemeClr val="tx1"/>
              </a:buClr>
            </a:pPr>
            <a:r>
              <a:rPr lang="en-US" sz="3400" noProof="1">
                <a:cs typeface="Consolas" pitchFamily="49" charset="0"/>
              </a:rPr>
              <a:t>An array has been accessed with an illegal index – </a:t>
            </a:r>
            <a:br>
              <a:rPr lang="en-US" sz="3400" noProof="1">
                <a:cs typeface="Consolas" pitchFamily="49" charset="0"/>
              </a:rPr>
            </a:br>
            <a:r>
              <a:rPr lang="en-US" sz="3400" b="1" noProof="1">
                <a:solidFill>
                  <a:schemeClr val="bg1"/>
                </a:solidFill>
                <a:latin typeface="Consolas" panose="020B0609020204030204" pitchFamily="49" charset="0"/>
                <a:cs typeface="Consolas" pitchFamily="49" charset="0"/>
              </a:rPr>
              <a:t>ArrayIndexOutOfBoundsException</a:t>
            </a:r>
          </a:p>
          <a:p>
            <a:pPr>
              <a:lnSpc>
                <a:spcPct val="100000"/>
              </a:lnSpc>
              <a:spcBef>
                <a:spcPts val="1200"/>
              </a:spcBef>
              <a:buClr>
                <a:schemeClr val="tx1"/>
              </a:buClr>
            </a:pPr>
            <a:r>
              <a:rPr lang="en-US" sz="3400" noProof="1">
                <a:cs typeface="Consolas" pitchFamily="49" charset="0"/>
              </a:rPr>
              <a:t>An index is either negative or greater than the size of </a:t>
            </a:r>
            <a:br>
              <a:rPr lang="en-US" sz="3400" noProof="1">
                <a:cs typeface="Consolas" pitchFamily="49" charset="0"/>
              </a:rPr>
            </a:br>
            <a:r>
              <a:rPr lang="en-US" sz="3400" noProof="1">
                <a:cs typeface="Consolas" pitchFamily="49" charset="0"/>
              </a:rPr>
              <a:t>the string  – </a:t>
            </a:r>
            <a:r>
              <a:rPr lang="en-US" sz="3400" b="1" noProof="1">
                <a:solidFill>
                  <a:schemeClr val="bg1"/>
                </a:solidFill>
                <a:latin typeface="Consolas" panose="020B0609020204030204" pitchFamily="49" charset="0"/>
                <a:cs typeface="Consolas" pitchFamily="49" charset="0"/>
              </a:rPr>
              <a:t>StringIndexOutOfBoundsException</a:t>
            </a:r>
          </a:p>
          <a:p>
            <a:pPr>
              <a:lnSpc>
                <a:spcPct val="100000"/>
              </a:lnSpc>
              <a:spcBef>
                <a:spcPts val="1200"/>
              </a:spcBef>
              <a:buClr>
                <a:schemeClr val="tx1"/>
              </a:buClr>
            </a:pPr>
            <a:r>
              <a:rPr lang="en-US" sz="3400" noProof="1">
                <a:cs typeface="Consolas" pitchFamily="49" charset="0"/>
              </a:rPr>
              <a:t>Attempts to convert a inappropriate string to one of the </a:t>
            </a:r>
            <a:br>
              <a:rPr lang="en-US" sz="3400" noProof="1">
                <a:cs typeface="Consolas" pitchFamily="49" charset="0"/>
              </a:rPr>
            </a:br>
            <a:r>
              <a:rPr lang="en-US" sz="3400" noProof="1">
                <a:cs typeface="Consolas" pitchFamily="49" charset="0"/>
              </a:rPr>
              <a:t>numeric types - </a:t>
            </a:r>
            <a:r>
              <a:rPr lang="en-US" sz="3400" b="1" noProof="1">
                <a:solidFill>
                  <a:schemeClr val="bg1"/>
                </a:solidFill>
                <a:latin typeface="Consolas" panose="020B0609020204030204" pitchFamily="49" charset="0"/>
                <a:cs typeface="Consolas" pitchFamily="49" charset="0"/>
              </a:rPr>
              <a:t>NumberFormatException</a:t>
            </a:r>
          </a:p>
        </p:txBody>
      </p:sp>
      <p:sp>
        <p:nvSpPr>
          <p:cNvPr id="2" name="Title 1"/>
          <p:cNvSpPr>
            <a:spLocks noGrp="1"/>
          </p:cNvSpPr>
          <p:nvPr>
            <p:ph type="title"/>
          </p:nvPr>
        </p:nvSpPr>
        <p:spPr/>
        <p:txBody>
          <a:bodyPr/>
          <a:lstStyle/>
          <a:p>
            <a:r>
              <a:rPr lang="en-US" dirty="0"/>
              <a:t>Choosing the Exception Type (1)</a:t>
            </a:r>
          </a:p>
        </p:txBody>
      </p:sp>
      <p:sp>
        <p:nvSpPr>
          <p:cNvPr id="5" name="Slide Number">
            <a:extLst>
              <a:ext uri="{FF2B5EF4-FFF2-40B4-BE49-F238E27FC236}">
                <a16:creationId xmlns:a16="http://schemas.microsoft.com/office/drawing/2014/main" id="{C447D1C6-06C3-4F09-A095-25B7A257AE0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328</a:t>
            </a:fld>
            <a:endParaRPr lang="en-US" noProof="0" dirty="0"/>
          </a:p>
        </p:txBody>
      </p:sp>
    </p:spTree>
    <p:extLst>
      <p:ext uri="{BB962C8B-B14F-4D97-AF65-F5344CB8AC3E}">
        <p14:creationId xmlns:p14="http://schemas.microsoft.com/office/powerpoint/2010/main" val="11942286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normAutofit/>
          </a:bodyPr>
          <a:lstStyle/>
          <a:p>
            <a:pPr>
              <a:lnSpc>
                <a:spcPct val="100000"/>
              </a:lnSpc>
              <a:spcBef>
                <a:spcPts val="1200"/>
              </a:spcBef>
              <a:buClr>
                <a:schemeClr val="tx1"/>
              </a:buClr>
            </a:pPr>
            <a:r>
              <a:rPr lang="en-US" sz="3400" noProof="1"/>
              <a:t>When an exceptional arithmetic condition has occurred – </a:t>
            </a:r>
            <a:br>
              <a:rPr lang="en-US" sz="3400" noProof="1"/>
            </a:br>
            <a:r>
              <a:rPr lang="en-US" sz="3400" b="1" noProof="1">
                <a:solidFill>
                  <a:schemeClr val="bg1"/>
                </a:solidFill>
                <a:latin typeface="Consolas" panose="020B0609020204030204" pitchFamily="49" charset="0"/>
              </a:rPr>
              <a:t>ArithmeticException</a:t>
            </a:r>
          </a:p>
          <a:p>
            <a:pPr>
              <a:lnSpc>
                <a:spcPct val="100000"/>
              </a:lnSpc>
              <a:spcBef>
                <a:spcPts val="1200"/>
              </a:spcBef>
              <a:buClr>
                <a:schemeClr val="tx1"/>
              </a:buClr>
            </a:pPr>
            <a:r>
              <a:rPr lang="en-US" sz="3400" noProof="1"/>
              <a:t>Attempts to cast an object to a subclass of which it is not an </a:t>
            </a:r>
            <a:br>
              <a:rPr lang="en-US" sz="3400" noProof="1"/>
            </a:br>
            <a:r>
              <a:rPr lang="en-US" sz="3400" noProof="1"/>
              <a:t>instance – </a:t>
            </a:r>
            <a:r>
              <a:rPr lang="en-US" sz="3400" b="1" noProof="1">
                <a:solidFill>
                  <a:schemeClr val="bg1"/>
                </a:solidFill>
                <a:latin typeface="Consolas" panose="020B0609020204030204" pitchFamily="49" charset="0"/>
              </a:rPr>
              <a:t>ClassCastException</a:t>
            </a:r>
          </a:p>
          <a:p>
            <a:pPr>
              <a:lnSpc>
                <a:spcPct val="100000"/>
              </a:lnSpc>
              <a:spcBef>
                <a:spcPts val="1200"/>
              </a:spcBef>
              <a:buClr>
                <a:schemeClr val="tx1"/>
              </a:buClr>
            </a:pPr>
            <a:r>
              <a:rPr lang="en-US" sz="3400" noProof="1"/>
              <a:t>A method has been passed an illegal or inappropriate </a:t>
            </a:r>
            <a:br>
              <a:rPr lang="en-US" sz="3400" noProof="1"/>
            </a:br>
            <a:r>
              <a:rPr lang="en-US" sz="3400" noProof="1"/>
              <a:t>argument - </a:t>
            </a:r>
            <a:r>
              <a:rPr lang="en-US" sz="3400" b="1" noProof="1">
                <a:solidFill>
                  <a:schemeClr val="bg1"/>
                </a:solidFill>
                <a:latin typeface="Consolas" panose="020B0609020204030204" pitchFamily="49" charset="0"/>
              </a:rPr>
              <a:t>IllegalArgumentException</a:t>
            </a:r>
          </a:p>
        </p:txBody>
      </p:sp>
      <p:sp>
        <p:nvSpPr>
          <p:cNvPr id="2" name="Title 1"/>
          <p:cNvSpPr>
            <a:spLocks noGrp="1"/>
          </p:cNvSpPr>
          <p:nvPr>
            <p:ph type="title"/>
          </p:nvPr>
        </p:nvSpPr>
        <p:spPr/>
        <p:txBody>
          <a:bodyPr/>
          <a:lstStyle/>
          <a:p>
            <a:r>
              <a:rPr lang="en-US" dirty="0"/>
              <a:t>Choosing the Exception Type (2)</a:t>
            </a:r>
          </a:p>
        </p:txBody>
      </p:sp>
      <p:sp>
        <p:nvSpPr>
          <p:cNvPr id="5" name="Slide Number">
            <a:extLst>
              <a:ext uri="{FF2B5EF4-FFF2-40B4-BE49-F238E27FC236}">
                <a16:creationId xmlns:a16="http://schemas.microsoft.com/office/drawing/2014/main" id="{C7D121E8-CA85-4B86-9DA4-4B8672D4397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329</a:t>
            </a:fld>
            <a:endParaRPr lang="en-US" noProof="0" dirty="0"/>
          </a:p>
        </p:txBody>
      </p:sp>
    </p:spTree>
    <p:extLst>
      <p:ext uri="{BB962C8B-B14F-4D97-AF65-F5344CB8AC3E}">
        <p14:creationId xmlns:p14="http://schemas.microsoft.com/office/powerpoint/2010/main" val="28683842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8DC732-5DFA-4BFC-B87E-FD61B718A8C7}"/>
              </a:ext>
            </a:extLst>
          </p:cNvPr>
          <p:cNvSpPr>
            <a:spLocks noGrp="1"/>
          </p:cNvSpPr>
          <p:nvPr>
            <p:ph type="title"/>
          </p:nvPr>
        </p:nvSpPr>
        <p:spPr/>
        <p:txBody>
          <a:bodyPr/>
          <a:lstStyle/>
          <a:p>
            <a:r>
              <a:rPr lang="en-US" dirty="0"/>
              <a:t>Example: Static Variable (1)</a:t>
            </a:r>
          </a:p>
        </p:txBody>
      </p:sp>
      <p:sp>
        <p:nvSpPr>
          <p:cNvPr id="8" name="Rectangle 7">
            <a:extLst>
              <a:ext uri="{FF2B5EF4-FFF2-40B4-BE49-F238E27FC236}">
                <a16:creationId xmlns:a16="http://schemas.microsoft.com/office/drawing/2014/main" id="{ADDBBAA0-C29A-4045-A984-68015AB71893}"/>
              </a:ext>
            </a:extLst>
          </p:cNvPr>
          <p:cNvSpPr>
            <a:spLocks noChangeArrowheads="1"/>
          </p:cNvSpPr>
          <p:nvPr/>
        </p:nvSpPr>
        <p:spPr bwMode="auto">
          <a:xfrm>
            <a:off x="1556728" y="1292548"/>
            <a:ext cx="9078543" cy="5169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class Counter {</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int count = 0;   </a:t>
            </a:r>
            <a:r>
              <a:rPr lang="en-US" sz="2200" b="1" noProof="1">
                <a:solidFill>
                  <a:schemeClr val="bg1"/>
                </a:solidFill>
                <a:latin typeface="Consolas" pitchFamily="49" charset="0"/>
                <a:cs typeface="Consolas" pitchFamily="49" charset="0"/>
              </a:rPr>
              <a:t>static</a:t>
            </a:r>
            <a:r>
              <a:rPr lang="en-US" sz="2200" b="1" noProof="1">
                <a:latin typeface="Consolas" pitchFamily="49" charset="0"/>
                <a:cs typeface="Consolas" pitchFamily="49" charset="0"/>
              </a:rPr>
              <a:t> int staticCount = 0;</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public Counter() {</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count++;        </a:t>
            </a:r>
            <a:r>
              <a:rPr lang="en-US" sz="2200" b="1" i="1" noProof="1">
                <a:solidFill>
                  <a:schemeClr val="accent2"/>
                </a:solidFill>
                <a:latin typeface="Consolas" pitchFamily="49" charset="0"/>
                <a:cs typeface="Consolas" pitchFamily="49" charset="0"/>
              </a:rPr>
              <a:t>// incrementing value</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a:t>
            </a:r>
            <a:r>
              <a:rPr lang="en-US" sz="2200" b="1" noProof="1">
                <a:solidFill>
                  <a:schemeClr val="bg1"/>
                </a:solidFill>
                <a:latin typeface="Consolas" pitchFamily="49" charset="0"/>
              </a:rPr>
              <a:t>staticCount</a:t>
            </a:r>
            <a:r>
              <a:rPr lang="en-US" sz="2200" b="1" noProof="1">
                <a:latin typeface="Consolas" pitchFamily="49" charset="0"/>
                <a:cs typeface="Consolas" pitchFamily="49" charset="0"/>
              </a:rPr>
              <a:t>++;  </a:t>
            </a:r>
            <a:r>
              <a:rPr lang="en-US" sz="2200" b="1" i="1" noProof="1">
                <a:solidFill>
                  <a:schemeClr val="accent2"/>
                </a:solidFill>
                <a:latin typeface="Consolas" pitchFamily="49" charset="0"/>
                <a:cs typeface="Consolas" pitchFamily="49" charset="0"/>
              </a:rPr>
              <a:t>// incrementing value</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public void printCounters() {</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System.out.printf("Count: %d%n", count);</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System.out.printf("Static Count: %d%n", staticCount);</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  }</a:t>
            </a:r>
          </a:p>
          <a:p>
            <a:pPr eaLnBrk="0" hangingPunct="0">
              <a:lnSpc>
                <a:spcPct val="95000"/>
              </a:lnSpc>
              <a:spcBef>
                <a:spcPts val="600"/>
              </a:spcBef>
              <a:spcAft>
                <a:spcPts val="600"/>
              </a:spcAft>
              <a:buClr>
                <a:schemeClr val="accent5">
                  <a:lumMod val="40000"/>
                  <a:lumOff val="60000"/>
                </a:schemeClr>
              </a:buClr>
              <a:buSzPct val="70000"/>
            </a:pPr>
            <a:r>
              <a:rPr lang="en-US" sz="2200" b="1"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1B4361A0-FBDD-47DB-AD5A-276467FBC7C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33</a:t>
            </a:fld>
            <a:endParaRPr lang="en-US" dirty="0"/>
          </a:p>
        </p:txBody>
      </p:sp>
    </p:spTree>
    <p:extLst>
      <p:ext uri="{BB962C8B-B14F-4D97-AF65-F5344CB8AC3E}">
        <p14:creationId xmlns:p14="http://schemas.microsoft.com/office/powerpoint/2010/main" val="39265984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11818096" cy="5509916"/>
          </a:xfrm>
        </p:spPr>
        <p:txBody>
          <a:bodyPr>
            <a:normAutofit fontScale="92500" lnSpcReduction="10000"/>
          </a:bodyPr>
          <a:lstStyle/>
          <a:p>
            <a:r>
              <a:rPr lang="en-US" sz="3700" dirty="0"/>
              <a:t>When raising an exception, always pass to the constructor a </a:t>
            </a:r>
            <a:br>
              <a:rPr lang="en-US" sz="3700" dirty="0"/>
            </a:br>
            <a:r>
              <a:rPr lang="en-US" sz="3700" b="1" dirty="0">
                <a:solidFill>
                  <a:schemeClr val="bg1"/>
                </a:solidFill>
              </a:rPr>
              <a:t>good</a:t>
            </a:r>
            <a:r>
              <a:rPr lang="en-US" sz="3700" dirty="0"/>
              <a:t> </a:t>
            </a:r>
            <a:r>
              <a:rPr lang="en-US" sz="3700" b="1" dirty="0">
                <a:solidFill>
                  <a:schemeClr val="bg1"/>
                </a:solidFill>
              </a:rPr>
              <a:t>explanation message</a:t>
            </a:r>
            <a:endParaRPr lang="bg-BG" sz="3700" b="1" dirty="0">
              <a:solidFill>
                <a:schemeClr val="bg1"/>
              </a:solidFill>
            </a:endParaRPr>
          </a:p>
          <a:p>
            <a:pPr>
              <a:lnSpc>
                <a:spcPct val="100000"/>
              </a:lnSpc>
            </a:pPr>
            <a:r>
              <a:rPr lang="en-US" sz="3700" dirty="0"/>
              <a:t>When throwing an exception always pass a good description </a:t>
            </a:r>
            <a:br>
              <a:rPr lang="en-US" sz="3700" dirty="0"/>
            </a:br>
            <a:r>
              <a:rPr lang="en-US" sz="3700" dirty="0"/>
              <a:t>of the problem</a:t>
            </a:r>
          </a:p>
          <a:p>
            <a:pPr lvl="1">
              <a:lnSpc>
                <a:spcPct val="100000"/>
              </a:lnSpc>
            </a:pPr>
            <a:r>
              <a:rPr lang="en-US" sz="3500" dirty="0"/>
              <a:t>The exception message should explain what causes the problem and how to solve it</a:t>
            </a:r>
          </a:p>
          <a:p>
            <a:pPr lvl="2">
              <a:lnSpc>
                <a:spcPct val="100000"/>
              </a:lnSpc>
            </a:pPr>
            <a:r>
              <a:rPr lang="en-US" sz="3200" dirty="0"/>
              <a:t>Good: "Size should be integer in range [1…15]"</a:t>
            </a:r>
          </a:p>
          <a:p>
            <a:pPr lvl="2">
              <a:lnSpc>
                <a:spcPct val="100000"/>
              </a:lnSpc>
            </a:pPr>
            <a:r>
              <a:rPr lang="en-US" sz="3200" dirty="0"/>
              <a:t>Good: "Invalid state. First call Initialize()"</a:t>
            </a:r>
          </a:p>
          <a:p>
            <a:pPr lvl="2">
              <a:lnSpc>
                <a:spcPct val="100000"/>
              </a:lnSpc>
            </a:pPr>
            <a:r>
              <a:rPr lang="en-US" sz="3200" dirty="0"/>
              <a:t>Bad: "Unexpected error"</a:t>
            </a:r>
          </a:p>
          <a:p>
            <a:pPr lvl="2">
              <a:lnSpc>
                <a:spcPct val="100000"/>
              </a:lnSpc>
            </a:pPr>
            <a:r>
              <a:rPr lang="en-US" sz="3200" dirty="0"/>
              <a:t>Bad: "Invalid argument"</a:t>
            </a:r>
          </a:p>
        </p:txBody>
      </p:sp>
      <p:sp>
        <p:nvSpPr>
          <p:cNvPr id="2" name="Title 1"/>
          <p:cNvSpPr>
            <a:spLocks noGrp="1"/>
          </p:cNvSpPr>
          <p:nvPr>
            <p:ph type="title"/>
          </p:nvPr>
        </p:nvSpPr>
        <p:spPr/>
        <p:txBody>
          <a:bodyPr/>
          <a:lstStyle/>
          <a:p>
            <a:r>
              <a:rPr lang="en-US" dirty="0"/>
              <a:t>Exceptions – Best Practices (1)</a:t>
            </a:r>
          </a:p>
        </p:txBody>
      </p:sp>
      <p:pic>
        <p:nvPicPr>
          <p:cNvPr id="13" name="Picture 2" descr="accept, accord, check, correct, green, ok, success, ye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7635" y="4462705"/>
            <a:ext cx="1230782" cy="9946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ncel, close, cross, delete, exit, no, remov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626" y="5611818"/>
            <a:ext cx="1230782" cy="9398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a:extLst>
              <a:ext uri="{FF2B5EF4-FFF2-40B4-BE49-F238E27FC236}">
                <a16:creationId xmlns:a16="http://schemas.microsoft.com/office/drawing/2014/main" id="{D314EE20-801F-4EF8-A45C-E5AA42C9546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330</a:t>
            </a:fld>
            <a:endParaRPr lang="en-US" noProof="0" dirty="0"/>
          </a:p>
        </p:txBody>
      </p:sp>
    </p:spTree>
    <p:extLst>
      <p:ext uri="{BB962C8B-B14F-4D97-AF65-F5344CB8AC3E}">
        <p14:creationId xmlns:p14="http://schemas.microsoft.com/office/powerpoint/2010/main" val="12759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Grp="1" noChangeArrowheads="1"/>
          </p:cNvSpPr>
          <p:nvPr>
            <p:ph type="body" sz="quarter" idx="10"/>
          </p:nvPr>
        </p:nvSpPr>
        <p:spPr/>
        <p:txBody>
          <a:bodyPr/>
          <a:lstStyle/>
          <a:p>
            <a:pPr>
              <a:lnSpc>
                <a:spcPct val="110000"/>
              </a:lnSpc>
            </a:pPr>
            <a:r>
              <a:rPr lang="en-US" dirty="0"/>
              <a:t>Exceptions can decrease the application performance</a:t>
            </a:r>
          </a:p>
          <a:p>
            <a:pPr lvl="1">
              <a:lnSpc>
                <a:spcPct val="110000"/>
              </a:lnSpc>
            </a:pPr>
            <a:r>
              <a:rPr lang="en-US" dirty="0"/>
              <a:t>Throw exceptions only in situations which are really exceptional and should be handled</a:t>
            </a:r>
          </a:p>
          <a:p>
            <a:pPr lvl="1">
              <a:lnSpc>
                <a:spcPct val="110000"/>
              </a:lnSpc>
            </a:pPr>
            <a:r>
              <a:rPr lang="en-US" dirty="0"/>
              <a:t>Do not throw exceptions in the normal program control flow</a:t>
            </a:r>
          </a:p>
          <a:p>
            <a:pPr lvl="1">
              <a:lnSpc>
                <a:spcPct val="110000"/>
              </a:lnSpc>
            </a:pPr>
            <a:r>
              <a:rPr lang="en-US" dirty="0"/>
              <a:t>JVM could throw exceptions at any time with no way to </a:t>
            </a:r>
            <a:br>
              <a:rPr lang="en-US" dirty="0"/>
            </a:br>
            <a:r>
              <a:rPr lang="en-US" dirty="0"/>
              <a:t>predict them</a:t>
            </a:r>
          </a:p>
          <a:p>
            <a:pPr lvl="2">
              <a:lnSpc>
                <a:spcPct val="110000"/>
              </a:lnSpc>
            </a:pPr>
            <a:r>
              <a:rPr lang="en-US" sz="3000" dirty="0"/>
              <a:t>E.g. </a:t>
            </a:r>
            <a:r>
              <a:rPr lang="en-US" sz="3000" b="1" dirty="0" err="1">
                <a:solidFill>
                  <a:schemeClr val="bg1"/>
                </a:solidFill>
                <a:latin typeface="Consolas" panose="020B0609020204030204" pitchFamily="49" charset="0"/>
              </a:rPr>
              <a:t>StackOverflowError</a:t>
            </a:r>
            <a:endParaRPr lang="bg-BG" sz="3000" b="1" dirty="0">
              <a:solidFill>
                <a:schemeClr val="bg1"/>
              </a:solidFill>
              <a:latin typeface="Consolas" panose="020B0609020204030204" pitchFamily="49" charset="0"/>
            </a:endParaRPr>
          </a:p>
        </p:txBody>
      </p:sp>
      <p:sp>
        <p:nvSpPr>
          <p:cNvPr id="594946" name="Rectangle 2"/>
          <p:cNvSpPr>
            <a:spLocks noGrp="1" noChangeArrowheads="1"/>
          </p:cNvSpPr>
          <p:nvPr>
            <p:ph type="title"/>
          </p:nvPr>
        </p:nvSpPr>
        <p:spPr/>
        <p:txBody>
          <a:bodyPr/>
          <a:lstStyle/>
          <a:p>
            <a:r>
              <a:rPr lang="en-US" dirty="0"/>
              <a:t>Exceptions – Best</a:t>
            </a:r>
            <a:r>
              <a:rPr lang="bg-BG" dirty="0"/>
              <a:t> </a:t>
            </a:r>
            <a:r>
              <a:rPr lang="en-US" dirty="0"/>
              <a:t>Practices (2)</a:t>
            </a:r>
            <a:endParaRPr lang="bg-BG" dirty="0"/>
          </a:p>
        </p:txBody>
      </p:sp>
      <p:sp>
        <p:nvSpPr>
          <p:cNvPr id="5" name="Slide Number">
            <a:extLst>
              <a:ext uri="{FF2B5EF4-FFF2-40B4-BE49-F238E27FC236}">
                <a16:creationId xmlns:a16="http://schemas.microsoft.com/office/drawing/2014/main" id="{AB27C66F-F722-4307-81D6-2BFC5B4ED3A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331</a:t>
            </a:fld>
            <a:endParaRPr lang="en-US" noProof="0" dirty="0"/>
          </a:p>
        </p:txBody>
      </p:sp>
    </p:spTree>
    <p:extLst>
      <p:ext uri="{BB962C8B-B14F-4D97-AF65-F5344CB8AC3E}">
        <p14:creationId xmlns:p14="http://schemas.microsoft.com/office/powerpoint/2010/main" val="1371969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49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494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49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Ð ÐµÐ·ÑÐ»ÑÐ°Ñ Ñ Ð¸Ð·Ð¾Ð±ÑÐ°Ð¶ÐµÐ½Ð¸Ðµ Ð·Ð° exception png">
            <a:extLst>
              <a:ext uri="{FF2B5EF4-FFF2-40B4-BE49-F238E27FC236}">
                <a16:creationId xmlns:a16="http://schemas.microsoft.com/office/drawing/2014/main" id="{CB11C0DF-1CA8-407B-83F8-A09E003F08E3}"/>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507576" y="989214"/>
            <a:ext cx="3176847" cy="317684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39D893A-55E7-43DA-ACFF-29C9F43CCD02}"/>
              </a:ext>
            </a:extLst>
          </p:cNvPr>
          <p:cNvSpPr>
            <a:spLocks noGrp="1"/>
          </p:cNvSpPr>
          <p:nvPr>
            <p:ph type="title" sz="quarter" idx="10"/>
          </p:nvPr>
        </p:nvSpPr>
        <p:spPr/>
        <p:txBody>
          <a:bodyPr/>
          <a:lstStyle/>
          <a:p>
            <a:r>
              <a:rPr lang="en-US"/>
              <a:t>Custom Exceptions</a:t>
            </a:r>
          </a:p>
        </p:txBody>
      </p:sp>
    </p:spTree>
    <p:extLst>
      <p:ext uri="{BB962C8B-B14F-4D97-AF65-F5344CB8AC3E}">
        <p14:creationId xmlns:p14="http://schemas.microsoft.com/office/powerpoint/2010/main" val="36730463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sz="3400" dirty="0"/>
              <a:t>Custom exceptions inherit an exception class</a:t>
            </a:r>
            <a:br>
              <a:rPr lang="en-US" sz="3400" dirty="0"/>
            </a:br>
            <a:r>
              <a:rPr lang="en-US" sz="3400" dirty="0"/>
              <a:t>(commonly – </a:t>
            </a:r>
            <a:r>
              <a:rPr lang="en-US" sz="3400" b="1" noProof="1">
                <a:solidFill>
                  <a:schemeClr val="bg1"/>
                </a:solidFill>
                <a:latin typeface="Consolas" panose="020B0609020204030204" pitchFamily="49" charset="0"/>
                <a:cs typeface="Consolas" panose="020B0609020204030204" pitchFamily="49" charset="0"/>
              </a:rPr>
              <a:t>Exception</a:t>
            </a:r>
            <a:r>
              <a:rPr lang="en-US" sz="3400" dirty="0"/>
              <a:t>)</a:t>
            </a:r>
          </a:p>
          <a:p>
            <a:pPr marL="0" indent="0">
              <a:buNone/>
            </a:pPr>
            <a:endParaRPr lang="en-US" sz="3400" dirty="0"/>
          </a:p>
          <a:p>
            <a:pPr marL="0" indent="0">
              <a:buNone/>
            </a:pPr>
            <a:endParaRPr lang="en-US" sz="3400" dirty="0"/>
          </a:p>
          <a:p>
            <a:pPr marL="0" indent="0">
              <a:spcBef>
                <a:spcPts val="4200"/>
              </a:spcBef>
              <a:buNone/>
            </a:pPr>
            <a:endParaRPr lang="en-US" sz="3400" dirty="0"/>
          </a:p>
          <a:p>
            <a:r>
              <a:rPr lang="en-US" sz="3400" dirty="0"/>
              <a:t>Thrown just like any other exception</a:t>
            </a:r>
          </a:p>
        </p:txBody>
      </p:sp>
      <p:sp>
        <p:nvSpPr>
          <p:cNvPr id="4" name="Title 3"/>
          <p:cNvSpPr>
            <a:spLocks noGrp="1"/>
          </p:cNvSpPr>
          <p:nvPr>
            <p:ph type="title"/>
          </p:nvPr>
        </p:nvSpPr>
        <p:spPr/>
        <p:txBody>
          <a:bodyPr/>
          <a:lstStyle/>
          <a:p>
            <a:r>
              <a:rPr lang="en-US" dirty="0"/>
              <a:t>Creating Custom Exceptions</a:t>
            </a:r>
          </a:p>
        </p:txBody>
      </p:sp>
      <p:sp>
        <p:nvSpPr>
          <p:cNvPr id="8" name="Slide Number">
            <a:extLst>
              <a:ext uri="{FF2B5EF4-FFF2-40B4-BE49-F238E27FC236}">
                <a16:creationId xmlns:a16="http://schemas.microsoft.com/office/drawing/2014/main" id="{A0367262-1EF3-4810-9054-2820FDC32F4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333</a:t>
            </a:fld>
            <a:endParaRPr lang="en-US" noProof="0" dirty="0"/>
          </a:p>
        </p:txBody>
      </p:sp>
      <p:sp>
        <p:nvSpPr>
          <p:cNvPr id="9" name="Rectangle 8"/>
          <p:cNvSpPr>
            <a:spLocks noChangeArrowheads="1"/>
          </p:cNvSpPr>
          <p:nvPr/>
        </p:nvSpPr>
        <p:spPr bwMode="auto">
          <a:xfrm>
            <a:off x="620290" y="2484000"/>
            <a:ext cx="9320259"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public class TankException extends </a:t>
            </a:r>
            <a:r>
              <a:rPr lang="en-US" sz="2800" b="1" noProof="1">
                <a:solidFill>
                  <a:schemeClr val="bg1"/>
                </a:solidFill>
                <a:latin typeface="Consolas" pitchFamily="49" charset="0"/>
                <a:cs typeface="Consolas" pitchFamily="49" charset="0"/>
              </a:rPr>
              <a:t>Exception </a:t>
            </a:r>
            <a:r>
              <a:rPr lang="en-US" sz="28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public TankException(String msg) {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super(msg)</a:t>
            </a:r>
            <a:r>
              <a:rPr lang="en-US" sz="2800" b="1" noProof="1">
                <a:solidFill>
                  <a:schemeClr val="tx2"/>
                </a:solidFill>
                <a:latin typeface="Consolas" pitchFamily="49" charset="0"/>
              </a:rPr>
              <a:t>;</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
        <p:nvSpPr>
          <p:cNvPr id="10" name="Rectangle 9"/>
          <p:cNvSpPr>
            <a:spLocks noChangeArrowheads="1"/>
          </p:cNvSpPr>
          <p:nvPr/>
        </p:nvSpPr>
        <p:spPr bwMode="auto">
          <a:xfrm>
            <a:off x="607363" y="5679000"/>
            <a:ext cx="10588310"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throw new </a:t>
            </a:r>
            <a:r>
              <a:rPr lang="en-US" sz="2800" b="1" noProof="1">
                <a:solidFill>
                  <a:schemeClr val="bg1"/>
                </a:solidFill>
                <a:latin typeface="Consolas" pitchFamily="49" charset="0"/>
                <a:cs typeface="Consolas" pitchFamily="49" charset="0"/>
              </a:rPr>
              <a:t>TankException</a:t>
            </a:r>
            <a:r>
              <a:rPr lang="en-US" sz="2800" b="1" noProof="1">
                <a:solidFill>
                  <a:schemeClr val="tx2"/>
                </a:solidFill>
                <a:latin typeface="Consolas" pitchFamily="49" charset="0"/>
                <a:cs typeface="Consolas" pitchFamily="49" charset="0"/>
              </a:rPr>
              <a:t>("Not enough fuel to travel");</a:t>
            </a:r>
          </a:p>
        </p:txBody>
      </p:sp>
    </p:spTree>
    <p:extLst>
      <p:ext uri="{BB962C8B-B14F-4D97-AF65-F5344CB8AC3E}">
        <p14:creationId xmlns:p14="http://schemas.microsoft.com/office/powerpoint/2010/main" val="7325577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20275"/>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ko-KR" altLang="en-US" sz="2398"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ko-KR" altLang="en-US" sz="2398">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ko-KR" altLang="en-US" sz="2398">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82"/>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07188"/>
            <a:ext cx="11811941" cy="5199712"/>
          </a:xfrm>
          <a:prstGeom prst="rect">
            <a:avLst/>
          </a:prstGeom>
        </p:spPr>
        <p:txBody>
          <a:bodyPr vert="horz" lIns="107972" tIns="35991" rIns="107972" bIns="35991"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456778" indent="-456778" defTabSz="1218072">
              <a:lnSpc>
                <a:spcPct val="100000"/>
              </a:lnSpc>
              <a:buClr>
                <a:srgbClr val="FFFFFF"/>
              </a:buClr>
              <a:defRPr/>
            </a:pPr>
            <a:endParaRPr lang="en-US" sz="2799" dirty="0">
              <a:solidFill>
                <a:schemeClr val="bg2"/>
              </a:solidFill>
              <a:latin typeface="Calibri" panose="020F0502020204030204"/>
            </a:endParaRPr>
          </a:p>
        </p:txBody>
      </p:sp>
      <p:sp>
        <p:nvSpPr>
          <p:cNvPr id="2" name="Rectangle 1"/>
          <p:cNvSpPr/>
          <p:nvPr/>
        </p:nvSpPr>
        <p:spPr>
          <a:xfrm>
            <a:off x="700690" y="1752601"/>
            <a:ext cx="7984954" cy="3970318"/>
          </a:xfrm>
          <a:prstGeom prst="rect">
            <a:avLst/>
          </a:prstGeom>
        </p:spPr>
        <p:txBody>
          <a:bodyPr wrap="square">
            <a:spAutoFit/>
          </a:bodyPr>
          <a:lstStyle/>
          <a:p>
            <a:pPr marL="457063" indent="-457063">
              <a:buFont typeface="Wingdings" panose="05000000000000000000" pitchFamily="2" charset="2"/>
              <a:buChar char="§"/>
            </a:pPr>
            <a:r>
              <a:rPr lang="en-US" sz="3600" dirty="0">
                <a:solidFill>
                  <a:schemeClr val="bg2"/>
                </a:solidFill>
              </a:rPr>
              <a:t>Exceptions provide a </a:t>
            </a:r>
            <a:r>
              <a:rPr lang="en-US" sz="3600" b="1" dirty="0">
                <a:solidFill>
                  <a:schemeClr val="bg1"/>
                </a:solidFill>
              </a:rPr>
              <a:t>flexible</a:t>
            </a:r>
            <a:r>
              <a:rPr lang="en-US" sz="3600" dirty="0">
                <a:solidFill>
                  <a:schemeClr val="bg2"/>
                </a:solidFill>
              </a:rPr>
              <a:t> error handling mechanism</a:t>
            </a:r>
          </a:p>
          <a:p>
            <a:pPr marL="457063" indent="-457063">
              <a:buFont typeface="Wingdings" panose="05000000000000000000" pitchFamily="2" charset="2"/>
              <a:buChar char="§"/>
            </a:pPr>
            <a:r>
              <a:rPr lang="en-US" sz="3600" dirty="0">
                <a:solidFill>
                  <a:schemeClr val="bg2"/>
                </a:solidFill>
              </a:rPr>
              <a:t>Unhandled exceptions cause error messages</a:t>
            </a:r>
          </a:p>
          <a:p>
            <a:pPr marL="457063" indent="-457063">
              <a:buClr>
                <a:schemeClr val="bg2"/>
              </a:buClr>
              <a:buFont typeface="Wingdings" panose="05000000000000000000" pitchFamily="2" charset="2"/>
              <a:buChar char="§"/>
            </a:pPr>
            <a:r>
              <a:rPr lang="en-US" sz="3600" b="1" dirty="0">
                <a:solidFill>
                  <a:schemeClr val="bg1"/>
                </a:solidFill>
                <a:latin typeface="Consolas" panose="020B0609020204030204" pitchFamily="49" charset="0"/>
              </a:rPr>
              <a:t>try-finally</a:t>
            </a:r>
            <a:r>
              <a:rPr lang="en-US" sz="3600" dirty="0">
                <a:solidFill>
                  <a:schemeClr val="bg2"/>
                </a:solidFill>
              </a:rPr>
              <a:t> ensures a given code block is always executed</a:t>
            </a:r>
          </a:p>
          <a:p>
            <a:pPr marL="914263" lvl="1" indent="-457063">
              <a:buClr>
                <a:schemeClr val="bg2"/>
              </a:buClr>
              <a:buFont typeface="Wingdings" panose="05000000000000000000" pitchFamily="2" charset="2"/>
              <a:buChar char="§"/>
            </a:pPr>
            <a:r>
              <a:rPr lang="en-US" sz="3400" dirty="0">
                <a:solidFill>
                  <a:schemeClr val="bg2"/>
                </a:solidFill>
              </a:rPr>
              <a:t>Even when an exception is thrown</a:t>
            </a:r>
          </a:p>
        </p:txBody>
      </p:sp>
      <p:sp>
        <p:nvSpPr>
          <p:cNvPr id="16" name="Slide Number">
            <a:extLst>
              <a:ext uri="{FF2B5EF4-FFF2-40B4-BE49-F238E27FC236}">
                <a16:creationId xmlns:a16="http://schemas.microsoft.com/office/drawing/2014/main" id="{C95DB065-4CC2-4091-80D5-5C2023AA855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334</a:t>
            </a:fld>
            <a:endParaRPr lang="en-US" noProof="0" dirty="0"/>
          </a:p>
        </p:txBody>
      </p:sp>
    </p:spTree>
    <p:extLst>
      <p:ext uri="{BB962C8B-B14F-4D97-AF65-F5344CB8AC3E}">
        <p14:creationId xmlns:p14="http://schemas.microsoft.com/office/powerpoint/2010/main" val="1447110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29347741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336</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34039011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337</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19999677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8E70096C-C060-4A4C-96A1-4D03ECD772A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338</a:t>
            </a:fld>
            <a:endParaRPr lang="en-US" dirty="0"/>
          </a:p>
        </p:txBody>
      </p:sp>
    </p:spTree>
    <p:extLst>
      <p:ext uri="{BB962C8B-B14F-4D97-AF65-F5344CB8AC3E}">
        <p14:creationId xmlns:p14="http://schemas.microsoft.com/office/powerpoint/2010/main" val="23251698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78B84189-BBBB-463B-B3C4-65161FFBB13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339</a:t>
            </a:fld>
            <a:endParaRPr lang="en-US" noProof="0" dirty="0"/>
          </a:p>
        </p:txBody>
      </p:sp>
    </p:spTree>
    <p:extLst>
      <p:ext uri="{BB962C8B-B14F-4D97-AF65-F5344CB8AC3E}">
        <p14:creationId xmlns:p14="http://schemas.microsoft.com/office/powerpoint/2010/main" val="19705027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8DC732-5DFA-4BFC-B87E-FD61B718A8C7}"/>
              </a:ext>
            </a:extLst>
          </p:cNvPr>
          <p:cNvSpPr>
            <a:spLocks noGrp="1"/>
          </p:cNvSpPr>
          <p:nvPr>
            <p:ph type="title"/>
          </p:nvPr>
        </p:nvSpPr>
        <p:spPr/>
        <p:txBody>
          <a:bodyPr/>
          <a:lstStyle/>
          <a:p>
            <a:r>
              <a:rPr lang="en-US" dirty="0"/>
              <a:t>Example: Static Variable (2)</a:t>
            </a:r>
          </a:p>
        </p:txBody>
      </p:sp>
      <p:sp>
        <p:nvSpPr>
          <p:cNvPr id="8" name="Rectangle 7">
            <a:extLst>
              <a:ext uri="{FF2B5EF4-FFF2-40B4-BE49-F238E27FC236}">
                <a16:creationId xmlns:a16="http://schemas.microsoft.com/office/drawing/2014/main" id="{ADDBBAA0-C29A-4045-A984-68015AB71893}"/>
              </a:ext>
            </a:extLst>
          </p:cNvPr>
          <p:cNvSpPr>
            <a:spLocks noChangeArrowheads="1"/>
          </p:cNvSpPr>
          <p:nvPr/>
        </p:nvSpPr>
        <p:spPr bwMode="auto">
          <a:xfrm>
            <a:off x="476595" y="1605607"/>
            <a:ext cx="7428807" cy="498598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spcAft>
                <a:spcPts val="600"/>
              </a:spcAft>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Inside the Main Class</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public static void main(String[] args) {</a:t>
            </a:r>
          </a:p>
          <a:p>
            <a:pPr eaLnBrk="0" hangingPunct="0">
              <a:lnSpc>
                <a:spcPct val="95000"/>
              </a:lnSpc>
              <a:spcBef>
                <a:spcPts val="600"/>
              </a:spcBef>
              <a:spcAft>
                <a:spcPts val="600"/>
              </a:spcAft>
              <a:buClr>
                <a:schemeClr val="accent5">
                  <a:lumMod val="40000"/>
                  <a:lumOff val="60000"/>
                </a:schemeClr>
              </a:buClr>
              <a:buSzPct val="70000"/>
            </a:pPr>
            <a:r>
              <a:rPr lang="bg-BG" sz="2400" b="1" noProof="1">
                <a:latin typeface="Consolas" pitchFamily="49" charset="0"/>
                <a:cs typeface="Consolas" pitchFamily="49" charset="0"/>
              </a:rPr>
              <a:t>  </a:t>
            </a:r>
            <a:r>
              <a:rPr lang="en-US" sz="2400" b="1" noProof="1">
                <a:latin typeface="Consolas" pitchFamily="49" charset="0"/>
                <a:cs typeface="Consolas" pitchFamily="49" charset="0"/>
              </a:rPr>
              <a:t>Counter c1 = new Counter();</a:t>
            </a:r>
          </a:p>
          <a:p>
            <a:pPr eaLnBrk="0" hangingPunct="0">
              <a:lnSpc>
                <a:spcPct val="95000"/>
              </a:lnSpc>
              <a:spcBef>
                <a:spcPts val="600"/>
              </a:spcBef>
              <a:spcAft>
                <a:spcPts val="600"/>
              </a:spcAft>
              <a:buClr>
                <a:schemeClr val="accent5">
                  <a:lumMod val="40000"/>
                  <a:lumOff val="60000"/>
                </a:schemeClr>
              </a:buClr>
              <a:buSzPct val="70000"/>
            </a:pPr>
            <a:r>
              <a:rPr lang="bg-BG" sz="2400" b="1" noProof="1">
                <a:latin typeface="Consolas" pitchFamily="49" charset="0"/>
                <a:cs typeface="Consolas" pitchFamily="49" charset="0"/>
              </a:rPr>
              <a:t>  </a:t>
            </a:r>
            <a:r>
              <a:rPr lang="en-US" sz="2400" b="1" noProof="1">
                <a:latin typeface="Consolas" pitchFamily="49" charset="0"/>
                <a:cs typeface="Consolas" pitchFamily="49" charset="0"/>
              </a:rPr>
              <a:t>c1.printCounters();</a:t>
            </a:r>
          </a:p>
          <a:p>
            <a:pPr eaLnBrk="0" hangingPunct="0">
              <a:lnSpc>
                <a:spcPct val="95000"/>
              </a:lnSpc>
              <a:spcBef>
                <a:spcPts val="600"/>
              </a:spcBef>
              <a:spcAft>
                <a:spcPts val="600"/>
              </a:spcAft>
              <a:buClr>
                <a:schemeClr val="accent5">
                  <a:lumMod val="40000"/>
                  <a:lumOff val="60000"/>
                </a:schemeClr>
              </a:buClr>
              <a:buSzPct val="70000"/>
            </a:pPr>
            <a:r>
              <a:rPr lang="bg-BG" sz="2400" b="1" noProof="1">
                <a:latin typeface="Consolas" pitchFamily="49" charset="0"/>
                <a:cs typeface="Consolas" pitchFamily="49" charset="0"/>
              </a:rPr>
              <a:t>  </a:t>
            </a:r>
            <a:r>
              <a:rPr lang="en-US" sz="2400" b="1" noProof="1">
                <a:latin typeface="Consolas" pitchFamily="49" charset="0"/>
                <a:cs typeface="Consolas" pitchFamily="49" charset="0"/>
              </a:rPr>
              <a:t>Counter c2 = new Counter();</a:t>
            </a:r>
          </a:p>
          <a:p>
            <a:pPr eaLnBrk="0" hangingPunct="0">
              <a:lnSpc>
                <a:spcPct val="95000"/>
              </a:lnSpc>
              <a:spcBef>
                <a:spcPts val="600"/>
              </a:spcBef>
              <a:spcAft>
                <a:spcPts val="600"/>
              </a:spcAft>
              <a:buClr>
                <a:schemeClr val="accent5">
                  <a:lumMod val="40000"/>
                  <a:lumOff val="60000"/>
                </a:schemeClr>
              </a:buClr>
              <a:buSzPct val="70000"/>
            </a:pPr>
            <a:r>
              <a:rPr lang="bg-BG" sz="2400" b="1" noProof="1">
                <a:latin typeface="Consolas" pitchFamily="49" charset="0"/>
                <a:cs typeface="Consolas" pitchFamily="49" charset="0"/>
              </a:rPr>
              <a:t>  </a:t>
            </a:r>
            <a:r>
              <a:rPr lang="en-US" sz="2400" b="1" noProof="1">
                <a:latin typeface="Consolas" pitchFamily="49" charset="0"/>
                <a:cs typeface="Consolas" pitchFamily="49" charset="0"/>
              </a:rPr>
              <a:t>c2.printCounters();</a:t>
            </a:r>
          </a:p>
          <a:p>
            <a:pPr eaLnBrk="0" hangingPunct="0">
              <a:lnSpc>
                <a:spcPct val="95000"/>
              </a:lnSpc>
              <a:spcBef>
                <a:spcPts val="600"/>
              </a:spcBef>
              <a:spcAft>
                <a:spcPts val="600"/>
              </a:spcAft>
              <a:buClr>
                <a:schemeClr val="accent5">
                  <a:lumMod val="40000"/>
                  <a:lumOff val="60000"/>
                </a:schemeClr>
              </a:buClr>
              <a:buSzPct val="70000"/>
            </a:pPr>
            <a:r>
              <a:rPr lang="bg-BG" sz="2400" b="1" noProof="1">
                <a:latin typeface="Consolas" pitchFamily="49" charset="0"/>
                <a:cs typeface="Consolas" pitchFamily="49" charset="0"/>
              </a:rPr>
              <a:t>  </a:t>
            </a:r>
            <a:r>
              <a:rPr lang="en-US" sz="2400" b="1" noProof="1">
                <a:latin typeface="Consolas" pitchFamily="49" charset="0"/>
                <a:cs typeface="Consolas" pitchFamily="49" charset="0"/>
              </a:rPr>
              <a:t>Counter c3 = new Counter();</a:t>
            </a:r>
          </a:p>
          <a:p>
            <a:pPr eaLnBrk="0" hangingPunct="0">
              <a:lnSpc>
                <a:spcPct val="95000"/>
              </a:lnSpc>
              <a:spcBef>
                <a:spcPts val="600"/>
              </a:spcBef>
              <a:spcAft>
                <a:spcPts val="600"/>
              </a:spcAft>
              <a:buClr>
                <a:schemeClr val="accent5">
                  <a:lumMod val="40000"/>
                  <a:lumOff val="60000"/>
                </a:schemeClr>
              </a:buClr>
              <a:buSzPct val="70000"/>
            </a:pPr>
            <a:r>
              <a:rPr lang="bg-BG" sz="2400" b="1" noProof="1">
                <a:latin typeface="Consolas" pitchFamily="49" charset="0"/>
                <a:cs typeface="Consolas" pitchFamily="49" charset="0"/>
              </a:rPr>
              <a:t>  </a:t>
            </a:r>
            <a:r>
              <a:rPr lang="en-US" sz="2400" b="1" noProof="1">
                <a:latin typeface="Consolas" pitchFamily="49" charset="0"/>
                <a:cs typeface="Consolas" pitchFamily="49" charset="0"/>
              </a:rPr>
              <a:t>c3.printCounters();</a:t>
            </a:r>
          </a:p>
          <a:p>
            <a:pPr eaLnBrk="0" hangingPunct="0">
              <a:lnSpc>
                <a:spcPct val="95000"/>
              </a:lnSpc>
              <a:spcBef>
                <a:spcPts val="600"/>
              </a:spcBef>
              <a:spcAft>
                <a:spcPts val="600"/>
              </a:spcAft>
              <a:buClr>
                <a:schemeClr val="accent5">
                  <a:lumMod val="40000"/>
                  <a:lumOff val="60000"/>
                </a:schemeClr>
              </a:buClr>
              <a:buSzPct val="70000"/>
            </a:pPr>
            <a:r>
              <a:rPr lang="bg-BG" sz="2400" b="1" noProof="1">
                <a:latin typeface="Consolas" pitchFamily="49" charset="0"/>
                <a:cs typeface="Consolas" pitchFamily="49" charset="0"/>
              </a:rPr>
              <a:t>  </a:t>
            </a:r>
            <a:r>
              <a:rPr lang="en-US" sz="2400" b="1" noProof="1">
                <a:latin typeface="Consolas" pitchFamily="49" charset="0"/>
                <a:cs typeface="Consolas" pitchFamily="49" charset="0"/>
              </a:rPr>
              <a:t>int counter = Counter.staticCount; </a:t>
            </a:r>
            <a:r>
              <a:rPr lang="en-US" sz="2400" b="1" i="1" noProof="1">
                <a:solidFill>
                  <a:schemeClr val="accent2"/>
                </a:solidFill>
                <a:latin typeface="Consolas" pitchFamily="49" charset="0"/>
                <a:cs typeface="Consolas" pitchFamily="49" charset="0"/>
              </a:rPr>
              <a:t>// 3  </a:t>
            </a:r>
            <a:endParaRPr lang="bg-BG" sz="2400" b="1" i="1" noProof="1">
              <a:solidFill>
                <a:schemeClr val="accent2"/>
              </a:solidFill>
              <a:latin typeface="Consolas" pitchFamily="49" charset="0"/>
              <a:cs typeface="Consolas" pitchFamily="49" charset="0"/>
            </a:endParaRP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a:t>
            </a:r>
          </a:p>
        </p:txBody>
      </p:sp>
      <p:sp>
        <p:nvSpPr>
          <p:cNvPr id="6" name="Rectangle 5">
            <a:extLst>
              <a:ext uri="{FF2B5EF4-FFF2-40B4-BE49-F238E27FC236}">
                <a16:creationId xmlns:a16="http://schemas.microsoft.com/office/drawing/2014/main" id="{4F5C16EA-6F9B-4AEB-8FD8-D1174C7A58D9}"/>
              </a:ext>
            </a:extLst>
          </p:cNvPr>
          <p:cNvSpPr>
            <a:spLocks noChangeArrowheads="1"/>
          </p:cNvSpPr>
          <p:nvPr/>
        </p:nvSpPr>
        <p:spPr bwMode="auto">
          <a:xfrm>
            <a:off x="8847515" y="2615113"/>
            <a:ext cx="2914995" cy="296696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Count: 1</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Static Count: 1</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Count: 1</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Static Count: 2</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Count: 1</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Static Count: 3</a:t>
            </a:r>
          </a:p>
        </p:txBody>
      </p:sp>
      <p:sp>
        <p:nvSpPr>
          <p:cNvPr id="9" name="Right Arrow 7">
            <a:extLst>
              <a:ext uri="{FF2B5EF4-FFF2-40B4-BE49-F238E27FC236}">
                <a16:creationId xmlns:a16="http://schemas.microsoft.com/office/drawing/2014/main" id="{4DB5976F-C600-46ED-852D-745F23B0A57A}"/>
              </a:ext>
            </a:extLst>
          </p:cNvPr>
          <p:cNvSpPr/>
          <p:nvPr/>
        </p:nvSpPr>
        <p:spPr>
          <a:xfrm>
            <a:off x="8154010" y="3923030"/>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Slide Number">
            <a:extLst>
              <a:ext uri="{FF2B5EF4-FFF2-40B4-BE49-F238E27FC236}">
                <a16:creationId xmlns:a16="http://schemas.microsoft.com/office/drawing/2014/main" id="{122D0656-3C2E-4A62-98C8-4C41FD490C6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34</a:t>
            </a:fld>
            <a:endParaRPr lang="en-US" dirty="0"/>
          </a:p>
        </p:txBody>
      </p:sp>
    </p:spTree>
    <p:extLst>
      <p:ext uri="{BB962C8B-B14F-4D97-AF65-F5344CB8AC3E}">
        <p14:creationId xmlns:p14="http://schemas.microsoft.com/office/powerpoint/2010/main" val="32074753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Autofit/>
          </a:bodyPr>
          <a:lstStyle/>
          <a:p>
            <a:pPr>
              <a:spcAft>
                <a:spcPts val="0"/>
              </a:spcAft>
            </a:pPr>
            <a:r>
              <a:rPr lang="en-US" sz="4400" dirty="0"/>
              <a:t>Building Rock-Solid Software</a:t>
            </a:r>
          </a:p>
          <a:p>
            <a:pPr>
              <a:spcAft>
                <a:spcPts val="0"/>
              </a:spcAft>
            </a:pPr>
            <a:endParaRPr lang="en-US" sz="3000" dirty="0"/>
          </a:p>
        </p:txBody>
      </p:sp>
      <p:sp>
        <p:nvSpPr>
          <p:cNvPr id="5" name="Title 4"/>
          <p:cNvSpPr>
            <a:spLocks noGrp="1"/>
          </p:cNvSpPr>
          <p:nvPr>
            <p:ph type="title"/>
          </p:nvPr>
        </p:nvSpPr>
        <p:spPr/>
        <p:txBody>
          <a:bodyPr>
            <a:normAutofit fontScale="90000"/>
          </a:bodyPr>
          <a:lstStyle/>
          <a:p>
            <a:r>
              <a:rPr lang="en-US" sz="6000" dirty="0"/>
              <a:t>Unit Testing</a:t>
            </a:r>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a:hlinkClick r:id="rId3"/>
              </a:rPr>
              <a:t>https://softuni.bg</a:t>
            </a:r>
            <a:endParaRPr lang="en-US" dirty="0"/>
          </a:p>
        </p:txBody>
      </p:sp>
      <p:sp>
        <p:nvSpPr>
          <p:cNvPr id="3" name="Text Placeholder 2"/>
          <p:cNvSpPr>
            <a:spLocks noGrp="1"/>
          </p:cNvSpPr>
          <p:nvPr>
            <p:ph type="body" sz="quarter" idx="19"/>
          </p:nvPr>
        </p:nvSpPr>
        <p:spPr>
          <a:xfrm>
            <a:off x="672561" y="4641738"/>
            <a:ext cx="2950749" cy="976925"/>
          </a:xfrm>
        </p:spPr>
        <p:txBody>
          <a:bodyPr/>
          <a:lstStyle/>
          <a:p>
            <a:r>
              <a:rPr lang="en-US" dirty="0"/>
              <a:t>SoftUni Team</a:t>
            </a:r>
          </a:p>
          <a:p>
            <a:endParaRPr lang="bg-BG" dirty="0"/>
          </a:p>
        </p:txBody>
      </p:sp>
      <p:sp>
        <p:nvSpPr>
          <p:cNvPr id="4" name="Text Placeholder 3"/>
          <p:cNvSpPr>
            <a:spLocks noGrp="1"/>
          </p:cNvSpPr>
          <p:nvPr>
            <p:ph type="body" sz="quarter" idx="20"/>
          </p:nvPr>
        </p:nvSpPr>
        <p:spPr>
          <a:xfrm>
            <a:off x="672561" y="5167309"/>
            <a:ext cx="2950749" cy="847659"/>
          </a:xfrm>
        </p:spPr>
        <p:txBody>
          <a:bodyPr/>
          <a:lstStyle/>
          <a:p>
            <a:r>
              <a:rPr lang="en-US" dirty="0"/>
              <a:t>Technical Trainers</a:t>
            </a:r>
          </a:p>
          <a:p>
            <a:endParaRPr lang="bg-BG" dirty="0"/>
          </a:p>
        </p:txBody>
      </p:sp>
      <p:grpSp>
        <p:nvGrpSpPr>
          <p:cNvPr id="7" name="Group 6">
            <a:extLst>
              <a:ext uri="{FF2B5EF4-FFF2-40B4-BE49-F238E27FC236}">
                <a16:creationId xmlns:a16="http://schemas.microsoft.com/office/drawing/2014/main" id="{ED9F1BDA-F97C-4297-B733-9377B9EBC4AA}"/>
              </a:ext>
            </a:extLst>
          </p:cNvPr>
          <p:cNvGrpSpPr/>
          <p:nvPr/>
        </p:nvGrpSpPr>
        <p:grpSpPr>
          <a:xfrm>
            <a:off x="554182" y="3127574"/>
            <a:ext cx="2725769" cy="1224857"/>
            <a:chOff x="3954672" y="2553477"/>
            <a:chExt cx="4282656" cy="1729714"/>
          </a:xfrm>
        </p:grpSpPr>
        <p:grpSp>
          <p:nvGrpSpPr>
            <p:cNvPr id="13" name="Group 12"/>
            <p:cNvGrpSpPr/>
            <p:nvPr/>
          </p:nvGrpSpPr>
          <p:grpSpPr>
            <a:xfrm>
              <a:off x="3954672" y="2613531"/>
              <a:ext cx="1786155" cy="1600500"/>
              <a:chOff x="9845969" y="4403679"/>
              <a:chExt cx="1564686" cy="1447800"/>
            </a:xfrm>
          </p:grpSpPr>
          <p:sp>
            <p:nvSpPr>
              <p:cNvPr id="30" name="Oval 29"/>
              <p:cNvSpPr/>
              <p:nvPr/>
            </p:nvSpPr>
            <p:spPr>
              <a:xfrm>
                <a:off x="9904412" y="4403679"/>
                <a:ext cx="1447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31" name="Picture 3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45969" y="4411479"/>
                <a:ext cx="1564686" cy="1440000"/>
              </a:xfrm>
              <a:prstGeom prst="rect">
                <a:avLst/>
              </a:prstGeom>
            </p:spPr>
          </p:pic>
        </p:grpSp>
        <p:grpSp>
          <p:nvGrpSpPr>
            <p:cNvPr id="15" name="Group 14"/>
            <p:cNvGrpSpPr/>
            <p:nvPr/>
          </p:nvGrpSpPr>
          <p:grpSpPr>
            <a:xfrm>
              <a:off x="6584603" y="2553477"/>
              <a:ext cx="1652725" cy="1729714"/>
              <a:chOff x="9542415" y="4380964"/>
              <a:chExt cx="1733597" cy="1873556"/>
            </a:xfrm>
          </p:grpSpPr>
          <p:grpSp>
            <p:nvGrpSpPr>
              <p:cNvPr id="23" name="Group 22"/>
              <p:cNvGrpSpPr/>
              <p:nvPr/>
            </p:nvGrpSpPr>
            <p:grpSpPr>
              <a:xfrm rot="5400000">
                <a:off x="9472436" y="4450943"/>
                <a:ext cx="1873556" cy="1733597"/>
                <a:chOff x="9845969" y="4403679"/>
                <a:chExt cx="1564686" cy="1447800"/>
              </a:xfrm>
            </p:grpSpPr>
            <p:sp>
              <p:nvSpPr>
                <p:cNvPr id="28" name="Oval 27"/>
                <p:cNvSpPr/>
                <p:nvPr/>
              </p:nvSpPr>
              <p:spPr>
                <a:xfrm>
                  <a:off x="9904412" y="4403679"/>
                  <a:ext cx="1447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29" name="Picture 2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45969" y="4411479"/>
                  <a:ext cx="1564686" cy="1440000"/>
                </a:xfrm>
                <a:prstGeom prst="rect">
                  <a:avLst/>
                </a:prstGeom>
              </p:spPr>
            </p:pic>
          </p:grpSp>
          <p:cxnSp>
            <p:nvCxnSpPr>
              <p:cNvPr id="24" name="Straight Connector 23"/>
              <p:cNvCxnSpPr/>
              <p:nvPr/>
            </p:nvCxnSpPr>
            <p:spPr>
              <a:xfrm flipH="1">
                <a:off x="10824676" y="5106363"/>
                <a:ext cx="91242" cy="1293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0822395" y="5388452"/>
                <a:ext cx="91242" cy="1293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10824676" y="5106363"/>
                <a:ext cx="91242" cy="1293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0822395" y="5383890"/>
                <a:ext cx="91242" cy="12931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6" name="Arrow: Down 21"/>
            <p:cNvSpPr/>
            <p:nvPr/>
          </p:nvSpPr>
          <p:spPr>
            <a:xfrm rot="16200000">
              <a:off x="5983016" y="3195475"/>
              <a:ext cx="359397" cy="534205"/>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1657381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type="body" sz="quarter" idx="10"/>
          </p:nvPr>
        </p:nvSpPr>
        <p:spPr/>
        <p:txBody>
          <a:bodyPr>
            <a:normAutofit/>
          </a:bodyPr>
          <a:lstStyle/>
          <a:p>
            <a:pPr marL="514350" indent="-514350">
              <a:lnSpc>
                <a:spcPct val="110000"/>
              </a:lnSpc>
              <a:buFont typeface="+mj-lt"/>
              <a:buAutoNum type="arabicPeriod"/>
            </a:pPr>
            <a:r>
              <a:rPr lang="en-US" dirty="0"/>
              <a:t>Seven Testing Principles</a:t>
            </a:r>
            <a:endParaRPr lang="en-GB" dirty="0"/>
          </a:p>
          <a:p>
            <a:pPr marL="514350" indent="-514350">
              <a:lnSpc>
                <a:spcPct val="110000"/>
              </a:lnSpc>
              <a:buFont typeface="+mj-lt"/>
              <a:buAutoNum type="arabicPeriod"/>
            </a:pPr>
            <a:r>
              <a:rPr lang="en-GB" dirty="0"/>
              <a:t>What Is Unit Testing?</a:t>
            </a:r>
          </a:p>
          <a:p>
            <a:pPr marL="761946" lvl="1" indent="-457200">
              <a:lnSpc>
                <a:spcPct val="110000"/>
              </a:lnSpc>
            </a:pPr>
            <a:r>
              <a:rPr lang="en-GB" dirty="0"/>
              <a:t>Unit Testing Frameworks - JUnit</a:t>
            </a:r>
          </a:p>
          <a:p>
            <a:pPr marL="761946" lvl="1" indent="-457200">
              <a:lnSpc>
                <a:spcPct val="110000"/>
              </a:lnSpc>
            </a:pPr>
            <a:r>
              <a:rPr lang="en-GB" dirty="0"/>
              <a:t>3A Pattern</a:t>
            </a:r>
          </a:p>
          <a:p>
            <a:pPr marL="286030" indent="-514350">
              <a:lnSpc>
                <a:spcPct val="110000"/>
              </a:lnSpc>
              <a:buFont typeface="+mj-lt"/>
              <a:buAutoNum type="arabicPeriod"/>
            </a:pPr>
            <a:r>
              <a:rPr lang="en-GB" dirty="0"/>
              <a:t>Best Practices</a:t>
            </a:r>
          </a:p>
          <a:p>
            <a:pPr marL="514350" indent="-514350">
              <a:lnSpc>
                <a:spcPct val="110000"/>
              </a:lnSpc>
              <a:buFont typeface="+mj-lt"/>
              <a:buAutoNum type="arabicPeriod"/>
            </a:pPr>
            <a:r>
              <a:rPr lang="en-GB" dirty="0"/>
              <a:t>Dependency Injection</a:t>
            </a:r>
          </a:p>
          <a:p>
            <a:pPr marL="514350" indent="-514350">
              <a:lnSpc>
                <a:spcPct val="110000"/>
              </a:lnSpc>
              <a:buFont typeface="+mj-lt"/>
              <a:buAutoNum type="arabicPeriod"/>
            </a:pPr>
            <a:r>
              <a:rPr lang="en-GB" dirty="0"/>
              <a:t>Mocking and Mock Objects</a:t>
            </a:r>
          </a:p>
        </p:txBody>
      </p:sp>
      <p:sp>
        <p:nvSpPr>
          <p:cNvPr id="423938" name="Rectangle 2"/>
          <p:cNvSpPr>
            <a:spLocks noGrp="1" noChangeArrowheads="1"/>
          </p:cNvSpPr>
          <p:nvPr>
            <p:ph type="title"/>
          </p:nvPr>
        </p:nvSpPr>
        <p:spPr/>
        <p:txBody>
          <a:bodyPr/>
          <a:lstStyle/>
          <a:p>
            <a:r>
              <a:rPr lang="en-US" dirty="0"/>
              <a:t>Table of Contents</a:t>
            </a:r>
            <a:endParaRPr lang="bg-BG" dirty="0"/>
          </a:p>
        </p:txBody>
      </p:sp>
      <p:pic>
        <p:nvPicPr>
          <p:cNvPr id="6" name="Picture 5" descr="A drawing of a cartoon character&#10;&#10;Description generated with high confidence">
            <a:extLst>
              <a:ext uri="{FF2B5EF4-FFF2-40B4-BE49-F238E27FC236}">
                <a16:creationId xmlns:a16="http://schemas.microsoft.com/office/drawing/2014/main" id="{8A4321C1-0DAC-40C4-A4A0-54B7CB92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4660" y="1371601"/>
            <a:ext cx="3572162" cy="4385137"/>
          </a:xfrm>
          <a:prstGeom prst="rect">
            <a:avLst/>
          </a:prstGeom>
        </p:spPr>
      </p:pic>
      <p:sp>
        <p:nvSpPr>
          <p:cNvPr id="7" name="Slide Number">
            <a:extLst>
              <a:ext uri="{FF2B5EF4-FFF2-40B4-BE49-F238E27FC236}">
                <a16:creationId xmlns:a16="http://schemas.microsoft.com/office/drawing/2014/main" id="{B59ED70D-B8DA-49FF-BFD9-908863DBA0E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341</a:t>
            </a:fld>
            <a:endParaRPr lang="en-US" noProof="0" dirty="0"/>
          </a:p>
        </p:txBody>
      </p:sp>
    </p:spTree>
    <p:extLst>
      <p:ext uri="{BB962C8B-B14F-4D97-AF65-F5344CB8AC3E}">
        <p14:creationId xmlns:p14="http://schemas.microsoft.com/office/powerpoint/2010/main" val="1996571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93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393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39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rPr>
              <a:t>sli.do</a:t>
            </a: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E58A2FF7-EE90-499F-A0A6-96DC972F73C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342</a:t>
            </a:fld>
            <a:endParaRPr lang="en-US" noProof="0" dirty="0"/>
          </a:p>
        </p:txBody>
      </p:sp>
    </p:spTree>
    <p:extLst>
      <p:ext uri="{BB962C8B-B14F-4D97-AF65-F5344CB8AC3E}">
        <p14:creationId xmlns:p14="http://schemas.microsoft.com/office/powerpoint/2010/main" val="11733697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815" y="857793"/>
            <a:ext cx="3725573" cy="3702552"/>
          </a:xfrm>
          <a:prstGeom prst="rect">
            <a:avLst/>
          </a:prstGeom>
        </p:spPr>
      </p:pic>
      <p:sp>
        <p:nvSpPr>
          <p:cNvPr id="4" name="Title 3">
            <a:extLst>
              <a:ext uri="{FF2B5EF4-FFF2-40B4-BE49-F238E27FC236}">
                <a16:creationId xmlns:a16="http://schemas.microsoft.com/office/drawing/2014/main" id="{E3AFB5E5-E137-4940-AFF2-97311450BF54}"/>
              </a:ext>
            </a:extLst>
          </p:cNvPr>
          <p:cNvSpPr>
            <a:spLocks noGrp="1"/>
          </p:cNvSpPr>
          <p:nvPr>
            <p:ph type="title" sz="quarter" idx="10"/>
          </p:nvPr>
        </p:nvSpPr>
        <p:spPr/>
        <p:txBody>
          <a:bodyPr/>
          <a:lstStyle/>
          <a:p>
            <a:r>
              <a:rPr lang="en-US"/>
              <a:t>Seven Testing Principles</a:t>
            </a:r>
          </a:p>
        </p:txBody>
      </p:sp>
    </p:spTree>
    <p:extLst>
      <p:ext uri="{BB962C8B-B14F-4D97-AF65-F5344CB8AC3E}">
        <p14:creationId xmlns:p14="http://schemas.microsoft.com/office/powerpoint/2010/main" val="19580283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62766" y="1210663"/>
            <a:ext cx="10129234" cy="5546589"/>
          </a:xfrm>
        </p:spPr>
        <p:txBody>
          <a:bodyPr/>
          <a:lstStyle/>
          <a:p>
            <a:pPr>
              <a:lnSpc>
                <a:spcPct val="100000"/>
              </a:lnSpc>
              <a:buSzPct val="90000"/>
            </a:pPr>
            <a:r>
              <a:rPr lang="en-US" dirty="0"/>
              <a:t>Testing is context dependent</a:t>
            </a:r>
          </a:p>
          <a:p>
            <a:pPr lvl="1">
              <a:lnSpc>
                <a:spcPct val="100000"/>
              </a:lnSpc>
            </a:pPr>
            <a:r>
              <a:rPr lang="en-US" dirty="0"/>
              <a:t>Testing is done differently in </a:t>
            </a:r>
            <a:r>
              <a:rPr lang="en-US" b="1" dirty="0">
                <a:solidFill>
                  <a:schemeClr val="bg1"/>
                </a:solidFill>
              </a:rPr>
              <a:t>different</a:t>
            </a:r>
            <a:r>
              <a:rPr lang="en-US" dirty="0">
                <a:solidFill>
                  <a:schemeClr val="tx2">
                    <a:lumMod val="75000"/>
                  </a:schemeClr>
                </a:solidFill>
              </a:rPr>
              <a:t> </a:t>
            </a:r>
            <a:r>
              <a:rPr lang="en-US" b="1" dirty="0">
                <a:solidFill>
                  <a:schemeClr val="bg1"/>
                </a:solidFill>
              </a:rPr>
              <a:t>contexts</a:t>
            </a:r>
            <a:r>
              <a:rPr lang="en-US" dirty="0">
                <a:solidFill>
                  <a:schemeClr val="tx2">
                    <a:lumMod val="75000"/>
                  </a:schemeClr>
                </a:solidFill>
              </a:rPr>
              <a:t> </a:t>
            </a:r>
          </a:p>
          <a:p>
            <a:pPr>
              <a:lnSpc>
                <a:spcPct val="100000"/>
              </a:lnSpc>
            </a:pPr>
            <a:r>
              <a:rPr lang="en-US" dirty="0"/>
              <a:t>Example: </a:t>
            </a:r>
          </a:p>
          <a:p>
            <a:pPr lvl="1">
              <a:lnSpc>
                <a:spcPct val="100000"/>
              </a:lnSpc>
            </a:pPr>
            <a:r>
              <a:rPr lang="en-US" dirty="0"/>
              <a:t>Safety-critical software is tested </a:t>
            </a:r>
            <a:r>
              <a:rPr lang="en-US" b="1" dirty="0">
                <a:solidFill>
                  <a:schemeClr val="bg1"/>
                </a:solidFill>
              </a:rPr>
              <a:t>differently</a:t>
            </a:r>
            <a:r>
              <a:rPr lang="en-US" dirty="0"/>
              <a:t> from an e-commerce site</a:t>
            </a:r>
          </a:p>
        </p:txBody>
      </p:sp>
      <p:sp>
        <p:nvSpPr>
          <p:cNvPr id="2" name="Title 1"/>
          <p:cNvSpPr>
            <a:spLocks noGrp="1"/>
          </p:cNvSpPr>
          <p:nvPr>
            <p:ph type="title"/>
          </p:nvPr>
        </p:nvSpPr>
        <p:spPr/>
        <p:txBody>
          <a:bodyPr/>
          <a:lstStyle/>
          <a:p>
            <a:r>
              <a:rPr lang="en-US" dirty="0"/>
              <a:t>Seven Testing Principles (1)</a:t>
            </a:r>
          </a:p>
        </p:txBody>
      </p:sp>
      <p:pic>
        <p:nvPicPr>
          <p:cNvPr id="614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72088" y="3912939"/>
            <a:ext cx="3116082" cy="2844313"/>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a:extLst>
              <a:ext uri="{FF2B5EF4-FFF2-40B4-BE49-F238E27FC236}">
                <a16:creationId xmlns:a16="http://schemas.microsoft.com/office/drawing/2014/main" id="{4D350948-DA28-4D9E-81A4-17534F8E66F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344</a:t>
            </a:fld>
            <a:endParaRPr lang="en-US" dirty="0"/>
          </a:p>
        </p:txBody>
      </p:sp>
    </p:spTree>
    <p:extLst>
      <p:ext uri="{BB962C8B-B14F-4D97-AF65-F5344CB8AC3E}">
        <p14:creationId xmlns:p14="http://schemas.microsoft.com/office/powerpoint/2010/main" val="15656294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108000" tIns="36000" rIns="108000" bIns="36000" rtlCol="0">
            <a:normAutofit/>
          </a:bodyPr>
          <a:lstStyle/>
          <a:p>
            <a:pPr>
              <a:lnSpc>
                <a:spcPct val="100000"/>
              </a:lnSpc>
              <a:buSzPct val="90000"/>
            </a:pPr>
            <a:r>
              <a:rPr lang="en-US" sz="3600" dirty="0"/>
              <a:t>Exhaustive testing is </a:t>
            </a:r>
            <a:r>
              <a:rPr lang="en-US" sz="3600" b="1" dirty="0">
                <a:solidFill>
                  <a:schemeClr val="bg1"/>
                </a:solidFill>
              </a:rPr>
              <a:t>impossible</a:t>
            </a:r>
          </a:p>
          <a:p>
            <a:pPr lvl="1">
              <a:lnSpc>
                <a:spcPct val="100000"/>
              </a:lnSpc>
            </a:pPr>
            <a:r>
              <a:rPr lang="en-US" sz="3400" dirty="0"/>
              <a:t>All combinations of inputs and preconditions are usually almost </a:t>
            </a:r>
            <a:r>
              <a:rPr lang="en-US" sz="3400" b="1" dirty="0">
                <a:solidFill>
                  <a:schemeClr val="bg1"/>
                </a:solidFill>
              </a:rPr>
              <a:t>infinite</a:t>
            </a:r>
            <a:r>
              <a:rPr lang="en-US" sz="3400" dirty="0"/>
              <a:t> </a:t>
            </a:r>
            <a:r>
              <a:rPr lang="en-US" sz="3400" b="1" dirty="0">
                <a:solidFill>
                  <a:schemeClr val="bg1"/>
                </a:solidFill>
              </a:rPr>
              <a:t>number</a:t>
            </a:r>
          </a:p>
          <a:p>
            <a:pPr lvl="1">
              <a:lnSpc>
                <a:spcPct val="100000"/>
              </a:lnSpc>
            </a:pPr>
            <a:r>
              <a:rPr lang="en-US" sz="3400" dirty="0"/>
              <a:t>Testing everything is not feasible</a:t>
            </a:r>
          </a:p>
          <a:p>
            <a:pPr lvl="2"/>
            <a:r>
              <a:rPr lang="en-US" sz="3200" dirty="0"/>
              <a:t>Except for trivial cases</a:t>
            </a:r>
          </a:p>
          <a:p>
            <a:pPr lvl="1">
              <a:lnSpc>
                <a:spcPct val="100000"/>
              </a:lnSpc>
            </a:pPr>
            <a:r>
              <a:rPr lang="en-US" sz="3400" dirty="0"/>
              <a:t>Risk analysis and priorities should be used to focus </a:t>
            </a:r>
            <a:br>
              <a:rPr lang="bg-BG" sz="3400" dirty="0"/>
            </a:br>
            <a:r>
              <a:rPr lang="en-US" sz="3400" dirty="0"/>
              <a:t>testing efforts</a:t>
            </a:r>
          </a:p>
        </p:txBody>
      </p:sp>
      <p:sp>
        <p:nvSpPr>
          <p:cNvPr id="2" name="Title 1"/>
          <p:cNvSpPr>
            <a:spLocks noGrp="1"/>
          </p:cNvSpPr>
          <p:nvPr>
            <p:ph type="title"/>
          </p:nvPr>
        </p:nvSpPr>
        <p:spPr/>
        <p:txBody>
          <a:bodyPr/>
          <a:lstStyle/>
          <a:p>
            <a:r>
              <a:rPr lang="en-US" dirty="0"/>
              <a:t>Seven Testing Principles (2)</a:t>
            </a:r>
          </a:p>
        </p:txBody>
      </p:sp>
      <p:sp>
        <p:nvSpPr>
          <p:cNvPr id="6" name="Slide Number">
            <a:extLst>
              <a:ext uri="{FF2B5EF4-FFF2-40B4-BE49-F238E27FC236}">
                <a16:creationId xmlns:a16="http://schemas.microsoft.com/office/drawing/2014/main" id="{D83571FA-F0BD-4DA4-B860-22EF22D31FB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345</a:t>
            </a:fld>
            <a:endParaRPr lang="en-US" noProof="0" dirty="0"/>
          </a:p>
        </p:txBody>
      </p:sp>
    </p:spTree>
    <p:extLst>
      <p:ext uri="{BB962C8B-B14F-4D97-AF65-F5344CB8AC3E}">
        <p14:creationId xmlns:p14="http://schemas.microsoft.com/office/powerpoint/2010/main" val="8066497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108000" tIns="36000" rIns="108000" bIns="36000" rtlCol="0">
            <a:normAutofit/>
          </a:bodyPr>
          <a:lstStyle/>
          <a:p>
            <a:pPr>
              <a:lnSpc>
                <a:spcPct val="100000"/>
              </a:lnSpc>
              <a:buSzPct val="90000"/>
            </a:pPr>
            <a:r>
              <a:rPr lang="en-US" sz="3600" dirty="0"/>
              <a:t>Defect clustering</a:t>
            </a:r>
          </a:p>
          <a:p>
            <a:pPr lvl="1">
              <a:lnSpc>
                <a:spcPct val="100000"/>
              </a:lnSpc>
            </a:pPr>
            <a:r>
              <a:rPr lang="en-US" sz="3400" dirty="0"/>
              <a:t>Testing effort shall be focused </a:t>
            </a:r>
            <a:r>
              <a:rPr lang="en-US" sz="3400" b="1" dirty="0">
                <a:solidFill>
                  <a:schemeClr val="bg1"/>
                </a:solidFill>
              </a:rPr>
              <a:t>proportionally</a:t>
            </a:r>
            <a:r>
              <a:rPr lang="en-US" sz="3400" dirty="0"/>
              <a:t> </a:t>
            </a:r>
          </a:p>
          <a:p>
            <a:pPr lvl="2"/>
            <a:r>
              <a:rPr lang="en-US" sz="3200" dirty="0"/>
              <a:t>To the expected and later observed defect density of modules</a:t>
            </a:r>
          </a:p>
          <a:p>
            <a:pPr lvl="1">
              <a:lnSpc>
                <a:spcPct val="100000"/>
              </a:lnSpc>
            </a:pPr>
            <a:r>
              <a:rPr lang="en-US" sz="3400" dirty="0"/>
              <a:t>A </a:t>
            </a:r>
            <a:r>
              <a:rPr lang="en-US" sz="3400" b="1" dirty="0">
                <a:solidFill>
                  <a:schemeClr val="bg1"/>
                </a:solidFill>
              </a:rPr>
              <a:t>small</a:t>
            </a:r>
            <a:r>
              <a:rPr lang="en-US" sz="3400" dirty="0"/>
              <a:t> </a:t>
            </a:r>
            <a:r>
              <a:rPr lang="en-US" sz="3400" b="1" dirty="0">
                <a:solidFill>
                  <a:schemeClr val="bg1"/>
                </a:solidFill>
              </a:rPr>
              <a:t>number</a:t>
            </a:r>
            <a:r>
              <a:rPr lang="en-US" sz="3400" dirty="0"/>
              <a:t> of modules usually contains </a:t>
            </a:r>
            <a:r>
              <a:rPr lang="en-US" sz="3400" b="1" dirty="0">
                <a:solidFill>
                  <a:schemeClr val="bg1"/>
                </a:solidFill>
              </a:rPr>
              <a:t>most of the </a:t>
            </a:r>
            <a:br>
              <a:rPr lang="en-US" sz="3400" b="1" dirty="0">
                <a:solidFill>
                  <a:schemeClr val="bg1"/>
                </a:solidFill>
              </a:rPr>
            </a:br>
            <a:r>
              <a:rPr lang="en-US" sz="3400" b="1" dirty="0">
                <a:solidFill>
                  <a:schemeClr val="bg1"/>
                </a:solidFill>
              </a:rPr>
              <a:t>defects </a:t>
            </a:r>
            <a:r>
              <a:rPr lang="en-US" sz="3400" dirty="0"/>
              <a:t>discovered</a:t>
            </a:r>
          </a:p>
          <a:p>
            <a:pPr lvl="2"/>
            <a:r>
              <a:rPr lang="en-US" sz="3200" dirty="0"/>
              <a:t>Responsible for most of the operational failures</a:t>
            </a:r>
          </a:p>
        </p:txBody>
      </p:sp>
      <p:sp>
        <p:nvSpPr>
          <p:cNvPr id="2" name="Title 1"/>
          <p:cNvSpPr>
            <a:spLocks noGrp="1"/>
          </p:cNvSpPr>
          <p:nvPr>
            <p:ph type="title"/>
          </p:nvPr>
        </p:nvSpPr>
        <p:spPr/>
        <p:txBody>
          <a:bodyPr/>
          <a:lstStyle/>
          <a:p>
            <a:r>
              <a:rPr lang="en-US" dirty="0"/>
              <a:t>Seven Testing Principles (3)</a:t>
            </a:r>
          </a:p>
        </p:txBody>
      </p:sp>
      <p:sp>
        <p:nvSpPr>
          <p:cNvPr id="6" name="Slide Number">
            <a:extLst>
              <a:ext uri="{FF2B5EF4-FFF2-40B4-BE49-F238E27FC236}">
                <a16:creationId xmlns:a16="http://schemas.microsoft.com/office/drawing/2014/main" id="{C12F7415-1C97-4872-9728-9E92B5F8AD7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346</a:t>
            </a:fld>
            <a:endParaRPr lang="en-US" noProof="0" dirty="0"/>
          </a:p>
        </p:txBody>
      </p:sp>
    </p:spTree>
    <p:extLst>
      <p:ext uri="{BB962C8B-B14F-4D97-AF65-F5344CB8AC3E}">
        <p14:creationId xmlns:p14="http://schemas.microsoft.com/office/powerpoint/2010/main" val="24580124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vert="horz" lIns="108000" tIns="36000" rIns="108000" bIns="36000" rtlCol="0">
            <a:normAutofit/>
          </a:bodyPr>
          <a:lstStyle/>
          <a:p>
            <a:pPr>
              <a:lnSpc>
                <a:spcPct val="100000"/>
              </a:lnSpc>
              <a:buSzPct val="90000"/>
            </a:pPr>
            <a:r>
              <a:rPr lang="en-US" dirty="0"/>
              <a:t>Early testing is </a:t>
            </a:r>
            <a:r>
              <a:rPr lang="en-US" b="1" dirty="0">
                <a:solidFill>
                  <a:schemeClr val="bg1"/>
                </a:solidFill>
              </a:rPr>
              <a:t>always preferred</a:t>
            </a:r>
          </a:p>
          <a:p>
            <a:pPr lvl="1">
              <a:lnSpc>
                <a:spcPct val="100000"/>
              </a:lnSpc>
            </a:pPr>
            <a:r>
              <a:rPr lang="en-US" dirty="0"/>
              <a:t>Testing activities shall be started as early as possible </a:t>
            </a:r>
          </a:p>
          <a:p>
            <a:pPr lvl="2"/>
            <a:r>
              <a:rPr lang="en-US" dirty="0"/>
              <a:t>And shall be focused on defined objectives</a:t>
            </a:r>
          </a:p>
          <a:p>
            <a:pPr lvl="1">
              <a:lnSpc>
                <a:spcPct val="100000"/>
              </a:lnSpc>
            </a:pPr>
            <a:r>
              <a:rPr lang="en-US" dirty="0"/>
              <a:t>The later a bug is found – the more it costs!</a:t>
            </a:r>
          </a:p>
        </p:txBody>
      </p:sp>
      <p:sp>
        <p:nvSpPr>
          <p:cNvPr id="2" name="Title 1"/>
          <p:cNvSpPr>
            <a:spLocks noGrp="1"/>
          </p:cNvSpPr>
          <p:nvPr>
            <p:ph type="title"/>
          </p:nvPr>
        </p:nvSpPr>
        <p:spPr/>
        <p:txBody>
          <a:bodyPr/>
          <a:lstStyle/>
          <a:p>
            <a:r>
              <a:rPr lang="en-US" dirty="0"/>
              <a:t>Seven Testing Principles (4)</a:t>
            </a:r>
          </a:p>
        </p:txBody>
      </p:sp>
      <p:pic>
        <p:nvPicPr>
          <p:cNvPr id="5" name="Picture 4" descr="Software Testi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05537" y="3962908"/>
            <a:ext cx="4332358" cy="2556080"/>
          </a:xfrm>
          <a:prstGeom prst="rect">
            <a:avLst/>
          </a:prstGeom>
          <a:ln>
            <a:noFill/>
          </a:ln>
          <a:effectLst>
            <a:outerShdw blurRad="292100" dist="139700" dir="2700000" algn="tl" rotWithShape="0">
              <a:srgbClr val="333333">
                <a:alpha val="65000"/>
              </a:srgbClr>
            </a:outerShdw>
          </a:effectLst>
        </p:spPr>
      </p:pic>
      <p:sp>
        <p:nvSpPr>
          <p:cNvPr id="7" name="Slide Number">
            <a:extLst>
              <a:ext uri="{FF2B5EF4-FFF2-40B4-BE49-F238E27FC236}">
                <a16:creationId xmlns:a16="http://schemas.microsoft.com/office/drawing/2014/main" id="{9DEE1641-1FB2-4B8C-A816-E6D3B3CA230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347</a:t>
            </a:fld>
            <a:endParaRPr lang="en-US" noProof="0" dirty="0"/>
          </a:p>
        </p:txBody>
      </p:sp>
    </p:spTree>
    <p:extLst>
      <p:ext uri="{BB962C8B-B14F-4D97-AF65-F5344CB8AC3E}">
        <p14:creationId xmlns:p14="http://schemas.microsoft.com/office/powerpoint/2010/main" val="36162245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lnSpc>
                <a:spcPct val="100000"/>
              </a:lnSpc>
              <a:buSzPct val="90000"/>
            </a:pPr>
            <a:r>
              <a:rPr lang="en-US" sz="3600" dirty="0"/>
              <a:t>Pesticide paradox</a:t>
            </a:r>
          </a:p>
          <a:p>
            <a:pPr lvl="1">
              <a:lnSpc>
                <a:spcPct val="100000"/>
              </a:lnSpc>
            </a:pPr>
            <a:r>
              <a:rPr lang="en-US" sz="3400" dirty="0"/>
              <a:t>Same tests repeated </a:t>
            </a:r>
            <a:r>
              <a:rPr lang="en-US" sz="3400" b="1" dirty="0">
                <a:solidFill>
                  <a:schemeClr val="bg1"/>
                </a:solidFill>
              </a:rPr>
              <a:t>over</a:t>
            </a:r>
            <a:r>
              <a:rPr lang="en-US" sz="3400" dirty="0">
                <a:solidFill>
                  <a:schemeClr val="tx2">
                    <a:lumMod val="75000"/>
                  </a:schemeClr>
                </a:solidFill>
              </a:rPr>
              <a:t> </a:t>
            </a:r>
            <a:r>
              <a:rPr lang="en-US" sz="3400" b="1" dirty="0">
                <a:solidFill>
                  <a:schemeClr val="bg1"/>
                </a:solidFill>
              </a:rPr>
              <a:t>and</a:t>
            </a:r>
            <a:r>
              <a:rPr lang="en-US" sz="3400" dirty="0">
                <a:solidFill>
                  <a:schemeClr val="tx2">
                    <a:lumMod val="75000"/>
                  </a:schemeClr>
                </a:solidFill>
              </a:rPr>
              <a:t> </a:t>
            </a:r>
            <a:r>
              <a:rPr lang="en-US" sz="3400" b="1" dirty="0">
                <a:solidFill>
                  <a:schemeClr val="bg1"/>
                </a:solidFill>
              </a:rPr>
              <a:t>over</a:t>
            </a:r>
            <a:r>
              <a:rPr lang="en-US" sz="3400" dirty="0">
                <a:solidFill>
                  <a:schemeClr val="tx2">
                    <a:lumMod val="75000"/>
                  </a:schemeClr>
                </a:solidFill>
              </a:rPr>
              <a:t> </a:t>
            </a:r>
            <a:r>
              <a:rPr lang="en-US" sz="3400" b="1" dirty="0">
                <a:solidFill>
                  <a:schemeClr val="bg1"/>
                </a:solidFill>
              </a:rPr>
              <a:t>again</a:t>
            </a:r>
            <a:r>
              <a:rPr lang="en-US" sz="3400" dirty="0"/>
              <a:t> tend to </a:t>
            </a:r>
            <a:r>
              <a:rPr lang="en-US" sz="3400" b="1" dirty="0">
                <a:solidFill>
                  <a:schemeClr val="bg1"/>
                </a:solidFill>
              </a:rPr>
              <a:t>lose </a:t>
            </a:r>
            <a:br>
              <a:rPr lang="bg-BG" sz="3400" b="1" dirty="0">
                <a:solidFill>
                  <a:schemeClr val="bg1"/>
                </a:solidFill>
              </a:rPr>
            </a:br>
            <a:r>
              <a:rPr lang="en-US" sz="3400" b="1" dirty="0">
                <a:solidFill>
                  <a:schemeClr val="bg1"/>
                </a:solidFill>
              </a:rPr>
              <a:t>their effectiveness</a:t>
            </a:r>
          </a:p>
          <a:p>
            <a:pPr lvl="1">
              <a:lnSpc>
                <a:spcPct val="100000"/>
              </a:lnSpc>
            </a:pPr>
            <a:r>
              <a:rPr lang="en-US" sz="3400" dirty="0"/>
              <a:t>Previously </a:t>
            </a:r>
            <a:r>
              <a:rPr lang="en-US" sz="3400" b="1" dirty="0">
                <a:solidFill>
                  <a:schemeClr val="bg1"/>
                </a:solidFill>
              </a:rPr>
              <a:t>undetected</a:t>
            </a:r>
            <a:r>
              <a:rPr lang="en-US" sz="3400" dirty="0"/>
              <a:t> defects remain </a:t>
            </a:r>
            <a:r>
              <a:rPr lang="en-US" sz="3400" b="1" dirty="0">
                <a:solidFill>
                  <a:schemeClr val="bg1"/>
                </a:solidFill>
              </a:rPr>
              <a:t>undiscovered</a:t>
            </a:r>
          </a:p>
          <a:p>
            <a:pPr lvl="1">
              <a:lnSpc>
                <a:spcPct val="100000"/>
              </a:lnSpc>
            </a:pPr>
            <a:r>
              <a:rPr lang="en-US" sz="3400" dirty="0"/>
              <a:t>New and modified test cases should be developed</a:t>
            </a:r>
          </a:p>
        </p:txBody>
      </p:sp>
      <p:sp>
        <p:nvSpPr>
          <p:cNvPr id="2" name="Title 1"/>
          <p:cNvSpPr>
            <a:spLocks noGrp="1"/>
          </p:cNvSpPr>
          <p:nvPr>
            <p:ph type="title"/>
          </p:nvPr>
        </p:nvSpPr>
        <p:spPr/>
        <p:txBody>
          <a:bodyPr/>
          <a:lstStyle/>
          <a:p>
            <a:r>
              <a:rPr lang="en-US" dirty="0"/>
              <a:t>Seven Testing Principles (5)</a:t>
            </a:r>
          </a:p>
        </p:txBody>
      </p:sp>
      <p:sp>
        <p:nvSpPr>
          <p:cNvPr id="6" name="Slide Number">
            <a:extLst>
              <a:ext uri="{FF2B5EF4-FFF2-40B4-BE49-F238E27FC236}">
                <a16:creationId xmlns:a16="http://schemas.microsoft.com/office/drawing/2014/main" id="{54CED961-00AB-426D-BC79-1DC427D9C27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348</a:t>
            </a:fld>
            <a:endParaRPr lang="en-US" noProof="0" dirty="0"/>
          </a:p>
        </p:txBody>
      </p:sp>
    </p:spTree>
    <p:extLst>
      <p:ext uri="{BB962C8B-B14F-4D97-AF65-F5344CB8AC3E}">
        <p14:creationId xmlns:p14="http://schemas.microsoft.com/office/powerpoint/2010/main" val="1096699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108000" tIns="36000" rIns="108000" bIns="36000" rtlCol="0">
            <a:normAutofit/>
          </a:bodyPr>
          <a:lstStyle/>
          <a:p>
            <a:pPr>
              <a:lnSpc>
                <a:spcPct val="100000"/>
              </a:lnSpc>
              <a:buSzPct val="90000"/>
            </a:pPr>
            <a:r>
              <a:rPr lang="en-US" sz="3600" dirty="0"/>
              <a:t>Testing shows presence of defects</a:t>
            </a:r>
          </a:p>
          <a:p>
            <a:pPr lvl="1">
              <a:lnSpc>
                <a:spcPct val="100000"/>
              </a:lnSpc>
            </a:pPr>
            <a:r>
              <a:rPr lang="en-US" sz="3400" dirty="0"/>
              <a:t>Testing can </a:t>
            </a:r>
            <a:r>
              <a:rPr lang="en-US" sz="3400" b="1" dirty="0">
                <a:solidFill>
                  <a:schemeClr val="bg1"/>
                </a:solidFill>
              </a:rPr>
              <a:t>show that defects are present</a:t>
            </a:r>
          </a:p>
          <a:p>
            <a:pPr lvl="1">
              <a:lnSpc>
                <a:spcPct val="100000"/>
              </a:lnSpc>
            </a:pPr>
            <a:r>
              <a:rPr lang="en-US" sz="3400" dirty="0"/>
              <a:t>Cannot prove that there are no defects</a:t>
            </a:r>
          </a:p>
          <a:p>
            <a:pPr lvl="1">
              <a:lnSpc>
                <a:spcPct val="100000"/>
              </a:lnSpc>
            </a:pPr>
            <a:r>
              <a:rPr lang="en-US" sz="3400" dirty="0"/>
              <a:t>Appropriate testing </a:t>
            </a:r>
            <a:r>
              <a:rPr lang="en-US" sz="3400" b="1" dirty="0">
                <a:solidFill>
                  <a:schemeClr val="bg1"/>
                </a:solidFill>
              </a:rPr>
              <a:t>reduces</a:t>
            </a:r>
            <a:r>
              <a:rPr lang="en-US" sz="3400" dirty="0"/>
              <a:t> the probability for defects</a:t>
            </a:r>
          </a:p>
        </p:txBody>
      </p:sp>
      <p:sp>
        <p:nvSpPr>
          <p:cNvPr id="2" name="Title 1"/>
          <p:cNvSpPr>
            <a:spLocks noGrp="1"/>
          </p:cNvSpPr>
          <p:nvPr>
            <p:ph type="title"/>
          </p:nvPr>
        </p:nvSpPr>
        <p:spPr/>
        <p:txBody>
          <a:bodyPr/>
          <a:lstStyle/>
          <a:p>
            <a:r>
              <a:rPr lang="en-US" dirty="0"/>
              <a:t>Seven Testing Principles (6)</a:t>
            </a:r>
          </a:p>
        </p:txBody>
      </p:sp>
      <p:sp>
        <p:nvSpPr>
          <p:cNvPr id="6" name="Slide Number">
            <a:extLst>
              <a:ext uri="{FF2B5EF4-FFF2-40B4-BE49-F238E27FC236}">
                <a16:creationId xmlns:a16="http://schemas.microsoft.com/office/drawing/2014/main" id="{DF495C90-E03A-45FE-9272-40B001AAFE6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349</a:t>
            </a:fld>
            <a:endParaRPr lang="en-US" noProof="0" dirty="0"/>
          </a:p>
        </p:txBody>
      </p:sp>
    </p:spTree>
    <p:extLst>
      <p:ext uri="{BB962C8B-B14F-4D97-AF65-F5344CB8AC3E}">
        <p14:creationId xmlns:p14="http://schemas.microsoft.com/office/powerpoint/2010/main" val="19274715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E58E851-FE92-4B0F-B692-9179905F01EF}"/>
              </a:ext>
            </a:extLst>
          </p:cNvPr>
          <p:cNvSpPr>
            <a:spLocks noGrp="1"/>
          </p:cNvSpPr>
          <p:nvPr>
            <p:ph type="body" sz="quarter" idx="10"/>
          </p:nvPr>
        </p:nvSpPr>
        <p:spPr>
          <a:xfrm>
            <a:off x="2068821" y="1108911"/>
            <a:ext cx="9877179" cy="5546589"/>
          </a:xfrm>
        </p:spPr>
        <p:txBody>
          <a:bodyPr/>
          <a:lstStyle/>
          <a:p>
            <a:r>
              <a:rPr lang="en-US" dirty="0"/>
              <a:t>Belongs to the class rather than the object of a class</a:t>
            </a:r>
          </a:p>
          <a:p>
            <a:r>
              <a:rPr lang="en-US" dirty="0"/>
              <a:t>Can be </a:t>
            </a:r>
            <a:r>
              <a:rPr lang="en-US" b="1" dirty="0">
                <a:solidFill>
                  <a:schemeClr val="bg1"/>
                </a:solidFill>
              </a:rPr>
              <a:t>invoked</a:t>
            </a:r>
            <a:r>
              <a:rPr lang="en-US" dirty="0"/>
              <a:t> without the need for creating </a:t>
            </a:r>
            <a:br>
              <a:rPr lang="en-US" dirty="0"/>
            </a:br>
            <a:r>
              <a:rPr lang="en-US" dirty="0"/>
              <a:t>an instance of a class</a:t>
            </a:r>
          </a:p>
          <a:p>
            <a:r>
              <a:rPr lang="en-US" dirty="0"/>
              <a:t>Can </a:t>
            </a:r>
            <a:r>
              <a:rPr lang="en-US" b="1" dirty="0">
                <a:solidFill>
                  <a:schemeClr val="bg1"/>
                </a:solidFill>
              </a:rPr>
              <a:t>access</a:t>
            </a:r>
            <a:r>
              <a:rPr lang="en-US" dirty="0"/>
              <a:t> static data member and can </a:t>
            </a:r>
            <a:r>
              <a:rPr lang="en-US" b="1" dirty="0">
                <a:solidFill>
                  <a:schemeClr val="bg1"/>
                </a:solidFill>
              </a:rPr>
              <a:t>change</a:t>
            </a:r>
            <a:r>
              <a:rPr lang="en-US" dirty="0"/>
              <a:t> </a:t>
            </a:r>
            <a:br>
              <a:rPr lang="bg-BG" dirty="0"/>
            </a:br>
            <a:r>
              <a:rPr lang="en-US" dirty="0"/>
              <a:t>the value of it</a:t>
            </a:r>
          </a:p>
          <a:p>
            <a:r>
              <a:rPr lang="en-US" dirty="0"/>
              <a:t>Can </a:t>
            </a:r>
            <a:r>
              <a:rPr lang="en-US" b="1" dirty="0">
                <a:solidFill>
                  <a:schemeClr val="bg1"/>
                </a:solidFill>
              </a:rPr>
              <a:t>not use non-static</a:t>
            </a:r>
            <a:r>
              <a:rPr lang="en-US" dirty="0"/>
              <a:t> data member or call </a:t>
            </a:r>
            <a:br>
              <a:rPr lang="en-US" dirty="0"/>
            </a:br>
            <a:r>
              <a:rPr lang="en-US" b="1" dirty="0">
                <a:solidFill>
                  <a:schemeClr val="bg1"/>
                </a:solidFill>
              </a:rPr>
              <a:t>non-static method</a:t>
            </a:r>
            <a:r>
              <a:rPr lang="en-US" dirty="0"/>
              <a:t> directly</a:t>
            </a:r>
          </a:p>
          <a:p>
            <a:pPr>
              <a:buClr>
                <a:schemeClr val="tx1"/>
              </a:buClr>
            </a:pPr>
            <a:r>
              <a:rPr lang="en-US" b="1" dirty="0">
                <a:solidFill>
                  <a:schemeClr val="bg1"/>
                </a:solidFill>
                <a:latin typeface="Consolas" panose="020B0609020204030204" pitchFamily="49" charset="0"/>
              </a:rPr>
              <a:t>this</a:t>
            </a:r>
            <a:r>
              <a:rPr lang="en-US" dirty="0"/>
              <a:t> and </a:t>
            </a:r>
            <a:r>
              <a:rPr lang="en-US" b="1" dirty="0">
                <a:solidFill>
                  <a:schemeClr val="bg1"/>
                </a:solidFill>
                <a:latin typeface="Consolas" panose="020B0609020204030204" pitchFamily="49" charset="0"/>
              </a:rPr>
              <a:t>super</a:t>
            </a:r>
            <a:r>
              <a:rPr lang="en-US" dirty="0"/>
              <a:t> cannot be used in static context</a:t>
            </a:r>
          </a:p>
        </p:txBody>
      </p:sp>
      <p:sp>
        <p:nvSpPr>
          <p:cNvPr id="6" name="Title 5">
            <a:extLst>
              <a:ext uri="{FF2B5EF4-FFF2-40B4-BE49-F238E27FC236}">
                <a16:creationId xmlns:a16="http://schemas.microsoft.com/office/drawing/2014/main" id="{88E6780C-7826-4A3D-92D0-40402B8AA4EF}"/>
              </a:ext>
            </a:extLst>
          </p:cNvPr>
          <p:cNvSpPr>
            <a:spLocks noGrp="1"/>
          </p:cNvSpPr>
          <p:nvPr>
            <p:ph type="title"/>
          </p:nvPr>
        </p:nvSpPr>
        <p:spPr/>
        <p:txBody>
          <a:bodyPr/>
          <a:lstStyle/>
          <a:p>
            <a:r>
              <a:rPr lang="en-US" dirty="0"/>
              <a:t>Static Method</a:t>
            </a:r>
          </a:p>
        </p:txBody>
      </p:sp>
      <p:sp>
        <p:nvSpPr>
          <p:cNvPr id="7" name="Slide Number">
            <a:extLst>
              <a:ext uri="{FF2B5EF4-FFF2-40B4-BE49-F238E27FC236}">
                <a16:creationId xmlns:a16="http://schemas.microsoft.com/office/drawing/2014/main" id="{F09AE0A6-EB52-4C51-A6D7-2DA1F41B0E0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35</a:t>
            </a:fld>
            <a:endParaRPr lang="en-US" dirty="0"/>
          </a:p>
        </p:txBody>
      </p:sp>
    </p:spTree>
    <p:extLst>
      <p:ext uri="{BB962C8B-B14F-4D97-AF65-F5344CB8AC3E}">
        <p14:creationId xmlns:p14="http://schemas.microsoft.com/office/powerpoint/2010/main" val="173842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108000" tIns="36000" rIns="108000" bIns="36000" rtlCol="0">
            <a:normAutofit/>
          </a:bodyPr>
          <a:lstStyle/>
          <a:p>
            <a:pPr>
              <a:lnSpc>
                <a:spcPct val="100000"/>
              </a:lnSpc>
              <a:buSzPct val="90000"/>
            </a:pPr>
            <a:r>
              <a:rPr lang="en-US" sz="3600" dirty="0"/>
              <a:t>Absence-of-errors fallacy</a:t>
            </a:r>
          </a:p>
          <a:p>
            <a:pPr lvl="1">
              <a:lnSpc>
                <a:spcPct val="100000"/>
              </a:lnSpc>
              <a:buClr>
                <a:schemeClr val="tx1"/>
              </a:buClr>
            </a:pPr>
            <a:r>
              <a:rPr lang="en-US" sz="3400" b="1" dirty="0">
                <a:solidFill>
                  <a:schemeClr val="bg1"/>
                </a:solidFill>
              </a:rPr>
              <a:t>Finding</a:t>
            </a:r>
            <a:r>
              <a:rPr lang="en-US" sz="3400" dirty="0"/>
              <a:t> and </a:t>
            </a:r>
            <a:r>
              <a:rPr lang="en-US" sz="3400" b="1" dirty="0">
                <a:solidFill>
                  <a:schemeClr val="bg1"/>
                </a:solidFill>
              </a:rPr>
              <a:t>fixing</a:t>
            </a:r>
            <a:r>
              <a:rPr lang="en-US" sz="3400" dirty="0"/>
              <a:t> defects itself does not help in these cases:</a:t>
            </a:r>
          </a:p>
          <a:p>
            <a:pPr lvl="2"/>
            <a:r>
              <a:rPr lang="en-US" sz="3200" dirty="0"/>
              <a:t>The system built is unusable</a:t>
            </a:r>
          </a:p>
          <a:p>
            <a:pPr lvl="2"/>
            <a:r>
              <a:rPr lang="en-US" sz="3200" dirty="0"/>
              <a:t>Does not fulfill the users needs and expectations</a:t>
            </a:r>
          </a:p>
        </p:txBody>
      </p:sp>
      <p:sp>
        <p:nvSpPr>
          <p:cNvPr id="2" name="Title 1"/>
          <p:cNvSpPr>
            <a:spLocks noGrp="1"/>
          </p:cNvSpPr>
          <p:nvPr>
            <p:ph type="title"/>
          </p:nvPr>
        </p:nvSpPr>
        <p:spPr/>
        <p:txBody>
          <a:bodyPr/>
          <a:lstStyle/>
          <a:p>
            <a:r>
              <a:rPr lang="en-US" dirty="0"/>
              <a:t>Seven Testing Principles (7)</a:t>
            </a:r>
          </a:p>
        </p:txBody>
      </p:sp>
      <p:sp>
        <p:nvSpPr>
          <p:cNvPr id="6" name="Slide Number">
            <a:extLst>
              <a:ext uri="{FF2B5EF4-FFF2-40B4-BE49-F238E27FC236}">
                <a16:creationId xmlns:a16="http://schemas.microsoft.com/office/drawing/2014/main" id="{87C99914-6235-45F5-B8B6-B3190FE105D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350</a:t>
            </a:fld>
            <a:endParaRPr lang="en-US" noProof="0" dirty="0"/>
          </a:p>
        </p:txBody>
      </p:sp>
    </p:spTree>
    <p:extLst>
      <p:ext uri="{BB962C8B-B14F-4D97-AF65-F5344CB8AC3E}">
        <p14:creationId xmlns:p14="http://schemas.microsoft.com/office/powerpoint/2010/main" val="40334764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746728" y="1150460"/>
            <a:ext cx="2695124" cy="2695826"/>
          </a:xfrm>
          <a:prstGeom prst="rect">
            <a:avLst/>
          </a:prstGeom>
        </p:spPr>
      </p:pic>
      <p:sp>
        <p:nvSpPr>
          <p:cNvPr id="3" name="Title 2">
            <a:extLst>
              <a:ext uri="{FF2B5EF4-FFF2-40B4-BE49-F238E27FC236}">
                <a16:creationId xmlns:a16="http://schemas.microsoft.com/office/drawing/2014/main" id="{DA67537C-E64F-411D-8152-2C48DAE439A1}"/>
              </a:ext>
            </a:extLst>
          </p:cNvPr>
          <p:cNvSpPr>
            <a:spLocks noGrp="1"/>
          </p:cNvSpPr>
          <p:nvPr>
            <p:ph type="title" sz="quarter" idx="10"/>
          </p:nvPr>
        </p:nvSpPr>
        <p:spPr/>
        <p:txBody>
          <a:bodyPr/>
          <a:lstStyle/>
          <a:p>
            <a:r>
              <a:rPr lang="en-US"/>
              <a:t>What is Unit Testing</a:t>
            </a:r>
          </a:p>
        </p:txBody>
      </p:sp>
    </p:spTree>
    <p:extLst>
      <p:ext uri="{BB962C8B-B14F-4D97-AF65-F5344CB8AC3E}">
        <p14:creationId xmlns:p14="http://schemas.microsoft.com/office/powerpoint/2010/main" val="38893071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62766" y="1113742"/>
            <a:ext cx="10129234" cy="5546589"/>
          </a:xfrm>
        </p:spPr>
        <p:txBody>
          <a:bodyPr>
            <a:normAutofit/>
          </a:bodyPr>
          <a:lstStyle/>
          <a:p>
            <a:pPr>
              <a:lnSpc>
                <a:spcPct val="100000"/>
              </a:lnSpc>
            </a:pPr>
            <a:r>
              <a:rPr lang="en-US" dirty="0"/>
              <a:t>Not </a:t>
            </a:r>
            <a:r>
              <a:rPr lang="en-US" b="1" dirty="0">
                <a:solidFill>
                  <a:schemeClr val="bg1"/>
                </a:solidFill>
              </a:rPr>
              <a:t>structured</a:t>
            </a:r>
          </a:p>
          <a:p>
            <a:pPr>
              <a:lnSpc>
                <a:spcPct val="100000"/>
              </a:lnSpc>
            </a:pPr>
            <a:r>
              <a:rPr lang="en-US" dirty="0"/>
              <a:t>Not </a:t>
            </a:r>
            <a:r>
              <a:rPr lang="en-US" b="1" dirty="0">
                <a:solidFill>
                  <a:schemeClr val="bg1"/>
                </a:solidFill>
              </a:rPr>
              <a:t>repeatable</a:t>
            </a:r>
          </a:p>
          <a:p>
            <a:pPr>
              <a:lnSpc>
                <a:spcPct val="100000"/>
              </a:lnSpc>
            </a:pPr>
            <a:r>
              <a:rPr lang="en-US" dirty="0"/>
              <a:t>Can't </a:t>
            </a:r>
            <a:r>
              <a:rPr lang="en-US" b="1" dirty="0">
                <a:solidFill>
                  <a:schemeClr val="bg1"/>
                </a:solidFill>
              </a:rPr>
              <a:t>cover</a:t>
            </a:r>
            <a:r>
              <a:rPr lang="en-US" dirty="0"/>
              <a:t> all of the code</a:t>
            </a:r>
          </a:p>
          <a:p>
            <a:pPr>
              <a:lnSpc>
                <a:spcPct val="100000"/>
              </a:lnSpc>
              <a:buClr>
                <a:schemeClr val="tx1"/>
              </a:buClr>
            </a:pPr>
            <a:r>
              <a:rPr lang="en-US" b="1" dirty="0">
                <a:solidFill>
                  <a:schemeClr val="bg1"/>
                </a:solidFill>
              </a:rPr>
              <a:t>Not</a:t>
            </a:r>
            <a:r>
              <a:rPr lang="en-US" dirty="0"/>
              <a:t> as </a:t>
            </a:r>
            <a:r>
              <a:rPr lang="en-US" b="1" dirty="0">
                <a:solidFill>
                  <a:schemeClr val="bg1"/>
                </a:solidFill>
              </a:rPr>
              <a:t>easy</a:t>
            </a:r>
            <a:r>
              <a:rPr lang="en-US" dirty="0"/>
              <a:t> as it should be</a:t>
            </a:r>
          </a:p>
        </p:txBody>
      </p:sp>
      <p:sp>
        <p:nvSpPr>
          <p:cNvPr id="2" name="Title 1"/>
          <p:cNvSpPr>
            <a:spLocks noGrp="1"/>
          </p:cNvSpPr>
          <p:nvPr>
            <p:ph type="title"/>
          </p:nvPr>
        </p:nvSpPr>
        <p:spPr/>
        <p:txBody>
          <a:bodyPr>
            <a:normAutofit/>
          </a:bodyPr>
          <a:lstStyle/>
          <a:p>
            <a:r>
              <a:rPr lang="en-US" dirty="0"/>
              <a:t>Manual Testing (1)</a:t>
            </a:r>
          </a:p>
        </p:txBody>
      </p:sp>
      <p:sp>
        <p:nvSpPr>
          <p:cNvPr id="6" name="Rectangle 5"/>
          <p:cNvSpPr>
            <a:spLocks noChangeArrowheads="1"/>
          </p:cNvSpPr>
          <p:nvPr/>
        </p:nvSpPr>
        <p:spPr bwMode="auto">
          <a:xfrm>
            <a:off x="2489257" y="3887037"/>
            <a:ext cx="7636184" cy="22775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void testSum()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if (</a:t>
            </a:r>
            <a:r>
              <a:rPr lang="en-GB" sz="2800" b="1" noProof="1">
                <a:solidFill>
                  <a:schemeClr val="bg1"/>
                </a:solidFill>
                <a:latin typeface="Consolas" pitchFamily="49" charset="0"/>
                <a:cs typeface="Consolas" pitchFamily="49" charset="0"/>
              </a:rPr>
              <a:t>this.sum(1, 2) != 3</a:t>
            </a:r>
            <a:r>
              <a:rPr lang="en-GB" sz="28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throw new Exception("1 + 2 != 3")</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7" name="Slide Number">
            <a:extLst>
              <a:ext uri="{FF2B5EF4-FFF2-40B4-BE49-F238E27FC236}">
                <a16:creationId xmlns:a16="http://schemas.microsoft.com/office/drawing/2014/main" id="{BC2161A2-F751-48D3-A50C-798534616EB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352</a:t>
            </a:fld>
            <a:endParaRPr lang="en-US" dirty="0"/>
          </a:p>
        </p:txBody>
      </p:sp>
    </p:spTree>
    <p:extLst>
      <p:ext uri="{BB962C8B-B14F-4D97-AF65-F5344CB8AC3E}">
        <p14:creationId xmlns:p14="http://schemas.microsoft.com/office/powerpoint/2010/main" val="24210173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t>We need a </a:t>
            </a:r>
            <a:r>
              <a:rPr lang="en-US" b="1" dirty="0">
                <a:solidFill>
                  <a:schemeClr val="bg1"/>
                </a:solidFill>
              </a:rPr>
              <a:t>structured</a:t>
            </a:r>
            <a:r>
              <a:rPr lang="en-US" dirty="0">
                <a:solidFill>
                  <a:schemeClr val="bg1"/>
                </a:solidFill>
              </a:rPr>
              <a:t> </a:t>
            </a:r>
            <a:r>
              <a:rPr lang="en-US" b="1" dirty="0">
                <a:solidFill>
                  <a:schemeClr val="bg1"/>
                </a:solidFill>
              </a:rPr>
              <a:t>approach</a:t>
            </a:r>
            <a:r>
              <a:rPr lang="en-US" dirty="0">
                <a:solidFill>
                  <a:schemeClr val="bg1"/>
                </a:solidFill>
              </a:rPr>
              <a:t> </a:t>
            </a:r>
            <a:r>
              <a:rPr lang="en-US" dirty="0"/>
              <a:t>that:</a:t>
            </a:r>
          </a:p>
          <a:p>
            <a:pPr lvl="1"/>
            <a:r>
              <a:rPr lang="en-US" sz="3200" dirty="0"/>
              <a:t>Allows </a:t>
            </a:r>
            <a:r>
              <a:rPr lang="en-US" sz="3200" b="1" dirty="0">
                <a:solidFill>
                  <a:schemeClr val="bg1"/>
                </a:solidFill>
              </a:rPr>
              <a:t>refactoring</a:t>
            </a:r>
          </a:p>
          <a:p>
            <a:pPr lvl="1"/>
            <a:r>
              <a:rPr lang="en-US" sz="3200" dirty="0"/>
              <a:t>Reduces the </a:t>
            </a:r>
            <a:r>
              <a:rPr lang="en-US" sz="3200" b="1" dirty="0">
                <a:solidFill>
                  <a:schemeClr val="bg1"/>
                </a:solidFill>
              </a:rPr>
              <a:t>cost</a:t>
            </a:r>
            <a:r>
              <a:rPr lang="en-US" sz="3200" dirty="0">
                <a:solidFill>
                  <a:schemeClr val="bg1"/>
                </a:solidFill>
              </a:rPr>
              <a:t> </a:t>
            </a:r>
            <a:r>
              <a:rPr lang="en-US" sz="3200" b="1" dirty="0">
                <a:solidFill>
                  <a:schemeClr val="bg1"/>
                </a:solidFill>
              </a:rPr>
              <a:t>of</a:t>
            </a:r>
            <a:r>
              <a:rPr lang="en-US" sz="3200" dirty="0">
                <a:solidFill>
                  <a:schemeClr val="bg1"/>
                </a:solidFill>
              </a:rPr>
              <a:t> </a:t>
            </a:r>
            <a:r>
              <a:rPr lang="en-US" sz="3200" b="1" dirty="0">
                <a:solidFill>
                  <a:schemeClr val="bg1"/>
                </a:solidFill>
              </a:rPr>
              <a:t>change</a:t>
            </a:r>
          </a:p>
          <a:p>
            <a:pPr lvl="1">
              <a:lnSpc>
                <a:spcPct val="100000"/>
              </a:lnSpc>
              <a:buClr>
                <a:schemeClr val="tx1"/>
              </a:buClr>
            </a:pPr>
            <a:r>
              <a:rPr lang="en-US" sz="3200" b="1" dirty="0">
                <a:solidFill>
                  <a:schemeClr val="bg1"/>
                </a:solidFill>
              </a:rPr>
              <a:t>Decreases</a:t>
            </a:r>
            <a:r>
              <a:rPr lang="en-US" sz="3200" dirty="0"/>
              <a:t> the number of </a:t>
            </a:r>
            <a:r>
              <a:rPr lang="en-US" sz="3200" b="1" dirty="0">
                <a:solidFill>
                  <a:schemeClr val="bg1"/>
                </a:solidFill>
              </a:rPr>
              <a:t>defects</a:t>
            </a:r>
            <a:r>
              <a:rPr lang="en-US" sz="3200" dirty="0"/>
              <a:t> in the code </a:t>
            </a:r>
          </a:p>
          <a:p>
            <a:pPr>
              <a:lnSpc>
                <a:spcPct val="100000"/>
              </a:lnSpc>
            </a:pPr>
            <a:r>
              <a:rPr lang="en-US" sz="3400" dirty="0"/>
              <a:t>Bonus:</a:t>
            </a:r>
          </a:p>
          <a:p>
            <a:pPr lvl="1">
              <a:lnSpc>
                <a:spcPct val="100000"/>
              </a:lnSpc>
            </a:pPr>
            <a:r>
              <a:rPr lang="en-US" sz="3200" dirty="0"/>
              <a:t>Improves </a:t>
            </a:r>
            <a:r>
              <a:rPr lang="en-US" sz="3200" b="1" dirty="0">
                <a:solidFill>
                  <a:schemeClr val="bg1"/>
                </a:solidFill>
              </a:rPr>
              <a:t>design</a:t>
            </a:r>
          </a:p>
        </p:txBody>
      </p:sp>
      <p:sp>
        <p:nvSpPr>
          <p:cNvPr id="4" name="Title 3"/>
          <p:cNvSpPr>
            <a:spLocks noGrp="1"/>
          </p:cNvSpPr>
          <p:nvPr>
            <p:ph type="title"/>
          </p:nvPr>
        </p:nvSpPr>
        <p:spPr/>
        <p:txBody>
          <a:bodyPr>
            <a:normAutofit/>
          </a:bodyPr>
          <a:lstStyle/>
          <a:p>
            <a:r>
              <a:rPr lang="en-US" dirty="0"/>
              <a:t>Manual Testing (2)</a:t>
            </a:r>
          </a:p>
        </p:txBody>
      </p:sp>
      <p:sp>
        <p:nvSpPr>
          <p:cNvPr id="5" name="Slide Number">
            <a:extLst>
              <a:ext uri="{FF2B5EF4-FFF2-40B4-BE49-F238E27FC236}">
                <a16:creationId xmlns:a16="http://schemas.microsoft.com/office/drawing/2014/main" id="{7FDAC957-95CE-4E2D-8FBC-4349290BAA2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353</a:t>
            </a:fld>
            <a:endParaRPr lang="en-US" noProof="0" dirty="0"/>
          </a:p>
        </p:txBody>
      </p:sp>
    </p:spTree>
    <p:extLst>
      <p:ext uri="{BB962C8B-B14F-4D97-AF65-F5344CB8AC3E}">
        <p14:creationId xmlns:p14="http://schemas.microsoft.com/office/powerpoint/2010/main" val="329887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rPr>
              <a:t>System</a:t>
            </a:r>
            <a:r>
              <a:rPr lang="en-US" dirty="0"/>
              <a:t> tests</a:t>
            </a:r>
          </a:p>
          <a:p>
            <a:pPr>
              <a:buClr>
                <a:schemeClr val="tx1"/>
              </a:buClr>
            </a:pPr>
            <a:r>
              <a:rPr lang="en-US" b="1" dirty="0">
                <a:solidFill>
                  <a:schemeClr val="bg1"/>
                </a:solidFill>
              </a:rPr>
              <a:t>Integration</a:t>
            </a:r>
            <a:r>
              <a:rPr lang="en-US" dirty="0"/>
              <a:t> tests</a:t>
            </a:r>
          </a:p>
          <a:p>
            <a:pPr>
              <a:buClr>
                <a:schemeClr val="tx1"/>
              </a:buClr>
            </a:pPr>
            <a:r>
              <a:rPr lang="en-US" b="1" dirty="0">
                <a:solidFill>
                  <a:schemeClr val="bg1"/>
                </a:solidFill>
              </a:rPr>
              <a:t>Unit</a:t>
            </a:r>
            <a:r>
              <a:rPr lang="en-US" dirty="0"/>
              <a:t> tests</a:t>
            </a:r>
          </a:p>
        </p:txBody>
      </p:sp>
      <p:sp>
        <p:nvSpPr>
          <p:cNvPr id="4" name="Title 3"/>
          <p:cNvSpPr>
            <a:spLocks noGrp="1"/>
          </p:cNvSpPr>
          <p:nvPr>
            <p:ph type="title"/>
          </p:nvPr>
        </p:nvSpPr>
        <p:spPr/>
        <p:txBody>
          <a:bodyPr>
            <a:normAutofit/>
          </a:bodyPr>
          <a:lstStyle/>
          <a:p>
            <a:r>
              <a:rPr lang="en-US" dirty="0"/>
              <a:t>Automated Testing</a:t>
            </a:r>
          </a:p>
        </p:txBody>
      </p:sp>
      <p:sp>
        <p:nvSpPr>
          <p:cNvPr id="47" name="AutoShape 6"/>
          <p:cNvSpPr>
            <a:spLocks noChangeArrowheads="1"/>
          </p:cNvSpPr>
          <p:nvPr/>
        </p:nvSpPr>
        <p:spPr bwMode="auto">
          <a:xfrm>
            <a:off x="1326529" y="4952342"/>
            <a:ext cx="2096295" cy="1055608"/>
          </a:xfrm>
          <a:prstGeom prst="wedgeRoundRectCallout">
            <a:avLst>
              <a:gd name="adj1" fmla="val 60351"/>
              <a:gd name="adj2" fmla="val 403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A single </a:t>
            </a:r>
            <a:r>
              <a:rPr lang="en-GB" sz="2800" b="1" dirty="0">
                <a:solidFill>
                  <a:srgbClr val="FFFFFF"/>
                </a:solidFill>
              </a:rPr>
              <a:t>class</a:t>
            </a:r>
            <a:endParaRPr lang="bg-BG" sz="2800" b="1" dirty="0">
              <a:solidFill>
                <a:srgbClr val="FFFFFF"/>
              </a:solidFill>
            </a:endParaRPr>
          </a:p>
        </p:txBody>
      </p:sp>
      <p:sp>
        <p:nvSpPr>
          <p:cNvPr id="48" name="AutoShape 6"/>
          <p:cNvSpPr>
            <a:spLocks noChangeArrowheads="1"/>
          </p:cNvSpPr>
          <p:nvPr/>
        </p:nvSpPr>
        <p:spPr bwMode="auto">
          <a:xfrm>
            <a:off x="9486901" y="1334860"/>
            <a:ext cx="2263095" cy="1055608"/>
          </a:xfrm>
          <a:prstGeom prst="wedgeRoundRectCallout">
            <a:avLst>
              <a:gd name="adj1" fmla="val -61293"/>
              <a:gd name="adj2" fmla="val 4240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The whole system</a:t>
            </a:r>
            <a:endParaRPr lang="bg-BG" sz="2800" b="1" dirty="0">
              <a:solidFill>
                <a:srgbClr val="FFFFFF"/>
              </a:solidFill>
            </a:endParaRPr>
          </a:p>
        </p:txBody>
      </p:sp>
      <p:sp>
        <p:nvSpPr>
          <p:cNvPr id="49" name="AutoShape 6"/>
          <p:cNvSpPr>
            <a:spLocks noChangeArrowheads="1"/>
          </p:cNvSpPr>
          <p:nvPr/>
        </p:nvSpPr>
        <p:spPr bwMode="auto">
          <a:xfrm>
            <a:off x="2683736" y="2834512"/>
            <a:ext cx="2263095" cy="1055608"/>
          </a:xfrm>
          <a:prstGeom prst="wedgeRoundRectCallout">
            <a:avLst>
              <a:gd name="adj1" fmla="val 57312"/>
              <a:gd name="adj2" fmla="val 37314"/>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A single module</a:t>
            </a:r>
            <a:endParaRPr lang="bg-BG" sz="2800" b="1" dirty="0">
              <a:solidFill>
                <a:srgbClr val="FFFFFF"/>
              </a:solidFill>
            </a:endParaRPr>
          </a:p>
        </p:txBody>
      </p:sp>
      <p:sp>
        <p:nvSpPr>
          <p:cNvPr id="12" name="Oval 11"/>
          <p:cNvSpPr/>
          <p:nvPr/>
        </p:nvSpPr>
        <p:spPr>
          <a:xfrm>
            <a:off x="6213468" y="2235452"/>
            <a:ext cx="4243854" cy="3624339"/>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System</a:t>
            </a:r>
          </a:p>
        </p:txBody>
      </p:sp>
      <p:sp>
        <p:nvSpPr>
          <p:cNvPr id="13" name="Oval 12"/>
          <p:cNvSpPr/>
          <p:nvPr/>
        </p:nvSpPr>
        <p:spPr>
          <a:xfrm>
            <a:off x="4724401" y="3570736"/>
            <a:ext cx="2680329" cy="228905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Integration</a:t>
            </a:r>
          </a:p>
        </p:txBody>
      </p:sp>
      <p:sp>
        <p:nvSpPr>
          <p:cNvPr id="14" name="Oval 13"/>
          <p:cNvSpPr/>
          <p:nvPr/>
        </p:nvSpPr>
        <p:spPr>
          <a:xfrm>
            <a:off x="3682051" y="4650352"/>
            <a:ext cx="1416169" cy="1209438"/>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800" b="1" dirty="0">
                <a:solidFill>
                  <a:srgbClr val="FFFFFF"/>
                </a:solidFill>
                <a:effectLst>
                  <a:outerShdw blurRad="38100" dist="38100" dir="2700000" algn="tl">
                    <a:srgbClr val="000000">
                      <a:alpha val="43137"/>
                    </a:srgbClr>
                  </a:outerShdw>
                </a:effectLst>
              </a:rPr>
              <a:t>Unit</a:t>
            </a:r>
          </a:p>
        </p:txBody>
      </p:sp>
      <p:sp>
        <p:nvSpPr>
          <p:cNvPr id="11" name="Slide Number">
            <a:extLst>
              <a:ext uri="{FF2B5EF4-FFF2-40B4-BE49-F238E27FC236}">
                <a16:creationId xmlns:a16="http://schemas.microsoft.com/office/drawing/2014/main" id="{C01CF327-A611-40B6-86BD-407A97F1028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354</a:t>
            </a:fld>
            <a:endParaRPr lang="en-US" noProof="0" dirty="0"/>
          </a:p>
        </p:txBody>
      </p:sp>
    </p:spTree>
    <p:extLst>
      <p:ext uri="{BB962C8B-B14F-4D97-AF65-F5344CB8AC3E}">
        <p14:creationId xmlns:p14="http://schemas.microsoft.com/office/powerpoint/2010/main" val="31704483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13" grpId="0" animBg="1"/>
      <p:bldP spid="14" grpId="0" animBg="1"/>
    </p:bld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spcBef>
                <a:spcPts val="800"/>
              </a:spcBef>
            </a:pPr>
            <a:r>
              <a:rPr lang="en-US" noProof="1"/>
              <a:t>The </a:t>
            </a:r>
            <a:r>
              <a:rPr lang="en-US" dirty="0"/>
              <a:t>first popular unit testing </a:t>
            </a:r>
            <a:r>
              <a:rPr lang="en-US" b="1" dirty="0">
                <a:solidFill>
                  <a:schemeClr val="bg1"/>
                </a:solidFill>
              </a:rPr>
              <a:t>framework</a:t>
            </a:r>
          </a:p>
          <a:p>
            <a:pPr>
              <a:lnSpc>
                <a:spcPct val="100000"/>
              </a:lnSpc>
              <a:spcBef>
                <a:spcPts val="800"/>
              </a:spcBef>
            </a:pPr>
            <a:r>
              <a:rPr lang="en-US" dirty="0"/>
              <a:t>Most popular for Java development</a:t>
            </a:r>
          </a:p>
          <a:p>
            <a:pPr>
              <a:lnSpc>
                <a:spcPct val="100000"/>
              </a:lnSpc>
              <a:spcBef>
                <a:spcPts val="800"/>
              </a:spcBef>
            </a:pPr>
            <a:r>
              <a:rPr lang="en-US" dirty="0"/>
              <a:t>Based on Java, written by </a:t>
            </a:r>
            <a:r>
              <a:rPr lang="en-US" u="sng" dirty="0">
                <a:solidFill>
                  <a:schemeClr val="bg1"/>
                </a:solidFill>
                <a:effectLst/>
                <a:hlinkClick r:id="rId2" tooltip="Kent Beck"/>
              </a:rPr>
              <a:t>Kent Beck</a:t>
            </a:r>
            <a:r>
              <a:rPr lang="en-US" dirty="0">
                <a:solidFill>
                  <a:schemeClr val="bg1"/>
                </a:solidFill>
                <a:effectLst/>
              </a:rPr>
              <a:t> </a:t>
            </a:r>
            <a:r>
              <a:rPr lang="en-US" dirty="0">
                <a:effectLst/>
              </a:rPr>
              <a:t>&amp; Co.</a:t>
            </a:r>
            <a:endParaRPr lang="en-US" dirty="0"/>
          </a:p>
        </p:txBody>
      </p:sp>
      <p:sp>
        <p:nvSpPr>
          <p:cNvPr id="2" name="Title 1"/>
          <p:cNvSpPr>
            <a:spLocks noGrp="1"/>
          </p:cNvSpPr>
          <p:nvPr>
            <p:ph type="title"/>
          </p:nvPr>
        </p:nvSpPr>
        <p:spPr/>
        <p:txBody>
          <a:bodyPr>
            <a:normAutofit/>
          </a:bodyPr>
          <a:lstStyle/>
          <a:p>
            <a:r>
              <a:rPr lang="en-US" dirty="0"/>
              <a:t>Junit (1)</a:t>
            </a:r>
          </a:p>
        </p:txBody>
      </p:sp>
      <p:grpSp>
        <p:nvGrpSpPr>
          <p:cNvPr id="9" name="Group 8"/>
          <p:cNvGrpSpPr/>
          <p:nvPr/>
        </p:nvGrpSpPr>
        <p:grpSpPr>
          <a:xfrm>
            <a:off x="1371600" y="3343087"/>
            <a:ext cx="3657600" cy="3171145"/>
            <a:chOff x="6092824" y="3314700"/>
            <a:chExt cx="4497388" cy="3810000"/>
          </a:xfrm>
        </p:grpSpPr>
        <p:sp>
          <p:nvSpPr>
            <p:cNvPr id="8" name="Rectangle 7"/>
            <p:cNvSpPr/>
            <p:nvPr/>
          </p:nvSpPr>
          <p:spPr>
            <a:xfrm>
              <a:off x="6092824" y="4114800"/>
              <a:ext cx="4497388" cy="220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518" y="3314700"/>
              <a:ext cx="3810000" cy="3810000"/>
            </a:xfrm>
            <a:prstGeom prst="rect">
              <a:avLst/>
            </a:prstGeom>
          </p:spPr>
        </p:pic>
      </p:grpSp>
      <p:pic>
        <p:nvPicPr>
          <p:cNvPr id="5" name="Picture 4"/>
          <p:cNvPicPr>
            <a:picLocks noChangeAspect="1"/>
          </p:cNvPicPr>
          <p:nvPr/>
        </p:nvPicPr>
        <p:blipFill rotWithShape="1">
          <a:blip r:embed="rId4"/>
          <a:srcRect t="1944" b="1"/>
          <a:stretch/>
        </p:blipFill>
        <p:spPr>
          <a:xfrm>
            <a:off x="5410200" y="4009027"/>
            <a:ext cx="5434822" cy="1839264"/>
          </a:xfrm>
          <a:prstGeom prst="rect">
            <a:avLst/>
          </a:prstGeom>
        </p:spPr>
      </p:pic>
      <p:sp>
        <p:nvSpPr>
          <p:cNvPr id="10" name="Slide Number">
            <a:extLst>
              <a:ext uri="{FF2B5EF4-FFF2-40B4-BE49-F238E27FC236}">
                <a16:creationId xmlns:a16="http://schemas.microsoft.com/office/drawing/2014/main" id="{230317CE-0707-4E78-889F-77C96837B3F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355</a:t>
            </a:fld>
            <a:endParaRPr lang="en-US" noProof="0" dirty="0"/>
          </a:p>
        </p:txBody>
      </p:sp>
    </p:spTree>
    <p:extLst>
      <p:ext uri="{BB962C8B-B14F-4D97-AF65-F5344CB8AC3E}">
        <p14:creationId xmlns:p14="http://schemas.microsoft.com/office/powerpoint/2010/main" val="24615340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spcBef>
                <a:spcPts val="800"/>
              </a:spcBef>
            </a:pPr>
            <a:r>
              <a:rPr lang="en-US" dirty="0">
                <a:hlinkClick r:id="rId2"/>
              </a:rPr>
              <a:t>Maven Repository</a:t>
            </a:r>
            <a:r>
              <a:rPr lang="en-US" dirty="0"/>
              <a:t> – </a:t>
            </a:r>
            <a:r>
              <a:rPr lang="en-US" dirty="0">
                <a:hlinkClick r:id="rId3"/>
              </a:rPr>
              <a:t>Junit 4.12</a:t>
            </a:r>
            <a:endParaRPr lang="en-US" dirty="0"/>
          </a:p>
          <a:p>
            <a:pPr>
              <a:lnSpc>
                <a:spcPct val="100000"/>
              </a:lnSpc>
              <a:spcBef>
                <a:spcPts val="800"/>
              </a:spcBef>
            </a:pPr>
            <a:r>
              <a:rPr lang="en-US" dirty="0"/>
              <a:t>Copy JUnit repository and paste in </a:t>
            </a:r>
            <a:r>
              <a:rPr lang="en-US" b="1" dirty="0">
                <a:solidFill>
                  <a:schemeClr val="bg1"/>
                </a:solidFill>
                <a:latin typeface="Consolas" panose="020B0609020204030204" pitchFamily="49" charset="0"/>
              </a:rPr>
              <a:t>pom.xml</a:t>
            </a:r>
          </a:p>
        </p:txBody>
      </p:sp>
      <p:sp>
        <p:nvSpPr>
          <p:cNvPr id="2" name="Title 1"/>
          <p:cNvSpPr>
            <a:spLocks noGrp="1"/>
          </p:cNvSpPr>
          <p:nvPr>
            <p:ph type="title"/>
          </p:nvPr>
        </p:nvSpPr>
        <p:spPr/>
        <p:txBody>
          <a:bodyPr>
            <a:normAutofit/>
          </a:bodyPr>
          <a:lstStyle/>
          <a:p>
            <a:r>
              <a:rPr lang="en-US" dirty="0"/>
              <a:t>Junit (2)</a:t>
            </a:r>
          </a:p>
        </p:txBody>
      </p:sp>
      <p:sp>
        <p:nvSpPr>
          <p:cNvPr id="10" name="Rectangle 9">
            <a:extLst>
              <a:ext uri="{FF2B5EF4-FFF2-40B4-BE49-F238E27FC236}">
                <a16:creationId xmlns:a16="http://schemas.microsoft.com/office/drawing/2014/main" id="{39F83C5D-BE62-4004-877A-89186E1AEBE7}"/>
              </a:ext>
            </a:extLst>
          </p:cNvPr>
          <p:cNvSpPr>
            <a:spLocks noChangeArrowheads="1"/>
          </p:cNvSpPr>
          <p:nvPr/>
        </p:nvSpPr>
        <p:spPr bwMode="auto">
          <a:xfrm>
            <a:off x="621420" y="2509358"/>
            <a:ext cx="7444894"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&lt;project …&gt;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&lt;dependencies&gt;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&lt;dependency&gt;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&lt;groupId&gt;junit&lt;/groupId&gt;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&lt;artifactId&gt;junit&lt;/artifactId&gt;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&lt;version&gt;4.12&lt;/version&gt;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&lt;scope&gt;test&lt;/scope&gt;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&lt;/dependency&gt;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&lt;/dependencies&gt;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&lt;/project&gt;</a:t>
            </a:r>
          </a:p>
        </p:txBody>
      </p:sp>
      <p:sp>
        <p:nvSpPr>
          <p:cNvPr id="6" name="Slide Number">
            <a:extLst>
              <a:ext uri="{FF2B5EF4-FFF2-40B4-BE49-F238E27FC236}">
                <a16:creationId xmlns:a16="http://schemas.microsoft.com/office/drawing/2014/main" id="{D2417CF5-E97F-49DE-99B5-74B948AAA96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356</a:t>
            </a:fld>
            <a:endParaRPr lang="en-US" noProof="0" dirty="0"/>
          </a:p>
        </p:txBody>
      </p:sp>
    </p:spTree>
    <p:extLst>
      <p:ext uri="{BB962C8B-B14F-4D97-AF65-F5344CB8AC3E}">
        <p14:creationId xmlns:p14="http://schemas.microsoft.com/office/powerpoint/2010/main" val="28560107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spcBef>
                <a:spcPts val="800"/>
              </a:spcBef>
            </a:pPr>
            <a:r>
              <a:rPr lang="en-US" noProof="1"/>
              <a:t>Create new package (e.g. </a:t>
            </a:r>
            <a:r>
              <a:rPr lang="en-US" b="1" noProof="1">
                <a:solidFill>
                  <a:schemeClr val="bg1"/>
                </a:solidFill>
                <a:latin typeface="Consolas" panose="020B0609020204030204" pitchFamily="49" charset="0"/>
              </a:rPr>
              <a:t>tests</a:t>
            </a:r>
            <a:r>
              <a:rPr lang="en-US" noProof="1">
                <a:latin typeface="+mj-lt"/>
              </a:rPr>
              <a:t>)</a:t>
            </a:r>
          </a:p>
          <a:p>
            <a:pPr>
              <a:lnSpc>
                <a:spcPct val="100000"/>
              </a:lnSpc>
              <a:spcBef>
                <a:spcPts val="800"/>
              </a:spcBef>
            </a:pPr>
            <a:r>
              <a:rPr lang="en-US" noProof="1"/>
              <a:t>Create a class for test methods (e.g. </a:t>
            </a:r>
            <a:r>
              <a:rPr lang="en-US" b="1" noProof="1">
                <a:solidFill>
                  <a:schemeClr val="bg1"/>
                </a:solidFill>
                <a:latin typeface="Consolas" panose="020B0609020204030204" pitchFamily="49" charset="0"/>
              </a:rPr>
              <a:t>BankAccountTests</a:t>
            </a:r>
            <a:r>
              <a:rPr lang="en-US" noProof="1"/>
              <a:t>)</a:t>
            </a:r>
            <a:endParaRPr lang="en-US" b="1" noProof="1">
              <a:solidFill>
                <a:schemeClr val="tx2">
                  <a:lumMod val="75000"/>
                </a:schemeClr>
              </a:solidFill>
              <a:latin typeface="Consolas" panose="020B0609020204030204" pitchFamily="49" charset="0"/>
            </a:endParaRPr>
          </a:p>
          <a:p>
            <a:pPr>
              <a:lnSpc>
                <a:spcPct val="100000"/>
              </a:lnSpc>
              <a:spcBef>
                <a:spcPts val="800"/>
              </a:spcBef>
            </a:pPr>
            <a:r>
              <a:rPr lang="en-US" noProof="1"/>
              <a:t>Create a </a:t>
            </a:r>
            <a:r>
              <a:rPr lang="en-US" b="1" noProof="1">
                <a:solidFill>
                  <a:schemeClr val="bg1"/>
                </a:solidFill>
                <a:latin typeface="Consolas" panose="020B0609020204030204" pitchFamily="49" charset="0"/>
              </a:rPr>
              <a:t>public void</a:t>
            </a:r>
            <a:r>
              <a:rPr lang="en-US" noProof="1">
                <a:solidFill>
                  <a:schemeClr val="bg1"/>
                </a:solidFill>
              </a:rPr>
              <a:t> </a:t>
            </a:r>
            <a:r>
              <a:rPr lang="en-US" noProof="1"/>
              <a:t>method annotated with </a:t>
            </a:r>
            <a:r>
              <a:rPr lang="en-US" b="1" noProof="1">
                <a:solidFill>
                  <a:schemeClr val="bg1"/>
                </a:solidFill>
                <a:latin typeface="Consolas" panose="020B0609020204030204" pitchFamily="49" charset="0"/>
              </a:rPr>
              <a:t>@Test</a:t>
            </a:r>
            <a:endParaRPr lang="en-US" b="1" dirty="0">
              <a:solidFill>
                <a:schemeClr val="bg1"/>
              </a:solidFill>
              <a:latin typeface="Consolas" panose="020B0609020204030204" pitchFamily="49" charset="0"/>
            </a:endParaRPr>
          </a:p>
        </p:txBody>
      </p:sp>
      <p:sp>
        <p:nvSpPr>
          <p:cNvPr id="2" name="Title 1"/>
          <p:cNvSpPr>
            <a:spLocks noGrp="1"/>
          </p:cNvSpPr>
          <p:nvPr>
            <p:ph type="title"/>
          </p:nvPr>
        </p:nvSpPr>
        <p:spPr/>
        <p:txBody>
          <a:bodyPr>
            <a:normAutofit/>
          </a:bodyPr>
          <a:lstStyle/>
          <a:p>
            <a:r>
              <a:rPr lang="en-US" dirty="0"/>
              <a:t>Junit – Writing Tests</a:t>
            </a:r>
          </a:p>
        </p:txBody>
      </p:sp>
      <p:sp>
        <p:nvSpPr>
          <p:cNvPr id="10" name="Rectangle 9"/>
          <p:cNvSpPr>
            <a:spLocks noChangeArrowheads="1"/>
          </p:cNvSpPr>
          <p:nvPr/>
        </p:nvSpPr>
        <p:spPr bwMode="auto">
          <a:xfrm>
            <a:off x="617014" y="3429000"/>
            <a:ext cx="8861722"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public void </a:t>
            </a:r>
            <a:r>
              <a:rPr lang="en-GB" sz="3200" b="1" noProof="1">
                <a:solidFill>
                  <a:schemeClr val="bg1"/>
                </a:solidFill>
                <a:latin typeface="Consolas" pitchFamily="49" charset="0"/>
                <a:cs typeface="Consolas" pitchFamily="49" charset="0"/>
              </a:rPr>
              <a:t>depositShouldAddMoney() </a:t>
            </a:r>
            <a:r>
              <a:rPr lang="en-GB" sz="32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  </a:t>
            </a:r>
            <a:r>
              <a:rPr lang="bg-BG" sz="3200" b="1" noProof="1">
                <a:solidFill>
                  <a:schemeClr val="tx2"/>
                </a:solidFill>
                <a:latin typeface="Consolas" pitchFamily="49" charset="0"/>
                <a:cs typeface="Consolas" pitchFamily="49" charset="0"/>
              </a:rPr>
              <a:t>/*</a:t>
            </a:r>
            <a:r>
              <a:rPr lang="en-US" sz="3200" b="1" noProof="1">
                <a:solidFill>
                  <a:schemeClr val="tx2"/>
                </a:solidFill>
                <a:latin typeface="Consolas" pitchFamily="49" charset="0"/>
                <a:cs typeface="Consolas" pitchFamily="49" charset="0"/>
              </a:rPr>
              <a:t> magic */</a:t>
            </a:r>
            <a:endParaRPr lang="en-GB" sz="3200" b="1" noProof="1">
              <a:solidFill>
                <a:schemeClr val="tx2">
                  <a:lumMod val="75000"/>
                </a:schemeClr>
              </a:solidFill>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AB96E332-F917-45D4-85E6-1774E85496C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357</a:t>
            </a:fld>
            <a:endParaRPr lang="en-US" noProof="0" dirty="0"/>
          </a:p>
        </p:txBody>
      </p:sp>
    </p:spTree>
    <p:extLst>
      <p:ext uri="{BB962C8B-B14F-4D97-AF65-F5344CB8AC3E}">
        <p14:creationId xmlns:p14="http://schemas.microsoft.com/office/powerpoint/2010/main" val="9400242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6" y="1085145"/>
            <a:ext cx="11804822" cy="5570355"/>
          </a:xfrm>
        </p:spPr>
        <p:txBody>
          <a:bodyPr>
            <a:noAutofit/>
          </a:bodyPr>
          <a:lstStyle/>
          <a:p>
            <a:pPr>
              <a:buClr>
                <a:schemeClr val="tx1"/>
              </a:buClr>
            </a:pPr>
            <a:r>
              <a:rPr lang="en-US" b="1" dirty="0">
                <a:solidFill>
                  <a:schemeClr val="bg1"/>
                </a:solidFill>
              </a:rPr>
              <a:t>Arrange</a:t>
            </a:r>
            <a:r>
              <a:rPr lang="en-US" dirty="0"/>
              <a:t> - Preconditions</a:t>
            </a:r>
          </a:p>
          <a:p>
            <a:pPr>
              <a:buClr>
                <a:schemeClr val="tx1"/>
              </a:buClr>
            </a:pPr>
            <a:r>
              <a:rPr lang="en-US" b="1" dirty="0">
                <a:solidFill>
                  <a:schemeClr val="bg1"/>
                </a:solidFill>
              </a:rPr>
              <a:t>Act</a:t>
            </a:r>
            <a:r>
              <a:rPr lang="en-US" dirty="0"/>
              <a:t> - Test a </a:t>
            </a:r>
            <a:r>
              <a:rPr lang="en-US" b="1" dirty="0">
                <a:solidFill>
                  <a:schemeClr val="bg1"/>
                </a:solidFill>
              </a:rPr>
              <a:t>single behavior</a:t>
            </a:r>
            <a:endParaRPr lang="en-US" dirty="0">
              <a:solidFill>
                <a:schemeClr val="bg1"/>
              </a:solidFill>
            </a:endParaRPr>
          </a:p>
          <a:p>
            <a:pPr>
              <a:buClr>
                <a:schemeClr val="tx1"/>
              </a:buClr>
            </a:pPr>
            <a:r>
              <a:rPr lang="en-US" b="1" dirty="0">
                <a:solidFill>
                  <a:schemeClr val="bg1"/>
                </a:solidFill>
              </a:rPr>
              <a:t>Assert</a:t>
            </a:r>
            <a:r>
              <a:rPr lang="en-US" dirty="0">
                <a:solidFill>
                  <a:schemeClr val="bg1"/>
                </a:solidFill>
              </a:rPr>
              <a:t> </a:t>
            </a:r>
            <a:r>
              <a:rPr lang="en-US" dirty="0"/>
              <a:t>- Postconditions</a:t>
            </a:r>
          </a:p>
        </p:txBody>
      </p:sp>
      <p:sp>
        <p:nvSpPr>
          <p:cNvPr id="4" name="Title 3"/>
          <p:cNvSpPr>
            <a:spLocks noGrp="1"/>
          </p:cNvSpPr>
          <p:nvPr>
            <p:ph type="title"/>
          </p:nvPr>
        </p:nvSpPr>
        <p:spPr/>
        <p:txBody>
          <a:bodyPr>
            <a:normAutofit/>
          </a:bodyPr>
          <a:lstStyle/>
          <a:p>
            <a:r>
              <a:rPr lang="en-US" dirty="0"/>
              <a:t>3A Pattern</a:t>
            </a:r>
          </a:p>
        </p:txBody>
      </p:sp>
      <p:sp>
        <p:nvSpPr>
          <p:cNvPr id="9" name="Rectangle 8"/>
          <p:cNvSpPr>
            <a:spLocks noChangeArrowheads="1"/>
          </p:cNvSpPr>
          <p:nvPr/>
        </p:nvSpPr>
        <p:spPr bwMode="auto">
          <a:xfrm>
            <a:off x="651000" y="3208402"/>
            <a:ext cx="9436239" cy="34470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void </a:t>
            </a:r>
            <a:r>
              <a:rPr lang="en-GB" sz="2800" b="1" noProof="1">
                <a:solidFill>
                  <a:schemeClr val="bg1"/>
                </a:solidFill>
                <a:latin typeface="Consolas" pitchFamily="49" charset="0"/>
                <a:cs typeface="Consolas" pitchFamily="49" charset="0"/>
              </a:rPr>
              <a:t>depositShouldAddMoney() </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BankAccount account = new BankAccount();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account.deposit(50);</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Assert.assertTrue</a:t>
            </a:r>
            <a:r>
              <a:rPr lang="en-GB" sz="2800" b="1" noProof="1">
                <a:solidFill>
                  <a:schemeClr val="tx2"/>
                </a:solidFill>
                <a:latin typeface="Consolas" pitchFamily="49" charset="0"/>
                <a:cs typeface="Consolas" pitchFamily="49" charset="0"/>
              </a:rPr>
              <a:t>(account.getBalance() == 50)</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0" name="AutoShape 6"/>
          <p:cNvSpPr>
            <a:spLocks noChangeArrowheads="1"/>
          </p:cNvSpPr>
          <p:nvPr/>
        </p:nvSpPr>
        <p:spPr bwMode="auto">
          <a:xfrm>
            <a:off x="8153400" y="2720170"/>
            <a:ext cx="3352800" cy="1055608"/>
          </a:xfrm>
          <a:prstGeom prst="wedgeRoundRectCallout">
            <a:avLst>
              <a:gd name="adj1" fmla="val -61846"/>
              <a:gd name="adj2" fmla="val 4516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chemeClr val="bg2"/>
                </a:solidFill>
                <a:latin typeface="+mj-lt"/>
              </a:rPr>
              <a:t>Each test should test a </a:t>
            </a:r>
            <a:r>
              <a:rPr lang="en-US" sz="2800" b="1" dirty="0">
                <a:solidFill>
                  <a:schemeClr val="bg1"/>
                </a:solidFill>
                <a:latin typeface="+mj-lt"/>
              </a:rPr>
              <a:t>single behavior!</a:t>
            </a:r>
            <a:endParaRPr lang="bg-BG" sz="2800" b="1" dirty="0">
              <a:solidFill>
                <a:schemeClr val="bg1"/>
              </a:solidFill>
              <a:latin typeface="+mj-lt"/>
            </a:endParaRPr>
          </a:p>
        </p:txBody>
      </p:sp>
      <p:sp>
        <p:nvSpPr>
          <p:cNvPr id="7" name="Slide Number">
            <a:extLst>
              <a:ext uri="{FF2B5EF4-FFF2-40B4-BE49-F238E27FC236}">
                <a16:creationId xmlns:a16="http://schemas.microsoft.com/office/drawing/2014/main" id="{FAD4D7BC-F1D4-4DD8-BF78-181183918B7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358</a:t>
            </a:fld>
            <a:endParaRPr lang="en-US" noProof="0" dirty="0"/>
          </a:p>
        </p:txBody>
      </p:sp>
    </p:spTree>
    <p:extLst>
      <p:ext uri="{BB962C8B-B14F-4D97-AF65-F5344CB8AC3E}">
        <p14:creationId xmlns:p14="http://schemas.microsoft.com/office/powerpoint/2010/main" val="10810222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spcBef>
                <a:spcPts val="800"/>
              </a:spcBef>
            </a:pPr>
            <a:r>
              <a:rPr lang="en-US" noProof="1"/>
              <a:t>Sometimes </a:t>
            </a:r>
            <a:r>
              <a:rPr lang="en-US" b="1" noProof="1">
                <a:solidFill>
                  <a:schemeClr val="bg1"/>
                </a:solidFill>
              </a:rPr>
              <a:t>throwing</a:t>
            </a:r>
            <a:r>
              <a:rPr lang="en-US" noProof="1"/>
              <a:t> an exception is the </a:t>
            </a:r>
            <a:r>
              <a:rPr lang="en-US" b="1" noProof="1">
                <a:solidFill>
                  <a:schemeClr val="bg1"/>
                </a:solidFill>
              </a:rPr>
              <a:t>expected behavior</a:t>
            </a:r>
            <a:endParaRPr lang="en-US" b="1" noProof="1">
              <a:solidFill>
                <a:schemeClr val="bg1"/>
              </a:solidFill>
              <a:latin typeface="Consolas" panose="020B0609020204030204" pitchFamily="49" charset="0"/>
            </a:endParaRPr>
          </a:p>
        </p:txBody>
      </p:sp>
      <p:sp>
        <p:nvSpPr>
          <p:cNvPr id="2" name="Title 1"/>
          <p:cNvSpPr>
            <a:spLocks noGrp="1"/>
          </p:cNvSpPr>
          <p:nvPr>
            <p:ph type="title"/>
          </p:nvPr>
        </p:nvSpPr>
        <p:spPr/>
        <p:txBody>
          <a:bodyPr>
            <a:normAutofit/>
          </a:bodyPr>
          <a:lstStyle/>
          <a:p>
            <a:r>
              <a:rPr lang="en-US" dirty="0"/>
              <a:t>Exceptions</a:t>
            </a:r>
          </a:p>
        </p:txBody>
      </p:sp>
      <p:sp>
        <p:nvSpPr>
          <p:cNvPr id="10" name="Rectangle 9"/>
          <p:cNvSpPr>
            <a:spLocks noChangeArrowheads="1"/>
          </p:cNvSpPr>
          <p:nvPr/>
        </p:nvSpPr>
        <p:spPr bwMode="auto">
          <a:xfrm>
            <a:off x="665704" y="2656344"/>
            <a:ext cx="10840496" cy="28623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bg1"/>
                </a:solidFill>
                <a:latin typeface="Consolas" pitchFamily="49" charset="0"/>
                <a:cs typeface="Consolas" pitchFamily="49" charset="0"/>
              </a:rPr>
              <a:t>@Test(expected = IllegalArgumentException.class)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void depositNegativeShouldNotAddMoney()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BankAccount account = new BankAccount();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account.</a:t>
            </a:r>
            <a:r>
              <a:rPr lang="en-GB" sz="2800" b="1" noProof="1">
                <a:solidFill>
                  <a:schemeClr val="tx2"/>
                </a:solidFill>
                <a:latin typeface="Consolas" pitchFamily="49" charset="0"/>
              </a:rPr>
              <a:t>deposit(-50);</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6" name="AutoShape 6"/>
          <p:cNvSpPr>
            <a:spLocks noChangeArrowheads="1"/>
          </p:cNvSpPr>
          <p:nvPr/>
        </p:nvSpPr>
        <p:spPr bwMode="auto">
          <a:xfrm>
            <a:off x="8733066" y="4485441"/>
            <a:ext cx="1752600" cy="578882"/>
          </a:xfrm>
          <a:prstGeom prst="wedgeRoundRectCallout">
            <a:avLst>
              <a:gd name="adj1" fmla="val -37851"/>
              <a:gd name="adj2" fmla="val -7467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chemeClr val="bg2"/>
                </a:solidFill>
                <a:latin typeface="+mj-lt"/>
              </a:rPr>
              <a:t>Arrange</a:t>
            </a:r>
            <a:endParaRPr lang="bg-BG" sz="2800" b="1" dirty="0">
              <a:solidFill>
                <a:schemeClr val="bg2"/>
              </a:solidFill>
              <a:latin typeface="+mj-lt"/>
            </a:endParaRPr>
          </a:p>
        </p:txBody>
      </p:sp>
      <p:sp>
        <p:nvSpPr>
          <p:cNvPr id="7" name="AutoShape 6"/>
          <p:cNvSpPr>
            <a:spLocks noChangeArrowheads="1"/>
          </p:cNvSpPr>
          <p:nvPr/>
        </p:nvSpPr>
        <p:spPr bwMode="auto">
          <a:xfrm>
            <a:off x="5454161" y="4666024"/>
            <a:ext cx="1610248" cy="578882"/>
          </a:xfrm>
          <a:prstGeom prst="wedgeRoundRectCallout">
            <a:avLst>
              <a:gd name="adj1" fmla="val -60087"/>
              <a:gd name="adj2" fmla="val -33695"/>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chemeClr val="bg2"/>
                </a:solidFill>
                <a:latin typeface="+mj-lt"/>
              </a:rPr>
              <a:t>Act</a:t>
            </a:r>
            <a:endParaRPr lang="bg-BG" sz="2800" b="1" dirty="0">
              <a:solidFill>
                <a:schemeClr val="bg2"/>
              </a:solidFill>
              <a:latin typeface="+mj-lt"/>
            </a:endParaRPr>
          </a:p>
        </p:txBody>
      </p:sp>
      <p:sp>
        <p:nvSpPr>
          <p:cNvPr id="8" name="AutoShape 6"/>
          <p:cNvSpPr>
            <a:spLocks noChangeArrowheads="1"/>
          </p:cNvSpPr>
          <p:nvPr/>
        </p:nvSpPr>
        <p:spPr bwMode="auto">
          <a:xfrm>
            <a:off x="9696452" y="1864741"/>
            <a:ext cx="1752600" cy="578882"/>
          </a:xfrm>
          <a:prstGeom prst="wedgeRoundRectCallout">
            <a:avLst>
              <a:gd name="adj1" fmla="val -39756"/>
              <a:gd name="adj2" fmla="val 7794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chemeClr val="bg2"/>
                </a:solidFill>
                <a:latin typeface="+mj-lt"/>
              </a:rPr>
              <a:t>Assert</a:t>
            </a:r>
            <a:endParaRPr lang="bg-BG" sz="2800" b="1" dirty="0">
              <a:solidFill>
                <a:schemeClr val="bg2"/>
              </a:solidFill>
              <a:latin typeface="+mj-lt"/>
            </a:endParaRPr>
          </a:p>
        </p:txBody>
      </p:sp>
      <p:sp>
        <p:nvSpPr>
          <p:cNvPr id="9" name="Slide Number">
            <a:extLst>
              <a:ext uri="{FF2B5EF4-FFF2-40B4-BE49-F238E27FC236}">
                <a16:creationId xmlns:a16="http://schemas.microsoft.com/office/drawing/2014/main" id="{A3C8FB9A-E0C5-40B6-B469-CFEDD8AC93D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359</a:t>
            </a:fld>
            <a:endParaRPr lang="en-US" noProof="0" dirty="0"/>
          </a:p>
        </p:txBody>
      </p:sp>
    </p:spTree>
    <p:extLst>
      <p:ext uri="{BB962C8B-B14F-4D97-AF65-F5344CB8AC3E}">
        <p14:creationId xmlns:p14="http://schemas.microsoft.com/office/powerpoint/2010/main" val="28753995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C36436-7886-40C6-B624-F896EC6C2A0C}"/>
              </a:ext>
            </a:extLst>
          </p:cNvPr>
          <p:cNvSpPr>
            <a:spLocks noGrp="1"/>
          </p:cNvSpPr>
          <p:nvPr>
            <p:ph type="body" sz="quarter" idx="11"/>
          </p:nvPr>
        </p:nvSpPr>
        <p:spPr>
          <a:xfrm>
            <a:off x="615282" y="1614345"/>
            <a:ext cx="8221147" cy="4377453"/>
          </a:xfrm>
        </p:spPr>
        <p:txBody>
          <a:bodyPr/>
          <a:lstStyle/>
          <a:p>
            <a:pPr>
              <a:lnSpc>
                <a:spcPct val="100000"/>
              </a:lnSpc>
              <a:spcBef>
                <a:spcPts val="600"/>
              </a:spcBef>
              <a:spcAft>
                <a:spcPts val="600"/>
              </a:spcAft>
            </a:pPr>
            <a:r>
              <a:rPr lang="en-US" dirty="0"/>
              <a:t>class Calculate {</a:t>
            </a:r>
          </a:p>
          <a:p>
            <a:pPr>
              <a:lnSpc>
                <a:spcPct val="100000"/>
              </a:lnSpc>
              <a:spcBef>
                <a:spcPts val="600"/>
              </a:spcBef>
              <a:spcAft>
                <a:spcPts val="600"/>
              </a:spcAft>
            </a:pPr>
            <a:r>
              <a:rPr lang="en-US" dirty="0"/>
              <a:t>  </a:t>
            </a:r>
            <a:r>
              <a:rPr lang="en-US" dirty="0">
                <a:solidFill>
                  <a:schemeClr val="bg1"/>
                </a:solidFill>
              </a:rPr>
              <a:t>static</a:t>
            </a:r>
            <a:r>
              <a:rPr lang="en-US" dirty="0"/>
              <a:t> int cube(int x) { return x * x * x; }</a:t>
            </a:r>
          </a:p>
          <a:p>
            <a:pPr>
              <a:lnSpc>
                <a:spcPct val="100000"/>
              </a:lnSpc>
              <a:spcBef>
                <a:spcPts val="600"/>
              </a:spcBef>
              <a:spcAft>
                <a:spcPts val="600"/>
              </a:spcAft>
            </a:pPr>
            <a:r>
              <a:rPr lang="en-US" dirty="0"/>
              <a:t>  public static void main(String </a:t>
            </a:r>
            <a:r>
              <a:rPr lang="en-US" dirty="0" err="1"/>
              <a:t>args</a:t>
            </a:r>
            <a:r>
              <a:rPr lang="en-US" dirty="0"/>
              <a:t>[]) {</a:t>
            </a:r>
          </a:p>
          <a:p>
            <a:pPr>
              <a:lnSpc>
                <a:spcPct val="100000"/>
              </a:lnSpc>
              <a:spcBef>
                <a:spcPts val="600"/>
              </a:spcBef>
              <a:spcAft>
                <a:spcPts val="600"/>
              </a:spcAft>
            </a:pPr>
            <a:r>
              <a:rPr lang="en-US" dirty="0"/>
              <a:t>    int result = </a:t>
            </a:r>
            <a:r>
              <a:rPr lang="en-US" dirty="0" err="1">
                <a:solidFill>
                  <a:schemeClr val="bg1"/>
                </a:solidFill>
              </a:rPr>
              <a:t>Calculate.</a:t>
            </a:r>
            <a:r>
              <a:rPr lang="en-US" dirty="0" err="1"/>
              <a:t>cube</a:t>
            </a:r>
            <a:r>
              <a:rPr lang="en-US" dirty="0"/>
              <a:t>(5);</a:t>
            </a:r>
          </a:p>
          <a:p>
            <a:pPr>
              <a:lnSpc>
                <a:spcPct val="100000"/>
              </a:lnSpc>
              <a:spcBef>
                <a:spcPts val="600"/>
              </a:spcBef>
              <a:spcAft>
                <a:spcPts val="600"/>
              </a:spcAft>
            </a:pPr>
            <a:r>
              <a:rPr lang="en-US" dirty="0"/>
              <a:t>    </a:t>
            </a:r>
            <a:r>
              <a:rPr lang="en-US" dirty="0" err="1"/>
              <a:t>System.out.println</a:t>
            </a:r>
            <a:r>
              <a:rPr lang="en-US" dirty="0"/>
              <a:t>(result);         </a:t>
            </a:r>
            <a:r>
              <a:rPr lang="en-US" i="1" dirty="0">
                <a:solidFill>
                  <a:schemeClr val="accent2"/>
                </a:solidFill>
              </a:rPr>
              <a:t>// 125</a:t>
            </a:r>
          </a:p>
          <a:p>
            <a:pPr>
              <a:lnSpc>
                <a:spcPct val="100000"/>
              </a:lnSpc>
              <a:spcBef>
                <a:spcPts val="600"/>
              </a:spcBef>
              <a:spcAft>
                <a:spcPts val="600"/>
              </a:spcAft>
            </a:pPr>
            <a:r>
              <a:rPr lang="en-US" dirty="0"/>
              <a:t>    </a:t>
            </a:r>
            <a:r>
              <a:rPr lang="en-US" dirty="0" err="1"/>
              <a:t>System.out.println</a:t>
            </a:r>
            <a:r>
              <a:rPr lang="en-US" dirty="0"/>
              <a:t>(</a:t>
            </a:r>
            <a:r>
              <a:rPr lang="en-US" dirty="0" err="1">
                <a:solidFill>
                  <a:schemeClr val="bg1"/>
                </a:solidFill>
              </a:rPr>
              <a:t>Math.</a:t>
            </a:r>
            <a:r>
              <a:rPr lang="en-US" dirty="0" err="1"/>
              <a:t>pow</a:t>
            </a:r>
            <a:r>
              <a:rPr lang="en-US" dirty="0"/>
              <a:t>(2, 3)); </a:t>
            </a:r>
            <a:r>
              <a:rPr lang="en-US" i="1" dirty="0">
                <a:solidFill>
                  <a:schemeClr val="accent2"/>
                </a:solidFill>
              </a:rPr>
              <a:t>// 8.0</a:t>
            </a:r>
          </a:p>
          <a:p>
            <a:pPr>
              <a:lnSpc>
                <a:spcPct val="100000"/>
              </a:lnSpc>
              <a:spcBef>
                <a:spcPts val="600"/>
              </a:spcBef>
              <a:spcAft>
                <a:spcPts val="600"/>
              </a:spcAft>
            </a:pPr>
            <a:r>
              <a:rPr lang="en-US" dirty="0"/>
              <a:t>  }</a:t>
            </a:r>
          </a:p>
          <a:p>
            <a:pPr>
              <a:lnSpc>
                <a:spcPct val="100000"/>
              </a:lnSpc>
              <a:spcBef>
                <a:spcPts val="600"/>
              </a:spcBef>
              <a:spcAft>
                <a:spcPts val="600"/>
              </a:spcAft>
            </a:pPr>
            <a:r>
              <a:rPr lang="en-US" dirty="0"/>
              <a:t>}</a:t>
            </a:r>
          </a:p>
        </p:txBody>
      </p:sp>
      <p:sp>
        <p:nvSpPr>
          <p:cNvPr id="4" name="Title 3">
            <a:extLst>
              <a:ext uri="{FF2B5EF4-FFF2-40B4-BE49-F238E27FC236}">
                <a16:creationId xmlns:a16="http://schemas.microsoft.com/office/drawing/2014/main" id="{B2192211-883E-48BB-A20D-B550969B50A8}"/>
              </a:ext>
            </a:extLst>
          </p:cNvPr>
          <p:cNvSpPr>
            <a:spLocks noGrp="1"/>
          </p:cNvSpPr>
          <p:nvPr>
            <p:ph type="title"/>
          </p:nvPr>
        </p:nvSpPr>
        <p:spPr/>
        <p:txBody>
          <a:bodyPr/>
          <a:lstStyle/>
          <a:p>
            <a:r>
              <a:rPr lang="en-US" dirty="0"/>
              <a:t>Example: Static Method</a:t>
            </a:r>
          </a:p>
        </p:txBody>
      </p:sp>
      <p:sp>
        <p:nvSpPr>
          <p:cNvPr id="6" name="Slide Number">
            <a:extLst>
              <a:ext uri="{FF2B5EF4-FFF2-40B4-BE49-F238E27FC236}">
                <a16:creationId xmlns:a16="http://schemas.microsoft.com/office/drawing/2014/main" id="{9EBF114A-7993-4FFB-8FAF-1A702513BAA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2090295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lvl="1"/>
            <a:r>
              <a:rPr lang="en-US" sz="3400" dirty="0">
                <a:latin typeface="+mj-lt"/>
              </a:rPr>
              <a:t>Create a </a:t>
            </a:r>
            <a:r>
              <a:rPr lang="en-US" sz="3400" b="1" dirty="0">
                <a:solidFill>
                  <a:schemeClr val="bg1"/>
                </a:solidFill>
                <a:latin typeface="Consolas" panose="020B0609020204030204" pitchFamily="49" charset="0"/>
              </a:rPr>
              <a:t>Maven</a:t>
            </a:r>
            <a:r>
              <a:rPr lang="en-US" sz="3400" dirty="0">
                <a:solidFill>
                  <a:schemeClr val="bg1"/>
                </a:solidFill>
                <a:latin typeface="+mj-lt"/>
              </a:rPr>
              <a:t> </a:t>
            </a:r>
            <a:r>
              <a:rPr lang="en-US" sz="3400" dirty="0">
                <a:latin typeface="+mj-lt"/>
              </a:rPr>
              <a:t>project</a:t>
            </a:r>
          </a:p>
          <a:p>
            <a:pPr lvl="1"/>
            <a:r>
              <a:rPr lang="en-US" sz="3400" dirty="0">
                <a:latin typeface="+mj-lt"/>
              </a:rPr>
              <a:t>Add provided classes (</a:t>
            </a:r>
            <a:r>
              <a:rPr lang="en-US" sz="3400" b="1" dirty="0">
                <a:solidFill>
                  <a:schemeClr val="bg1"/>
                </a:solidFill>
                <a:latin typeface="Consolas" panose="020B0609020204030204" pitchFamily="49" charset="0"/>
              </a:rPr>
              <a:t>Axe</a:t>
            </a:r>
            <a:r>
              <a:rPr lang="en-US" sz="3400" dirty="0">
                <a:solidFill>
                  <a:schemeClr val="bg1"/>
                </a:solidFill>
                <a:latin typeface="+mj-lt"/>
              </a:rPr>
              <a:t>, </a:t>
            </a:r>
            <a:r>
              <a:rPr lang="en-US" sz="3400" b="1" dirty="0">
                <a:solidFill>
                  <a:schemeClr val="bg1"/>
                </a:solidFill>
                <a:latin typeface="Consolas" panose="020B0609020204030204" pitchFamily="49" charset="0"/>
              </a:rPr>
              <a:t>Dummy</a:t>
            </a:r>
            <a:r>
              <a:rPr lang="en-US" sz="3400" dirty="0">
                <a:solidFill>
                  <a:schemeClr val="bg1"/>
                </a:solidFill>
                <a:latin typeface="+mj-lt"/>
              </a:rPr>
              <a:t>, </a:t>
            </a:r>
            <a:r>
              <a:rPr lang="en-US" sz="3400" b="1" dirty="0">
                <a:solidFill>
                  <a:schemeClr val="bg1"/>
                </a:solidFill>
                <a:latin typeface="Consolas" panose="020B0609020204030204" pitchFamily="49" charset="0"/>
              </a:rPr>
              <a:t>Hero</a:t>
            </a:r>
            <a:r>
              <a:rPr lang="en-US" sz="3400" dirty="0">
                <a:latin typeface="+mj-lt"/>
              </a:rPr>
              <a:t>) to project</a:t>
            </a:r>
          </a:p>
          <a:p>
            <a:pPr lvl="1"/>
            <a:r>
              <a:rPr lang="en-US" sz="3400" dirty="0">
                <a:latin typeface="+mj-lt"/>
              </a:rPr>
              <a:t>In </a:t>
            </a:r>
            <a:r>
              <a:rPr lang="en-US" sz="3400" b="1" dirty="0">
                <a:solidFill>
                  <a:schemeClr val="bg1"/>
                </a:solidFill>
                <a:latin typeface="Consolas" panose="020B0609020204030204" pitchFamily="49" charset="0"/>
              </a:rPr>
              <a:t>test/java</a:t>
            </a:r>
            <a:r>
              <a:rPr lang="en-US" sz="3400" dirty="0">
                <a:latin typeface="+mj-lt"/>
              </a:rPr>
              <a:t> folder, create a package </a:t>
            </a:r>
            <a:r>
              <a:rPr lang="en-US" sz="3400" b="1" dirty="0">
                <a:solidFill>
                  <a:schemeClr val="bg1"/>
                </a:solidFill>
                <a:latin typeface="Consolas" panose="020B0609020204030204" pitchFamily="49" charset="0"/>
              </a:rPr>
              <a:t>rpg_tests</a:t>
            </a:r>
          </a:p>
          <a:p>
            <a:pPr lvl="1"/>
            <a:r>
              <a:rPr lang="en-US" sz="3400" dirty="0">
                <a:latin typeface="+mj-lt"/>
              </a:rPr>
              <a:t>Create a class </a:t>
            </a:r>
            <a:r>
              <a:rPr lang="en-US" sz="3400" b="1" dirty="0">
                <a:solidFill>
                  <a:schemeClr val="bg1"/>
                </a:solidFill>
                <a:latin typeface="Consolas" panose="020B0609020204030204" pitchFamily="49" charset="0"/>
              </a:rPr>
              <a:t>AxeTests</a:t>
            </a:r>
          </a:p>
          <a:p>
            <a:pPr lvl="1"/>
            <a:r>
              <a:rPr lang="en-US" sz="3400" dirty="0">
                <a:latin typeface="+mj-lt"/>
              </a:rPr>
              <a:t>Create the following tests:</a:t>
            </a:r>
          </a:p>
          <a:p>
            <a:pPr lvl="2"/>
            <a:r>
              <a:rPr lang="en-US" sz="3200" dirty="0">
                <a:latin typeface="+mj-lt"/>
              </a:rPr>
              <a:t>Test if weapon </a:t>
            </a:r>
            <a:r>
              <a:rPr lang="en-US" sz="3200" b="1" dirty="0">
                <a:solidFill>
                  <a:schemeClr val="bg1"/>
                </a:solidFill>
                <a:latin typeface="+mj-lt"/>
              </a:rPr>
              <a:t>loses durability</a:t>
            </a:r>
            <a:r>
              <a:rPr lang="en-US" sz="3200" dirty="0">
                <a:solidFill>
                  <a:schemeClr val="bg1"/>
                </a:solidFill>
                <a:latin typeface="+mj-lt"/>
              </a:rPr>
              <a:t> </a:t>
            </a:r>
            <a:r>
              <a:rPr lang="en-US" sz="3200" dirty="0">
                <a:latin typeface="+mj-lt"/>
              </a:rPr>
              <a:t>after attack</a:t>
            </a:r>
          </a:p>
          <a:p>
            <a:pPr lvl="2"/>
            <a:r>
              <a:rPr lang="en-US" sz="3200" dirty="0">
                <a:latin typeface="+mj-lt"/>
              </a:rPr>
              <a:t>Test attacking with a </a:t>
            </a:r>
            <a:r>
              <a:rPr lang="en-US" sz="3200" b="1" dirty="0">
                <a:solidFill>
                  <a:schemeClr val="bg1"/>
                </a:solidFill>
                <a:latin typeface="+mj-lt"/>
              </a:rPr>
              <a:t>broken weapon</a:t>
            </a:r>
          </a:p>
        </p:txBody>
      </p:sp>
      <p:sp>
        <p:nvSpPr>
          <p:cNvPr id="4" name="Title 3"/>
          <p:cNvSpPr>
            <a:spLocks noGrp="1"/>
          </p:cNvSpPr>
          <p:nvPr>
            <p:ph type="title"/>
          </p:nvPr>
        </p:nvSpPr>
        <p:spPr/>
        <p:txBody>
          <a:bodyPr/>
          <a:lstStyle/>
          <a:p>
            <a:r>
              <a:rPr lang="en-US" dirty="0"/>
              <a:t>Problem: Test Axe</a:t>
            </a:r>
          </a:p>
        </p:txBody>
      </p:sp>
      <p:pic>
        <p:nvPicPr>
          <p:cNvPr id="1026" name="Picture 2" descr="Image result for ax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6401" y="4267202"/>
            <a:ext cx="1600199" cy="160019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E80BCCFC-7C22-4AEC-BB72-D8BE9F446A0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360</a:t>
            </a:fld>
            <a:endParaRPr lang="en-US" noProof="0" dirty="0"/>
          </a:p>
        </p:txBody>
      </p:sp>
    </p:spTree>
    <p:extLst>
      <p:ext uri="{BB962C8B-B14F-4D97-AF65-F5344CB8AC3E}">
        <p14:creationId xmlns:p14="http://schemas.microsoft.com/office/powerpoint/2010/main" val="32695164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Test Axe (1)</a:t>
            </a:r>
          </a:p>
        </p:txBody>
      </p:sp>
      <p:sp>
        <p:nvSpPr>
          <p:cNvPr id="20" name="Rectangle 5"/>
          <p:cNvSpPr>
            <a:spLocks noChangeArrowheads="1"/>
          </p:cNvSpPr>
          <p:nvPr/>
        </p:nvSpPr>
        <p:spPr bwMode="auto">
          <a:xfrm>
            <a:off x="1461000" y="1353263"/>
            <a:ext cx="9087896"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void weaponLosesDurabilityAfterAttack()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Arrange</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Axe axe = new Axe(10, 10);</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Dummy dummy = new Dummy(10, 10);</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Act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axe.attack(dummy);</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Assert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Assert.assertTrue(axe.getDurabilityPoints() == 9);</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p>
        </p:txBody>
      </p:sp>
      <p:sp>
        <p:nvSpPr>
          <p:cNvPr id="5" name="Slide Number">
            <a:extLst>
              <a:ext uri="{FF2B5EF4-FFF2-40B4-BE49-F238E27FC236}">
                <a16:creationId xmlns:a16="http://schemas.microsoft.com/office/drawing/2014/main" id="{44BBF28C-8DE9-4751-84B9-E40211CB931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361</a:t>
            </a:fld>
            <a:endParaRPr lang="en-US" noProof="0" dirty="0"/>
          </a:p>
        </p:txBody>
      </p:sp>
    </p:spTree>
    <p:extLst>
      <p:ext uri="{BB962C8B-B14F-4D97-AF65-F5344CB8AC3E}">
        <p14:creationId xmlns:p14="http://schemas.microsoft.com/office/powerpoint/2010/main" val="42823565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Test Axe (2)</a:t>
            </a:r>
          </a:p>
        </p:txBody>
      </p:sp>
      <p:sp>
        <p:nvSpPr>
          <p:cNvPr id="20" name="Rectangle 5"/>
          <p:cNvSpPr>
            <a:spLocks noChangeArrowheads="1"/>
          </p:cNvSpPr>
          <p:nvPr/>
        </p:nvSpPr>
        <p:spPr bwMode="auto">
          <a:xfrm>
            <a:off x="1191000" y="1859574"/>
            <a:ext cx="9773696" cy="464742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400" b="1" noProof="1">
                <a:solidFill>
                  <a:schemeClr val="bg1"/>
                </a:solidFill>
                <a:latin typeface="Consolas" pitchFamily="49" charset="0"/>
                <a:cs typeface="Consolas" pitchFamily="49" charset="0"/>
              </a:rPr>
              <a:t>@Test(expected = IllegalStateException.class) </a:t>
            </a:r>
            <a:r>
              <a:rPr lang="en-US" sz="2400" b="1" i="1" noProof="1">
                <a:solidFill>
                  <a:schemeClr val="accent2"/>
                </a:solidFill>
                <a:latin typeface="Consolas" pitchFamily="49" charset="0"/>
                <a:cs typeface="Consolas" pitchFamily="49" charset="0"/>
              </a:rPr>
              <a:t>// Assert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void brokenWeaponCantAttack() {</a:t>
            </a:r>
          </a:p>
          <a:p>
            <a:pPr eaLnBrk="0" hangingPunct="0">
              <a:spcBef>
                <a:spcPts val="1200"/>
              </a:spcBef>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 Arrange</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Axe axe = new Axe(10, 1);</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Dummy dummy = new Dummy(10, 10);</a:t>
            </a:r>
          </a:p>
          <a:p>
            <a:pPr eaLnBrk="0" hangingPunct="0">
              <a:spcBef>
                <a:spcPts val="1200"/>
              </a:spcBef>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 Act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axe.attack(dummy);</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axe.attack(dummy);</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p>
        </p:txBody>
      </p:sp>
      <p:sp>
        <p:nvSpPr>
          <p:cNvPr id="5" name="Slide Number">
            <a:extLst>
              <a:ext uri="{FF2B5EF4-FFF2-40B4-BE49-F238E27FC236}">
                <a16:creationId xmlns:a16="http://schemas.microsoft.com/office/drawing/2014/main" id="{10582F93-D14E-4475-911D-234CE307356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362</a:t>
            </a:fld>
            <a:endParaRPr lang="en-US" noProof="0" dirty="0"/>
          </a:p>
        </p:txBody>
      </p:sp>
    </p:spTree>
    <p:extLst>
      <p:ext uri="{BB962C8B-B14F-4D97-AF65-F5344CB8AC3E}">
        <p14:creationId xmlns:p14="http://schemas.microsoft.com/office/powerpoint/2010/main" val="25393310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lvl="1"/>
            <a:r>
              <a:rPr lang="en-US" sz="3400" dirty="0">
                <a:latin typeface="+mj-lt"/>
              </a:rPr>
              <a:t>Create a class </a:t>
            </a:r>
            <a:r>
              <a:rPr lang="en-US" sz="3400" b="1" dirty="0">
                <a:solidFill>
                  <a:schemeClr val="bg1"/>
                </a:solidFill>
                <a:latin typeface="Consolas" panose="020B0609020204030204" pitchFamily="49" charset="0"/>
              </a:rPr>
              <a:t>DummyTests</a:t>
            </a:r>
          </a:p>
          <a:p>
            <a:pPr lvl="1"/>
            <a:r>
              <a:rPr lang="en-US" sz="3400" dirty="0">
                <a:latin typeface="+mj-lt"/>
              </a:rPr>
              <a:t>Create the following tests</a:t>
            </a:r>
          </a:p>
          <a:p>
            <a:pPr lvl="2"/>
            <a:r>
              <a:rPr lang="en-US" sz="3200" dirty="0">
                <a:latin typeface="+mj-lt"/>
              </a:rPr>
              <a:t>Dummy </a:t>
            </a:r>
            <a:r>
              <a:rPr lang="en-US" sz="3200" b="1" dirty="0">
                <a:solidFill>
                  <a:schemeClr val="bg1"/>
                </a:solidFill>
                <a:latin typeface="+mj-lt"/>
              </a:rPr>
              <a:t>loses health</a:t>
            </a:r>
            <a:r>
              <a:rPr lang="en-US" sz="3200" dirty="0">
                <a:solidFill>
                  <a:schemeClr val="bg1"/>
                </a:solidFill>
                <a:latin typeface="+mj-lt"/>
              </a:rPr>
              <a:t> </a:t>
            </a:r>
            <a:r>
              <a:rPr lang="en-US" sz="3200" dirty="0">
                <a:latin typeface="+mj-lt"/>
              </a:rPr>
              <a:t>if attacked</a:t>
            </a:r>
          </a:p>
          <a:p>
            <a:pPr lvl="2"/>
            <a:r>
              <a:rPr lang="en-US" sz="3200" dirty="0">
                <a:latin typeface="+mj-lt"/>
              </a:rPr>
              <a:t>Dead Dummy </a:t>
            </a:r>
            <a:r>
              <a:rPr lang="en-US" sz="3200" b="1" dirty="0">
                <a:solidFill>
                  <a:schemeClr val="bg1"/>
                </a:solidFill>
                <a:latin typeface="+mj-lt"/>
              </a:rPr>
              <a:t>throws exception</a:t>
            </a:r>
            <a:r>
              <a:rPr lang="en-US" sz="3200" dirty="0">
                <a:solidFill>
                  <a:schemeClr val="bg1"/>
                </a:solidFill>
                <a:latin typeface="+mj-lt"/>
              </a:rPr>
              <a:t> </a:t>
            </a:r>
            <a:r>
              <a:rPr lang="en-US" sz="3200" dirty="0">
                <a:latin typeface="+mj-lt"/>
              </a:rPr>
              <a:t>if attacked</a:t>
            </a:r>
          </a:p>
          <a:p>
            <a:pPr lvl="2"/>
            <a:r>
              <a:rPr lang="en-US" sz="3200" dirty="0"/>
              <a:t>Dead Dummy</a:t>
            </a:r>
            <a:r>
              <a:rPr lang="en-US" sz="3200" dirty="0">
                <a:latin typeface="+mj-lt"/>
              </a:rPr>
              <a:t> </a:t>
            </a:r>
            <a:r>
              <a:rPr lang="en-US" sz="3200" b="1" dirty="0">
                <a:solidFill>
                  <a:schemeClr val="bg1"/>
                </a:solidFill>
                <a:latin typeface="+mj-lt"/>
              </a:rPr>
              <a:t>can give</a:t>
            </a:r>
            <a:r>
              <a:rPr lang="en-US" sz="3200" dirty="0">
                <a:solidFill>
                  <a:schemeClr val="bg1"/>
                </a:solidFill>
                <a:latin typeface="+mj-lt"/>
              </a:rPr>
              <a:t> </a:t>
            </a:r>
            <a:r>
              <a:rPr lang="en-US" sz="3200" dirty="0">
                <a:latin typeface="+mj-lt"/>
              </a:rPr>
              <a:t>XP</a:t>
            </a:r>
          </a:p>
          <a:p>
            <a:pPr lvl="2"/>
            <a:r>
              <a:rPr lang="en-US" sz="3200" dirty="0">
                <a:latin typeface="+mj-lt"/>
              </a:rPr>
              <a:t>Alive Dummy </a:t>
            </a:r>
            <a:r>
              <a:rPr lang="en-US" sz="3200" b="1" dirty="0">
                <a:solidFill>
                  <a:schemeClr val="bg1"/>
                </a:solidFill>
                <a:latin typeface="+mj-lt"/>
              </a:rPr>
              <a:t>can't give</a:t>
            </a:r>
            <a:r>
              <a:rPr lang="en-US" sz="3200" dirty="0">
                <a:solidFill>
                  <a:schemeClr val="bg1"/>
                </a:solidFill>
                <a:latin typeface="+mj-lt"/>
              </a:rPr>
              <a:t> </a:t>
            </a:r>
            <a:r>
              <a:rPr lang="en-US" sz="3200" dirty="0">
                <a:latin typeface="+mj-lt"/>
              </a:rPr>
              <a:t>XP</a:t>
            </a:r>
          </a:p>
        </p:txBody>
      </p:sp>
      <p:sp>
        <p:nvSpPr>
          <p:cNvPr id="4" name="Title 3"/>
          <p:cNvSpPr>
            <a:spLocks noGrp="1"/>
          </p:cNvSpPr>
          <p:nvPr>
            <p:ph type="title"/>
          </p:nvPr>
        </p:nvSpPr>
        <p:spPr/>
        <p:txBody>
          <a:bodyPr/>
          <a:lstStyle/>
          <a:p>
            <a:r>
              <a:rPr lang="en-US" dirty="0"/>
              <a:t>Problem: Test Dummy</a:t>
            </a:r>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67800" y="3805238"/>
            <a:ext cx="1836560" cy="198596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5D230665-F098-4782-8DFC-A67E15E1F91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363</a:t>
            </a:fld>
            <a:endParaRPr lang="en-US" noProof="0" dirty="0"/>
          </a:p>
        </p:txBody>
      </p:sp>
    </p:spTree>
    <p:extLst>
      <p:ext uri="{BB962C8B-B14F-4D97-AF65-F5344CB8AC3E}">
        <p14:creationId xmlns:p14="http://schemas.microsoft.com/office/powerpoint/2010/main" val="37704073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Test Dummy</a:t>
            </a:r>
          </a:p>
        </p:txBody>
      </p:sp>
      <p:sp>
        <p:nvSpPr>
          <p:cNvPr id="20" name="Rectangle 5"/>
          <p:cNvSpPr>
            <a:spLocks noChangeArrowheads="1"/>
          </p:cNvSpPr>
          <p:nvPr/>
        </p:nvSpPr>
        <p:spPr bwMode="auto">
          <a:xfrm>
            <a:off x="1911000" y="1336354"/>
            <a:ext cx="8478296"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void attackedTargetLoosesHealth()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Arrange</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Dummy dummy = new Dummy(10, 10);</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Act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dummy.takeAttack(5);</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Assert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Assert.assertTrue(dummy.getHealth() == 5);</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TODO: Write the rest of the tests</a:t>
            </a:r>
          </a:p>
        </p:txBody>
      </p:sp>
      <p:sp>
        <p:nvSpPr>
          <p:cNvPr id="5" name="AutoShape 6"/>
          <p:cNvSpPr>
            <a:spLocks noChangeArrowheads="1"/>
          </p:cNvSpPr>
          <p:nvPr/>
        </p:nvSpPr>
        <p:spPr bwMode="auto">
          <a:xfrm>
            <a:off x="7176000" y="4014000"/>
            <a:ext cx="2460171" cy="919401"/>
          </a:xfrm>
          <a:prstGeom prst="wedgeRoundRectCallout">
            <a:avLst>
              <a:gd name="adj1" fmla="val -56217"/>
              <a:gd name="adj2" fmla="val 4269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There is a better solution…</a:t>
            </a:r>
            <a:endParaRPr lang="bg-BG" sz="2400" b="1" dirty="0">
              <a:solidFill>
                <a:schemeClr val="bg2"/>
              </a:solidFill>
              <a:latin typeface="+mj-lt"/>
            </a:endParaRPr>
          </a:p>
        </p:txBody>
      </p:sp>
      <p:sp>
        <p:nvSpPr>
          <p:cNvPr id="6" name="Slide Number">
            <a:extLst>
              <a:ext uri="{FF2B5EF4-FFF2-40B4-BE49-F238E27FC236}">
                <a16:creationId xmlns:a16="http://schemas.microsoft.com/office/drawing/2014/main" id="{18894BF6-437F-4C39-BAD2-B2C8FADEA8F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364</a:t>
            </a:fld>
            <a:endParaRPr lang="en-US" noProof="0" dirty="0"/>
          </a:p>
        </p:txBody>
      </p:sp>
    </p:spTree>
    <p:extLst>
      <p:ext uri="{BB962C8B-B14F-4D97-AF65-F5344CB8AC3E}">
        <p14:creationId xmlns:p14="http://schemas.microsoft.com/office/powerpoint/2010/main" val="26737891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017462" y="1120913"/>
            <a:ext cx="2157079" cy="3020698"/>
          </a:xfrm>
          <a:prstGeom prst="rect">
            <a:avLst/>
          </a:prstGeom>
        </p:spPr>
      </p:pic>
      <p:sp>
        <p:nvSpPr>
          <p:cNvPr id="3" name="Title 2">
            <a:extLst>
              <a:ext uri="{FF2B5EF4-FFF2-40B4-BE49-F238E27FC236}">
                <a16:creationId xmlns:a16="http://schemas.microsoft.com/office/drawing/2014/main" id="{161127E6-FD6A-4A05-8109-EFA8156C7F3C}"/>
              </a:ext>
            </a:extLst>
          </p:cNvPr>
          <p:cNvSpPr>
            <a:spLocks noGrp="1"/>
          </p:cNvSpPr>
          <p:nvPr>
            <p:ph type="title" sz="quarter" idx="10"/>
          </p:nvPr>
        </p:nvSpPr>
        <p:spPr/>
        <p:txBody>
          <a:bodyPr/>
          <a:lstStyle/>
          <a:p>
            <a:r>
              <a:rPr lang="en-US"/>
              <a:t>Unit Testing Best Practices</a:t>
            </a:r>
          </a:p>
        </p:txBody>
      </p:sp>
    </p:spTree>
    <p:extLst>
      <p:ext uri="{BB962C8B-B14F-4D97-AF65-F5344CB8AC3E}">
        <p14:creationId xmlns:p14="http://schemas.microsoft.com/office/powerpoint/2010/main" val="2715329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GB" b="1" noProof="1">
                <a:solidFill>
                  <a:schemeClr val="bg1"/>
                </a:solidFill>
                <a:latin typeface="Consolas" panose="020B0609020204030204" pitchFamily="49" charset="0"/>
              </a:rPr>
              <a:t>assertTrue()</a:t>
            </a:r>
            <a:r>
              <a:rPr lang="en-GB" noProof="1">
                <a:solidFill>
                  <a:schemeClr val="bg1"/>
                </a:solidFill>
                <a:latin typeface="+mj-lt"/>
              </a:rPr>
              <a:t> </a:t>
            </a:r>
            <a:r>
              <a:rPr lang="en-GB" noProof="1">
                <a:latin typeface="+mj-lt"/>
              </a:rPr>
              <a:t>vs </a:t>
            </a:r>
            <a:r>
              <a:rPr lang="en-GB" b="1" noProof="1">
                <a:solidFill>
                  <a:schemeClr val="bg1"/>
                </a:solidFill>
                <a:latin typeface="Consolas" panose="020B0609020204030204" pitchFamily="49" charset="0"/>
              </a:rPr>
              <a:t>assertEquals()</a:t>
            </a:r>
            <a:endParaRPr lang="en-GB" noProof="1">
              <a:solidFill>
                <a:schemeClr val="bg1"/>
              </a:solidFill>
              <a:latin typeface="+mj-lt"/>
            </a:endParaRPr>
          </a:p>
          <a:p>
            <a:pPr lvl="1">
              <a:buClr>
                <a:schemeClr val="tx1"/>
              </a:buClr>
            </a:pPr>
            <a:r>
              <a:rPr lang="en-GB" b="1" noProof="1">
                <a:solidFill>
                  <a:schemeClr val="bg1"/>
                </a:solidFill>
                <a:latin typeface="Consolas" panose="020B0609020204030204" pitchFamily="49" charset="0"/>
              </a:rPr>
              <a:t>assertTrue()</a:t>
            </a:r>
            <a:endParaRPr lang="bg-BG" b="1" noProof="1">
              <a:solidFill>
                <a:schemeClr val="bg1"/>
              </a:solidFill>
              <a:latin typeface="+mj-lt"/>
            </a:endParaRPr>
          </a:p>
          <a:p>
            <a:pPr lvl="1">
              <a:buClr>
                <a:schemeClr val="tx1"/>
              </a:buClr>
            </a:pPr>
            <a:endParaRPr lang="bg-BG" b="1" noProof="1">
              <a:solidFill>
                <a:schemeClr val="bg1"/>
              </a:solidFill>
              <a:latin typeface="+mj-lt"/>
            </a:endParaRPr>
          </a:p>
          <a:p>
            <a:pPr lvl="1">
              <a:buClr>
                <a:schemeClr val="tx1"/>
              </a:buClr>
            </a:pPr>
            <a:endParaRPr lang="en-GB" b="1" noProof="1">
              <a:solidFill>
                <a:schemeClr val="tx2">
                  <a:lumMod val="75000"/>
                </a:schemeClr>
              </a:solidFill>
              <a:latin typeface="Consolas" panose="020B0609020204030204" pitchFamily="49" charset="0"/>
            </a:endParaRPr>
          </a:p>
          <a:p>
            <a:pPr lvl="1">
              <a:buClr>
                <a:schemeClr val="tx1"/>
              </a:buClr>
            </a:pPr>
            <a:r>
              <a:rPr lang="en-GB" b="1" noProof="1">
                <a:solidFill>
                  <a:schemeClr val="bg1"/>
                </a:solidFill>
                <a:latin typeface="Consolas" panose="020B0609020204030204" pitchFamily="49" charset="0"/>
              </a:rPr>
              <a:t>assertEquals(expected, actual)</a:t>
            </a:r>
            <a:endParaRPr lang="en-GB" noProof="1">
              <a:solidFill>
                <a:schemeClr val="bg1"/>
              </a:solidFill>
            </a:endParaRPr>
          </a:p>
        </p:txBody>
      </p:sp>
      <p:sp>
        <p:nvSpPr>
          <p:cNvPr id="4" name="Title 3"/>
          <p:cNvSpPr>
            <a:spLocks noGrp="1"/>
          </p:cNvSpPr>
          <p:nvPr>
            <p:ph type="title"/>
          </p:nvPr>
        </p:nvSpPr>
        <p:spPr/>
        <p:txBody>
          <a:bodyPr>
            <a:normAutofit/>
          </a:bodyPr>
          <a:lstStyle/>
          <a:p>
            <a:r>
              <a:rPr lang="en-US" dirty="0"/>
              <a:t>Assertions</a:t>
            </a:r>
          </a:p>
        </p:txBody>
      </p:sp>
      <p:sp>
        <p:nvSpPr>
          <p:cNvPr id="21" name="Rectangle 5"/>
          <p:cNvSpPr>
            <a:spLocks noChangeArrowheads="1"/>
          </p:cNvSpPr>
          <p:nvPr/>
        </p:nvSpPr>
        <p:spPr bwMode="auto">
          <a:xfrm>
            <a:off x="618569" y="2539426"/>
            <a:ext cx="10052573" cy="5539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3000" b="1" noProof="1">
                <a:solidFill>
                  <a:schemeClr val="tx2"/>
                </a:solidFill>
                <a:latin typeface="Consolas" pitchFamily="49" charset="0"/>
                <a:cs typeface="Consolas" pitchFamily="49" charset="0"/>
              </a:rPr>
              <a:t>Assert.assertTrue(account.getBalance() == 50);</a:t>
            </a:r>
          </a:p>
        </p:txBody>
      </p:sp>
      <p:sp>
        <p:nvSpPr>
          <p:cNvPr id="7" name="Rectangle 5"/>
          <p:cNvSpPr>
            <a:spLocks noChangeArrowheads="1"/>
          </p:cNvSpPr>
          <p:nvPr/>
        </p:nvSpPr>
        <p:spPr bwMode="auto">
          <a:xfrm>
            <a:off x="618569" y="4495801"/>
            <a:ext cx="10052573" cy="5539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3000" b="1" noProof="1">
                <a:solidFill>
                  <a:schemeClr val="tx2"/>
                </a:solidFill>
                <a:latin typeface="Consolas" pitchFamily="49" charset="0"/>
                <a:cs typeface="Consolas" pitchFamily="49" charset="0"/>
              </a:rPr>
              <a:t>Assert.assertEquals(50, account.getBalance());</a:t>
            </a:r>
          </a:p>
        </p:txBody>
      </p:sp>
      <p:pic>
        <p:nvPicPr>
          <p:cNvPr id="8" name="Picture 7"/>
          <p:cNvPicPr>
            <a:picLocks noChangeAspect="1"/>
          </p:cNvPicPr>
          <p:nvPr/>
        </p:nvPicPr>
        <p:blipFill>
          <a:blip r:embed="rId3"/>
          <a:stretch>
            <a:fillRect/>
          </a:stretch>
        </p:blipFill>
        <p:spPr>
          <a:xfrm>
            <a:off x="7540954" y="5379038"/>
            <a:ext cx="3124200" cy="1097962"/>
          </a:xfrm>
          <a:prstGeom prst="roundRect">
            <a:avLst>
              <a:gd name="adj" fmla="val 7149"/>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5912179" y="3352801"/>
            <a:ext cx="4752975" cy="295275"/>
          </a:xfrm>
          <a:prstGeom prst="roundRect">
            <a:avLst>
              <a:gd name="adj" fmla="val 13717"/>
            </a:avLst>
          </a:prstGeom>
          <a:ln>
            <a:solidFill>
              <a:schemeClr val="tx1">
                <a:lumMod val="85000"/>
              </a:schemeClr>
            </a:solidFill>
          </a:ln>
          <a:effectLst>
            <a:outerShdw blurRad="63500" sx="102000" sy="102000" algn="ctr" rotWithShape="0">
              <a:prstClr val="black">
                <a:alpha val="40000"/>
              </a:prstClr>
            </a:outerShdw>
          </a:effectLst>
        </p:spPr>
      </p:pic>
      <p:sp>
        <p:nvSpPr>
          <p:cNvPr id="10" name="AutoShape 6"/>
          <p:cNvSpPr>
            <a:spLocks noChangeArrowheads="1"/>
          </p:cNvSpPr>
          <p:nvPr/>
        </p:nvSpPr>
        <p:spPr bwMode="auto">
          <a:xfrm>
            <a:off x="3867739" y="5468318"/>
            <a:ext cx="3386580" cy="919401"/>
          </a:xfrm>
          <a:prstGeom prst="wedgeRoundRectCallout">
            <a:avLst>
              <a:gd name="adj1" fmla="val 55145"/>
              <a:gd name="adj2" fmla="val -2252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Better description when expecting value</a:t>
            </a:r>
            <a:endParaRPr lang="bg-BG" sz="2400" b="1" dirty="0">
              <a:solidFill>
                <a:schemeClr val="bg2"/>
              </a:solidFill>
              <a:latin typeface="+mj-lt"/>
            </a:endParaRPr>
          </a:p>
        </p:txBody>
      </p:sp>
      <p:sp>
        <p:nvSpPr>
          <p:cNvPr id="11" name="Slide Number">
            <a:extLst>
              <a:ext uri="{FF2B5EF4-FFF2-40B4-BE49-F238E27FC236}">
                <a16:creationId xmlns:a16="http://schemas.microsoft.com/office/drawing/2014/main" id="{96680527-0917-4969-AD64-873056FAD5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366</a:t>
            </a:fld>
            <a:endParaRPr lang="en-US" noProof="0" dirty="0"/>
          </a:p>
        </p:txBody>
      </p:sp>
    </p:spTree>
    <p:extLst>
      <p:ext uri="{BB962C8B-B14F-4D97-AF65-F5344CB8AC3E}">
        <p14:creationId xmlns:p14="http://schemas.microsoft.com/office/powerpoint/2010/main" val="1461542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latin typeface="+mj-lt"/>
              </a:rPr>
              <a:t>Assertions can </a:t>
            </a:r>
            <a:r>
              <a:rPr lang="en-US" b="1" dirty="0">
                <a:solidFill>
                  <a:schemeClr val="bg1"/>
                </a:solidFill>
                <a:latin typeface="+mj-lt"/>
              </a:rPr>
              <a:t>show messages</a:t>
            </a:r>
          </a:p>
          <a:p>
            <a:pPr lvl="1"/>
            <a:r>
              <a:rPr lang="en-US" dirty="0">
                <a:latin typeface="+mj-lt"/>
              </a:rPr>
              <a:t>Helps with </a:t>
            </a:r>
            <a:r>
              <a:rPr lang="en-US" b="1" dirty="0">
                <a:solidFill>
                  <a:schemeClr val="bg1"/>
                </a:solidFill>
                <a:latin typeface="+mj-lt"/>
              </a:rPr>
              <a:t>diagnostics</a:t>
            </a:r>
          </a:p>
          <a:p>
            <a:pPr>
              <a:buClr>
                <a:schemeClr val="tx1"/>
              </a:buClr>
            </a:pPr>
            <a:r>
              <a:rPr lang="en-US" b="1" dirty="0">
                <a:solidFill>
                  <a:schemeClr val="bg1"/>
                </a:solidFill>
                <a:latin typeface="+mj-lt"/>
              </a:rPr>
              <a:t>Hamcrest</a:t>
            </a:r>
            <a:r>
              <a:rPr lang="en-US" dirty="0">
                <a:solidFill>
                  <a:schemeClr val="tx2">
                    <a:lumMod val="75000"/>
                  </a:schemeClr>
                </a:solidFill>
                <a:latin typeface="+mj-lt"/>
              </a:rPr>
              <a:t> </a:t>
            </a:r>
            <a:r>
              <a:rPr lang="en-US" dirty="0">
                <a:latin typeface="+mj-lt"/>
              </a:rPr>
              <a:t>is useful tool for test diagnostics</a:t>
            </a:r>
          </a:p>
        </p:txBody>
      </p:sp>
      <p:sp>
        <p:nvSpPr>
          <p:cNvPr id="4" name="Title 3"/>
          <p:cNvSpPr>
            <a:spLocks noGrp="1"/>
          </p:cNvSpPr>
          <p:nvPr>
            <p:ph type="title"/>
          </p:nvPr>
        </p:nvSpPr>
        <p:spPr/>
        <p:txBody>
          <a:bodyPr>
            <a:normAutofit/>
          </a:bodyPr>
          <a:lstStyle/>
          <a:p>
            <a:r>
              <a:rPr lang="en-US" dirty="0"/>
              <a:t>Assertion Messages</a:t>
            </a:r>
          </a:p>
        </p:txBody>
      </p:sp>
      <p:sp>
        <p:nvSpPr>
          <p:cNvPr id="8" name="Rectangle 7"/>
          <p:cNvSpPr>
            <a:spLocks noChangeArrowheads="1"/>
          </p:cNvSpPr>
          <p:nvPr/>
        </p:nvSpPr>
        <p:spPr bwMode="auto">
          <a:xfrm>
            <a:off x="619811" y="3276600"/>
            <a:ext cx="10098465" cy="11695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3000" b="1" noProof="1">
                <a:solidFill>
                  <a:schemeClr val="tx2"/>
                </a:solidFill>
                <a:latin typeface="Consolas" pitchFamily="49" charset="0"/>
                <a:cs typeface="Consolas" pitchFamily="49" charset="0"/>
              </a:rPr>
              <a:t>Assert.assertEquals(</a:t>
            </a:r>
          </a:p>
          <a:p>
            <a:pPr eaLnBrk="0" hangingPunct="0">
              <a:spcBef>
                <a:spcPts val="1200"/>
              </a:spcBef>
              <a:buClr>
                <a:schemeClr val="accent5">
                  <a:lumMod val="40000"/>
                  <a:lumOff val="60000"/>
                </a:schemeClr>
              </a:buClr>
              <a:buSzPct val="70000"/>
            </a:pPr>
            <a:r>
              <a:rPr lang="en-GB" sz="3000" b="1" noProof="1">
                <a:solidFill>
                  <a:schemeClr val="tx2">
                    <a:lumMod val="75000"/>
                  </a:schemeClr>
                </a:solidFill>
                <a:latin typeface="Consolas" pitchFamily="49" charset="0"/>
                <a:cs typeface="Consolas" pitchFamily="49" charset="0"/>
              </a:rPr>
              <a:t>    </a:t>
            </a:r>
            <a:r>
              <a:rPr lang="en-GB" sz="3000" b="1" noProof="1">
                <a:solidFill>
                  <a:schemeClr val="bg1"/>
                </a:solidFill>
                <a:latin typeface="Consolas" pitchFamily="49" charset="0"/>
                <a:cs typeface="Consolas" pitchFamily="49" charset="0"/>
              </a:rPr>
              <a:t>"Wrong balance"</a:t>
            </a:r>
            <a:r>
              <a:rPr lang="en-GB" sz="3000" b="1" noProof="1">
                <a:solidFill>
                  <a:schemeClr val="tx2"/>
                </a:solidFill>
                <a:latin typeface="Consolas" pitchFamily="49" charset="0"/>
                <a:cs typeface="Consolas" pitchFamily="49" charset="0"/>
              </a:rPr>
              <a:t>, 50, account.getBalance());</a:t>
            </a:r>
          </a:p>
        </p:txBody>
      </p:sp>
      <p:pic>
        <p:nvPicPr>
          <p:cNvPr id="7" name="Picture 6"/>
          <p:cNvPicPr>
            <a:picLocks noChangeAspect="1"/>
          </p:cNvPicPr>
          <p:nvPr/>
        </p:nvPicPr>
        <p:blipFill>
          <a:blip r:embed="rId3"/>
          <a:stretch>
            <a:fillRect/>
          </a:stretch>
        </p:blipFill>
        <p:spPr>
          <a:xfrm>
            <a:off x="5562601" y="4772209"/>
            <a:ext cx="5441043" cy="1357258"/>
          </a:xfrm>
          <a:prstGeom prst="roundRect">
            <a:avLst>
              <a:gd name="adj" fmla="val 7821"/>
            </a:avLst>
          </a:prstGeom>
          <a:ln>
            <a:noFill/>
          </a:ln>
          <a:effectLst>
            <a:outerShdw blurRad="63500" sx="102000" sy="102000" algn="ctr" rotWithShape="0">
              <a:prstClr val="black">
                <a:alpha val="40000"/>
              </a:prstClr>
            </a:outerShdw>
          </a:effectLst>
        </p:spPr>
      </p:pic>
      <p:sp>
        <p:nvSpPr>
          <p:cNvPr id="9" name="AutoShape 6"/>
          <p:cNvSpPr>
            <a:spLocks noChangeArrowheads="1"/>
          </p:cNvSpPr>
          <p:nvPr/>
        </p:nvSpPr>
        <p:spPr bwMode="auto">
          <a:xfrm>
            <a:off x="2815937" y="5031265"/>
            <a:ext cx="2400300" cy="919401"/>
          </a:xfrm>
          <a:prstGeom prst="wedgeRoundRectCallout">
            <a:avLst>
              <a:gd name="adj1" fmla="val 58298"/>
              <a:gd name="adj2" fmla="val -2252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Helps finding the problem</a:t>
            </a:r>
            <a:endParaRPr lang="bg-BG" sz="2400" b="1" dirty="0">
              <a:solidFill>
                <a:schemeClr val="bg2"/>
              </a:solidFill>
              <a:latin typeface="+mj-lt"/>
            </a:endParaRPr>
          </a:p>
        </p:txBody>
      </p:sp>
      <p:sp>
        <p:nvSpPr>
          <p:cNvPr id="10" name="Slide Number">
            <a:extLst>
              <a:ext uri="{FF2B5EF4-FFF2-40B4-BE49-F238E27FC236}">
                <a16:creationId xmlns:a16="http://schemas.microsoft.com/office/drawing/2014/main" id="{CACEDC7F-0A8E-4859-8D4E-C2EC7ACB48B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367</a:t>
            </a:fld>
            <a:endParaRPr lang="en-US" noProof="0" dirty="0"/>
          </a:p>
        </p:txBody>
      </p:sp>
    </p:spTree>
    <p:extLst>
      <p:ext uri="{BB962C8B-B14F-4D97-AF65-F5344CB8AC3E}">
        <p14:creationId xmlns:p14="http://schemas.microsoft.com/office/powerpoint/2010/main" val="14600767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11818096" cy="5509916"/>
          </a:xfrm>
        </p:spPr>
        <p:txBody>
          <a:bodyPr>
            <a:noAutofit/>
          </a:bodyPr>
          <a:lstStyle/>
          <a:p>
            <a:r>
              <a:rPr lang="en-US" dirty="0"/>
              <a:t>Avoid using magic numbers (use</a:t>
            </a:r>
            <a:r>
              <a:rPr lang="en-US" dirty="0">
                <a:solidFill>
                  <a:schemeClr val="bg1"/>
                </a:solidFill>
              </a:rPr>
              <a:t> </a:t>
            </a:r>
            <a:r>
              <a:rPr lang="en-US" b="1" dirty="0">
                <a:solidFill>
                  <a:schemeClr val="bg1"/>
                </a:solidFill>
              </a:rPr>
              <a:t>constants</a:t>
            </a:r>
            <a:r>
              <a:rPr lang="en-US" dirty="0">
                <a:solidFill>
                  <a:schemeClr val="bg1"/>
                </a:solidFill>
              </a:rPr>
              <a:t> </a:t>
            </a:r>
            <a:r>
              <a:rPr lang="en-US" dirty="0"/>
              <a:t>instead)</a:t>
            </a:r>
          </a:p>
        </p:txBody>
      </p:sp>
      <p:sp>
        <p:nvSpPr>
          <p:cNvPr id="4" name="Title 3"/>
          <p:cNvSpPr>
            <a:spLocks noGrp="1"/>
          </p:cNvSpPr>
          <p:nvPr>
            <p:ph type="title"/>
          </p:nvPr>
        </p:nvSpPr>
        <p:spPr/>
        <p:txBody>
          <a:bodyPr>
            <a:normAutofit/>
          </a:bodyPr>
          <a:lstStyle/>
          <a:p>
            <a:r>
              <a:rPr lang="en-US" dirty="0"/>
              <a:t>Magic Numbers</a:t>
            </a:r>
          </a:p>
        </p:txBody>
      </p:sp>
      <p:sp>
        <p:nvSpPr>
          <p:cNvPr id="8" name="Rectangle 7"/>
          <p:cNvSpPr>
            <a:spLocks noChangeArrowheads="1"/>
          </p:cNvSpPr>
          <p:nvPr/>
        </p:nvSpPr>
        <p:spPr bwMode="auto">
          <a:xfrm>
            <a:off x="685800" y="1905000"/>
            <a:ext cx="9601200" cy="461664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bg1"/>
                </a:solidFill>
                <a:latin typeface="Consolas" pitchFamily="49" charset="0"/>
                <a:cs typeface="Consolas" pitchFamily="49" charset="0"/>
              </a:rPr>
              <a:t>private static final int AMOUNT </a:t>
            </a:r>
            <a:r>
              <a:rPr lang="en-GB" sz="2800" b="1" noProof="1">
                <a:solidFill>
                  <a:schemeClr val="tx2"/>
                </a:solidFill>
                <a:latin typeface="Consolas" pitchFamily="49" charset="0"/>
                <a:cs typeface="Consolas" pitchFamily="49" charset="0"/>
              </a:rPr>
              <a:t>=</a:t>
            </a:r>
            <a:r>
              <a:rPr lang="en-GB" sz="2800" b="1" noProof="1">
                <a:solidFill>
                  <a:schemeClr val="bg1"/>
                </a:solidFill>
                <a:latin typeface="Consolas" pitchFamily="49" charset="0"/>
                <a:cs typeface="Consolas" pitchFamily="49" charset="0"/>
              </a:rPr>
              <a:t> 50</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void depositShouldAddMoney()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BankAccount account = new BankAccount();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account.deposit(</a:t>
            </a:r>
            <a:r>
              <a:rPr lang="en-GB" sz="2800" b="1" noProof="1">
                <a:solidFill>
                  <a:schemeClr val="bg1"/>
                </a:solidFill>
                <a:latin typeface="Consolas" pitchFamily="49" charset="0"/>
                <a:cs typeface="Consolas" pitchFamily="49" charset="0"/>
              </a:rPr>
              <a:t>AMOUNT</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Assert.assertEquals("Wrong balance",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AMOUNT</a:t>
            </a:r>
            <a:r>
              <a:rPr lang="en-GB" sz="2800" b="1" noProof="1">
                <a:solidFill>
                  <a:schemeClr val="tx2"/>
                </a:solidFill>
                <a:latin typeface="Consolas" pitchFamily="49" charset="0"/>
                <a:cs typeface="Consolas" pitchFamily="49" charset="0"/>
              </a:rPr>
              <a:t>, account.getBalance());</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96C190E6-F805-431B-ABB6-A9BBF332350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368</a:t>
            </a:fld>
            <a:endParaRPr lang="en-US" noProof="0" dirty="0"/>
          </a:p>
        </p:txBody>
      </p:sp>
    </p:spTree>
    <p:extLst>
      <p:ext uri="{BB962C8B-B14F-4D97-AF65-F5344CB8AC3E}">
        <p14:creationId xmlns:p14="http://schemas.microsoft.com/office/powerpoint/2010/main" val="4105783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t>Use</a:t>
            </a:r>
            <a:r>
              <a:rPr lang="en-US" dirty="0">
                <a:solidFill>
                  <a:schemeClr val="bg1"/>
                </a:solidFill>
              </a:rPr>
              <a:t> </a:t>
            </a:r>
            <a:r>
              <a:rPr lang="en-US" b="1" dirty="0">
                <a:solidFill>
                  <a:schemeClr val="bg1"/>
                </a:solidFill>
                <a:latin typeface="Consolas" panose="020B0609020204030204" pitchFamily="49" charset="0"/>
              </a:rPr>
              <a:t>@Before</a:t>
            </a:r>
            <a:r>
              <a:rPr lang="en-US" dirty="0">
                <a:solidFill>
                  <a:schemeClr val="bg1"/>
                </a:solidFill>
              </a:rPr>
              <a:t> </a:t>
            </a:r>
            <a:r>
              <a:rPr lang="en-US" dirty="0"/>
              <a:t>annotation</a:t>
            </a:r>
          </a:p>
        </p:txBody>
      </p:sp>
      <p:sp>
        <p:nvSpPr>
          <p:cNvPr id="4" name="Title 3"/>
          <p:cNvSpPr>
            <a:spLocks noGrp="1"/>
          </p:cNvSpPr>
          <p:nvPr>
            <p:ph type="title"/>
          </p:nvPr>
        </p:nvSpPr>
        <p:spPr/>
        <p:txBody>
          <a:bodyPr>
            <a:normAutofit/>
          </a:bodyPr>
          <a:lstStyle/>
          <a:p>
            <a:r>
              <a:rPr lang="en-US" dirty="0"/>
              <a:t>@Before</a:t>
            </a:r>
          </a:p>
        </p:txBody>
      </p:sp>
      <p:sp>
        <p:nvSpPr>
          <p:cNvPr id="8" name="Rectangle 7"/>
          <p:cNvSpPr>
            <a:spLocks noChangeArrowheads="1"/>
          </p:cNvSpPr>
          <p:nvPr/>
        </p:nvSpPr>
        <p:spPr bwMode="auto">
          <a:xfrm>
            <a:off x="685800" y="1876485"/>
            <a:ext cx="9601200" cy="44627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private BankAccount account;</a:t>
            </a:r>
          </a:p>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@Before</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public void </a:t>
            </a:r>
            <a:r>
              <a:rPr lang="en-GB" sz="3200" b="1" noProof="1">
                <a:solidFill>
                  <a:schemeClr val="bg1"/>
                </a:solidFill>
                <a:latin typeface="Consolas" pitchFamily="49" charset="0"/>
                <a:cs typeface="Consolas" pitchFamily="49" charset="0"/>
              </a:rPr>
              <a:t>createAccount() </a:t>
            </a:r>
            <a:r>
              <a:rPr lang="en-GB" sz="32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  this.account = new BankAccount();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public void depositShouldAddMoney() { … }</a:t>
            </a:r>
          </a:p>
        </p:txBody>
      </p:sp>
      <p:sp>
        <p:nvSpPr>
          <p:cNvPr id="6" name="AutoShape 6"/>
          <p:cNvSpPr>
            <a:spLocks noChangeArrowheads="1"/>
          </p:cNvSpPr>
          <p:nvPr/>
        </p:nvSpPr>
        <p:spPr bwMode="auto">
          <a:xfrm>
            <a:off x="7391400" y="2243675"/>
            <a:ext cx="2667000" cy="1055608"/>
          </a:xfrm>
          <a:prstGeom prst="wedgeRoundRectCallout">
            <a:avLst>
              <a:gd name="adj1" fmla="val -59476"/>
              <a:gd name="adj2" fmla="val 3663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chemeClr val="bg2"/>
                </a:solidFill>
                <a:latin typeface="+mj-lt"/>
              </a:rPr>
              <a:t>Executes before each test</a:t>
            </a:r>
            <a:endParaRPr lang="bg-BG" sz="2800" b="1" dirty="0">
              <a:solidFill>
                <a:schemeClr val="bg2"/>
              </a:solidFill>
              <a:latin typeface="+mj-lt"/>
            </a:endParaRPr>
          </a:p>
        </p:txBody>
      </p:sp>
      <p:sp>
        <p:nvSpPr>
          <p:cNvPr id="7" name="Slide Number">
            <a:extLst>
              <a:ext uri="{FF2B5EF4-FFF2-40B4-BE49-F238E27FC236}">
                <a16:creationId xmlns:a16="http://schemas.microsoft.com/office/drawing/2014/main" id="{4C925C3C-8C0E-464B-A68C-F86F71E0880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369</a:t>
            </a:fld>
            <a:endParaRPr lang="en-US" noProof="0" dirty="0"/>
          </a:p>
        </p:txBody>
      </p:sp>
    </p:spTree>
    <p:extLst>
      <p:ext uri="{BB962C8B-B14F-4D97-AF65-F5344CB8AC3E}">
        <p14:creationId xmlns:p14="http://schemas.microsoft.com/office/powerpoint/2010/main" val="14512064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43EC51-9EF5-4956-B400-4A42BED115B6}"/>
              </a:ext>
            </a:extLst>
          </p:cNvPr>
          <p:cNvSpPr>
            <a:spLocks noGrp="1"/>
          </p:cNvSpPr>
          <p:nvPr>
            <p:ph type="body" sz="quarter" idx="10"/>
          </p:nvPr>
        </p:nvSpPr>
        <p:spPr>
          <a:xfrm>
            <a:off x="2065510" y="1121144"/>
            <a:ext cx="9929724" cy="5276048"/>
          </a:xfrm>
        </p:spPr>
        <p:txBody>
          <a:bodyPr/>
          <a:lstStyle/>
          <a:p>
            <a:r>
              <a:rPr lang="en-US" dirty="0"/>
              <a:t>A set of </a:t>
            </a:r>
            <a:r>
              <a:rPr lang="en-US" b="1" dirty="0">
                <a:solidFill>
                  <a:schemeClr val="bg1"/>
                </a:solidFill>
              </a:rPr>
              <a:t>statements</a:t>
            </a:r>
            <a:r>
              <a:rPr lang="en-US" dirty="0"/>
              <a:t>, which will be executed by the </a:t>
            </a:r>
            <a:br>
              <a:rPr lang="en-US" dirty="0"/>
            </a:br>
            <a:r>
              <a:rPr lang="en-US" dirty="0"/>
              <a:t>JVM before execution of </a:t>
            </a:r>
            <a:r>
              <a:rPr lang="en-US" b="1" dirty="0">
                <a:solidFill>
                  <a:schemeClr val="bg1"/>
                </a:solidFill>
                <a:latin typeface="Consolas" panose="020B0609020204030204" pitchFamily="49" charset="0"/>
              </a:rPr>
              <a:t>main</a:t>
            </a:r>
            <a:r>
              <a:rPr lang="en-US" dirty="0"/>
              <a:t> method</a:t>
            </a:r>
          </a:p>
          <a:p>
            <a:r>
              <a:rPr lang="en-US" dirty="0"/>
              <a:t>Executing </a:t>
            </a:r>
            <a:r>
              <a:rPr lang="en-US" b="1" dirty="0">
                <a:solidFill>
                  <a:schemeClr val="bg1"/>
                </a:solidFill>
              </a:rPr>
              <a:t>static block</a:t>
            </a:r>
            <a:r>
              <a:rPr lang="en-US" dirty="0"/>
              <a:t> is at the time of class loading</a:t>
            </a:r>
          </a:p>
          <a:p>
            <a:r>
              <a:rPr lang="en-US" dirty="0"/>
              <a:t>A class can take any number of static block but all </a:t>
            </a:r>
            <a:br>
              <a:rPr lang="en-US" dirty="0"/>
            </a:br>
            <a:r>
              <a:rPr lang="en-US" dirty="0"/>
              <a:t>blocks will be executed </a:t>
            </a:r>
            <a:r>
              <a:rPr lang="en-US" b="1" dirty="0">
                <a:solidFill>
                  <a:schemeClr val="bg1"/>
                </a:solidFill>
              </a:rPr>
              <a:t>from top to bottom</a:t>
            </a:r>
          </a:p>
        </p:txBody>
      </p:sp>
      <p:sp>
        <p:nvSpPr>
          <p:cNvPr id="6" name="Title 5">
            <a:extLst>
              <a:ext uri="{FF2B5EF4-FFF2-40B4-BE49-F238E27FC236}">
                <a16:creationId xmlns:a16="http://schemas.microsoft.com/office/drawing/2014/main" id="{E1DF7215-36F1-4F31-9B5E-503713A43E06}"/>
              </a:ext>
            </a:extLst>
          </p:cNvPr>
          <p:cNvSpPr>
            <a:spLocks noGrp="1"/>
          </p:cNvSpPr>
          <p:nvPr>
            <p:ph type="title"/>
          </p:nvPr>
        </p:nvSpPr>
        <p:spPr/>
        <p:txBody>
          <a:bodyPr/>
          <a:lstStyle/>
          <a:p>
            <a:r>
              <a:rPr lang="en-US" dirty="0"/>
              <a:t>Static Block</a:t>
            </a:r>
          </a:p>
        </p:txBody>
      </p:sp>
      <p:sp>
        <p:nvSpPr>
          <p:cNvPr id="8" name="Slide Number">
            <a:extLst>
              <a:ext uri="{FF2B5EF4-FFF2-40B4-BE49-F238E27FC236}">
                <a16:creationId xmlns:a16="http://schemas.microsoft.com/office/drawing/2014/main" id="{7F21FD8B-8FB8-4570-AE07-0E782E524BC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Tree>
    <p:extLst>
      <p:ext uri="{BB962C8B-B14F-4D97-AF65-F5344CB8AC3E}">
        <p14:creationId xmlns:p14="http://schemas.microsoft.com/office/powerpoint/2010/main" val="12521900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1941" y="1196125"/>
            <a:ext cx="11815018" cy="5661875"/>
          </a:xfrm>
        </p:spPr>
        <p:txBody>
          <a:bodyPr>
            <a:noAutofit/>
          </a:bodyPr>
          <a:lstStyle/>
          <a:p>
            <a:r>
              <a:rPr lang="en-US" dirty="0"/>
              <a:t>Test names</a:t>
            </a:r>
          </a:p>
          <a:p>
            <a:pPr lvl="1"/>
            <a:r>
              <a:rPr lang="en-US" dirty="0"/>
              <a:t>Should use </a:t>
            </a:r>
            <a:r>
              <a:rPr lang="en-US" b="1" dirty="0">
                <a:solidFill>
                  <a:schemeClr val="bg1"/>
                </a:solidFill>
              </a:rPr>
              <a:t>business domain terminology</a:t>
            </a:r>
          </a:p>
          <a:p>
            <a:pPr lvl="1"/>
            <a:r>
              <a:rPr lang="en-US" dirty="0"/>
              <a:t>Should be </a:t>
            </a:r>
            <a:r>
              <a:rPr lang="en-US" b="1" dirty="0">
                <a:solidFill>
                  <a:schemeClr val="bg1"/>
                </a:solidFill>
              </a:rPr>
              <a:t>descriptive</a:t>
            </a:r>
            <a:r>
              <a:rPr lang="en-US" dirty="0"/>
              <a:t> and </a:t>
            </a:r>
            <a:r>
              <a:rPr lang="en-US" b="1" dirty="0">
                <a:solidFill>
                  <a:schemeClr val="bg1"/>
                </a:solidFill>
              </a:rPr>
              <a:t>readable</a:t>
            </a:r>
          </a:p>
        </p:txBody>
      </p:sp>
      <p:sp>
        <p:nvSpPr>
          <p:cNvPr id="4" name="Title 3"/>
          <p:cNvSpPr>
            <a:spLocks noGrp="1"/>
          </p:cNvSpPr>
          <p:nvPr>
            <p:ph type="title"/>
          </p:nvPr>
        </p:nvSpPr>
        <p:spPr/>
        <p:txBody>
          <a:bodyPr>
            <a:normAutofit/>
          </a:bodyPr>
          <a:lstStyle/>
          <a:p>
            <a:r>
              <a:rPr lang="en-US" dirty="0"/>
              <a:t>Naming Test Methods</a:t>
            </a:r>
          </a:p>
        </p:txBody>
      </p:sp>
      <p:sp>
        <p:nvSpPr>
          <p:cNvPr id="8" name="Rectangle 7"/>
          <p:cNvSpPr>
            <a:spLocks noChangeArrowheads="1"/>
          </p:cNvSpPr>
          <p:nvPr/>
        </p:nvSpPr>
        <p:spPr bwMode="auto">
          <a:xfrm>
            <a:off x="685800" y="5012830"/>
            <a:ext cx="10224655" cy="16004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depositAddsMoneyToBalance() {}</a:t>
            </a:r>
          </a:p>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depositNegativeShouldNotAddMoney() {}</a:t>
            </a:r>
          </a:p>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transferSubtractsFromSourceAddsToDestAccount() {}</a:t>
            </a:r>
          </a:p>
        </p:txBody>
      </p:sp>
      <p:sp>
        <p:nvSpPr>
          <p:cNvPr id="7" name="Rectangle 6"/>
          <p:cNvSpPr>
            <a:spLocks noChangeArrowheads="1"/>
          </p:cNvSpPr>
          <p:nvPr/>
        </p:nvSpPr>
        <p:spPr bwMode="auto">
          <a:xfrm>
            <a:off x="685800" y="3184030"/>
            <a:ext cx="10224655" cy="16004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incrementNumber() {}</a:t>
            </a:r>
          </a:p>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test1() {}</a:t>
            </a:r>
          </a:p>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testTransfer() {}</a:t>
            </a:r>
          </a:p>
        </p:txBody>
      </p:sp>
      <p:pic>
        <p:nvPicPr>
          <p:cNvPr id="4098" name="Picture 2" descr="Image result for tic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4111" y="5419636"/>
            <a:ext cx="879156" cy="8791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x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991120" y="3697834"/>
            <a:ext cx="665160" cy="6651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a:extLst>
              <a:ext uri="{FF2B5EF4-FFF2-40B4-BE49-F238E27FC236}">
                <a16:creationId xmlns:a16="http://schemas.microsoft.com/office/drawing/2014/main" id="{72123192-5DF7-45C4-AE29-6FC5AE7D613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370</a:t>
            </a:fld>
            <a:endParaRPr lang="en-US" noProof="0" dirty="0"/>
          </a:p>
        </p:txBody>
      </p:sp>
    </p:spTree>
    <p:extLst>
      <p:ext uri="{BB962C8B-B14F-4D97-AF65-F5344CB8AC3E}">
        <p14:creationId xmlns:p14="http://schemas.microsoft.com/office/powerpoint/2010/main" val="8657857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latin typeface="+mj-lt"/>
              </a:rPr>
              <a:t>Refactor the tests for</a:t>
            </a:r>
            <a:r>
              <a:rPr lang="en-US" dirty="0">
                <a:solidFill>
                  <a:schemeClr val="bg1"/>
                </a:solidFill>
                <a:latin typeface="+mj-lt"/>
              </a:rPr>
              <a:t> </a:t>
            </a:r>
            <a:r>
              <a:rPr lang="en-US" b="1" dirty="0">
                <a:solidFill>
                  <a:schemeClr val="bg1"/>
                </a:solidFill>
                <a:latin typeface="+mj-lt"/>
              </a:rPr>
              <a:t>Axe</a:t>
            </a:r>
            <a:r>
              <a:rPr lang="en-US" dirty="0">
                <a:solidFill>
                  <a:schemeClr val="bg1"/>
                </a:solidFill>
                <a:latin typeface="+mj-lt"/>
              </a:rPr>
              <a:t> </a:t>
            </a:r>
            <a:r>
              <a:rPr lang="en-US" dirty="0">
                <a:latin typeface="+mj-lt"/>
              </a:rPr>
              <a:t>and</a:t>
            </a:r>
            <a:r>
              <a:rPr lang="en-US" dirty="0">
                <a:solidFill>
                  <a:schemeClr val="bg1"/>
                </a:solidFill>
                <a:latin typeface="+mj-lt"/>
              </a:rPr>
              <a:t> </a:t>
            </a:r>
            <a:r>
              <a:rPr lang="en-US" b="1" dirty="0">
                <a:solidFill>
                  <a:schemeClr val="bg1"/>
                </a:solidFill>
                <a:latin typeface="+mj-lt"/>
              </a:rPr>
              <a:t>Dummy</a:t>
            </a:r>
            <a:r>
              <a:rPr lang="en-US" dirty="0">
                <a:solidFill>
                  <a:schemeClr val="bg1"/>
                </a:solidFill>
                <a:latin typeface="+mj-lt"/>
              </a:rPr>
              <a:t> </a:t>
            </a:r>
            <a:r>
              <a:rPr lang="en-US" dirty="0">
                <a:latin typeface="+mj-lt"/>
              </a:rPr>
              <a:t>classes</a:t>
            </a:r>
          </a:p>
          <a:p>
            <a:r>
              <a:rPr lang="en-US" dirty="0">
                <a:latin typeface="+mj-lt"/>
              </a:rPr>
              <a:t>Make sure that</a:t>
            </a:r>
            <a:r>
              <a:rPr lang="bg-BG" dirty="0">
                <a:latin typeface="+mj-lt"/>
              </a:rPr>
              <a:t>:</a:t>
            </a:r>
            <a:endParaRPr lang="en-US" dirty="0">
              <a:latin typeface="+mj-lt"/>
            </a:endParaRPr>
          </a:p>
          <a:p>
            <a:pPr lvl="1">
              <a:buClr>
                <a:schemeClr val="tx1"/>
              </a:buClr>
            </a:pPr>
            <a:r>
              <a:rPr lang="en-US" b="1" dirty="0">
                <a:solidFill>
                  <a:schemeClr val="bg1"/>
                </a:solidFill>
                <a:latin typeface="+mj-lt"/>
              </a:rPr>
              <a:t>Names</a:t>
            </a:r>
            <a:r>
              <a:rPr lang="en-US" dirty="0">
                <a:latin typeface="+mj-lt"/>
              </a:rPr>
              <a:t> of test methods are </a:t>
            </a:r>
            <a:r>
              <a:rPr lang="en-US" b="1" dirty="0">
                <a:solidFill>
                  <a:schemeClr val="bg1"/>
                </a:solidFill>
                <a:latin typeface="+mj-lt"/>
              </a:rPr>
              <a:t>descriptive</a:t>
            </a:r>
          </a:p>
          <a:p>
            <a:pPr lvl="1"/>
            <a:r>
              <a:rPr lang="en-US" dirty="0">
                <a:latin typeface="+mj-lt"/>
              </a:rPr>
              <a:t>You use </a:t>
            </a:r>
            <a:r>
              <a:rPr lang="en-US" b="1" dirty="0">
                <a:solidFill>
                  <a:schemeClr val="bg1"/>
                </a:solidFill>
                <a:latin typeface="+mj-lt"/>
              </a:rPr>
              <a:t>appropriate assertions</a:t>
            </a:r>
            <a:r>
              <a:rPr lang="en-US" dirty="0">
                <a:solidFill>
                  <a:schemeClr val="bg1"/>
                </a:solidFill>
                <a:latin typeface="+mj-lt"/>
              </a:rPr>
              <a:t> </a:t>
            </a:r>
            <a:r>
              <a:rPr lang="en-US" dirty="0">
                <a:latin typeface="+mj-lt"/>
              </a:rPr>
              <a:t>(assert equals vs assert true)</a:t>
            </a:r>
          </a:p>
          <a:p>
            <a:pPr lvl="1"/>
            <a:r>
              <a:rPr lang="en-US" dirty="0">
                <a:latin typeface="+mj-lt"/>
              </a:rPr>
              <a:t>You use </a:t>
            </a:r>
            <a:r>
              <a:rPr lang="en-US" b="1" dirty="0">
                <a:solidFill>
                  <a:schemeClr val="bg1"/>
                </a:solidFill>
                <a:latin typeface="+mj-lt"/>
              </a:rPr>
              <a:t>assertion messages</a:t>
            </a:r>
          </a:p>
          <a:p>
            <a:pPr lvl="1"/>
            <a:r>
              <a:rPr lang="en-US" dirty="0">
                <a:latin typeface="+mj-lt"/>
              </a:rPr>
              <a:t>There are </a:t>
            </a:r>
            <a:r>
              <a:rPr lang="en-US" b="1" dirty="0">
                <a:solidFill>
                  <a:schemeClr val="bg1"/>
                </a:solidFill>
                <a:latin typeface="+mj-lt"/>
              </a:rPr>
              <a:t>no magic numbers</a:t>
            </a:r>
          </a:p>
          <a:p>
            <a:pPr lvl="1"/>
            <a:r>
              <a:rPr lang="en-US" dirty="0">
                <a:latin typeface="+mj-lt"/>
              </a:rPr>
              <a:t>There is no </a:t>
            </a:r>
            <a:r>
              <a:rPr lang="en-US" b="1" dirty="0">
                <a:solidFill>
                  <a:schemeClr val="bg1"/>
                </a:solidFill>
                <a:latin typeface="+mj-lt"/>
              </a:rPr>
              <a:t>code duplication</a:t>
            </a:r>
            <a:r>
              <a:rPr lang="en-US" dirty="0">
                <a:solidFill>
                  <a:schemeClr val="bg1"/>
                </a:solidFill>
                <a:latin typeface="+mj-lt"/>
              </a:rPr>
              <a:t> </a:t>
            </a:r>
            <a:r>
              <a:rPr lang="en-US" dirty="0">
                <a:latin typeface="+mj-lt"/>
              </a:rPr>
              <a:t>(Don’t Repeat Yourself)</a:t>
            </a:r>
          </a:p>
        </p:txBody>
      </p:sp>
      <p:sp>
        <p:nvSpPr>
          <p:cNvPr id="4" name="Title 3"/>
          <p:cNvSpPr>
            <a:spLocks noGrp="1"/>
          </p:cNvSpPr>
          <p:nvPr>
            <p:ph type="title"/>
          </p:nvPr>
        </p:nvSpPr>
        <p:spPr/>
        <p:txBody>
          <a:bodyPr/>
          <a:lstStyle/>
          <a:p>
            <a:r>
              <a:rPr lang="en-US" dirty="0"/>
              <a:t>Problem: Refactor Tests</a:t>
            </a:r>
          </a:p>
        </p:txBody>
      </p:sp>
      <p:sp>
        <p:nvSpPr>
          <p:cNvPr id="5" name="Slide Number">
            <a:extLst>
              <a:ext uri="{FF2B5EF4-FFF2-40B4-BE49-F238E27FC236}">
                <a16:creationId xmlns:a16="http://schemas.microsoft.com/office/drawing/2014/main" id="{6C0A5401-0A68-4610-9F6A-6733EBF7BA2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371</a:t>
            </a:fld>
            <a:endParaRPr lang="en-US" noProof="0" dirty="0"/>
          </a:p>
        </p:txBody>
      </p:sp>
    </p:spTree>
    <p:extLst>
      <p:ext uri="{BB962C8B-B14F-4D97-AF65-F5344CB8AC3E}">
        <p14:creationId xmlns:p14="http://schemas.microsoft.com/office/powerpoint/2010/main" val="15830175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Refactor Tests (1)</a:t>
            </a:r>
          </a:p>
        </p:txBody>
      </p:sp>
      <p:sp>
        <p:nvSpPr>
          <p:cNvPr id="6" name="Rectangle 5"/>
          <p:cNvSpPr>
            <a:spLocks noChangeArrowheads="1"/>
          </p:cNvSpPr>
          <p:nvPr/>
        </p:nvSpPr>
        <p:spPr bwMode="auto">
          <a:xfrm>
            <a:off x="1323452" y="1295401"/>
            <a:ext cx="9545096"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private static final int</a:t>
            </a:r>
            <a:r>
              <a:rPr lang="en-US" sz="2400" b="1" noProof="1">
                <a:solidFill>
                  <a:schemeClr val="bg1"/>
                </a:solidFill>
                <a:latin typeface="Consolas" pitchFamily="49" charset="0"/>
                <a:cs typeface="Consolas" pitchFamily="49" charset="0"/>
              </a:rPr>
              <a:t> AXE_ATTACK </a:t>
            </a:r>
            <a:r>
              <a:rPr lang="en-US" sz="2400" b="1" noProof="1">
                <a:solidFill>
                  <a:schemeClr val="tx2"/>
                </a:solidFill>
                <a:latin typeface="Consolas" pitchFamily="49" charset="0"/>
                <a:cs typeface="Consolas" pitchFamily="49" charset="0"/>
              </a:rPr>
              <a:t>= 10;</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private static final int </a:t>
            </a:r>
            <a:r>
              <a:rPr lang="en-US" sz="2400" b="1" noProof="1">
                <a:solidFill>
                  <a:schemeClr val="bg1"/>
                </a:solidFill>
                <a:latin typeface="Consolas" pitchFamily="49" charset="0"/>
                <a:cs typeface="Consolas" pitchFamily="49" charset="0"/>
              </a:rPr>
              <a:t>AXE_DURABILITY</a:t>
            </a:r>
            <a:r>
              <a:rPr lang="en-US" sz="2400" b="1" noProof="1">
                <a:solidFill>
                  <a:schemeClr val="tx2">
                    <a:lumMod val="75000"/>
                  </a:schemeClr>
                </a:solidFill>
                <a:latin typeface="Consolas" pitchFamily="49" charset="0"/>
                <a:cs typeface="Consolas" pitchFamily="49" charset="0"/>
              </a:rPr>
              <a:t> </a:t>
            </a:r>
            <a:r>
              <a:rPr lang="en-US" sz="2400" b="1" noProof="1">
                <a:solidFill>
                  <a:schemeClr val="tx2"/>
                </a:solidFill>
                <a:latin typeface="Consolas" pitchFamily="49" charset="0"/>
                <a:cs typeface="Consolas" pitchFamily="49" charset="0"/>
              </a:rPr>
              <a:t>= 1;</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private static final int </a:t>
            </a:r>
            <a:r>
              <a:rPr lang="en-US" sz="2400" b="1" noProof="1">
                <a:solidFill>
                  <a:schemeClr val="bg1"/>
                </a:solidFill>
                <a:latin typeface="Consolas" pitchFamily="49" charset="0"/>
                <a:cs typeface="Consolas" pitchFamily="49" charset="0"/>
              </a:rPr>
              <a:t>DUMMY_HEALTH</a:t>
            </a:r>
            <a:r>
              <a:rPr lang="en-US" sz="2400" b="1" noProof="1">
                <a:solidFill>
                  <a:schemeClr val="tx2">
                    <a:lumMod val="75000"/>
                  </a:schemeClr>
                </a:solidFill>
                <a:latin typeface="Consolas" pitchFamily="49" charset="0"/>
                <a:cs typeface="Consolas" pitchFamily="49" charset="0"/>
              </a:rPr>
              <a:t> </a:t>
            </a:r>
            <a:r>
              <a:rPr lang="en-US" sz="2400" b="1" noProof="1">
                <a:solidFill>
                  <a:schemeClr val="tx2"/>
                </a:solidFill>
                <a:latin typeface="Consolas" pitchFamily="49" charset="0"/>
                <a:cs typeface="Consolas" pitchFamily="49" charset="0"/>
              </a:rPr>
              <a:t>= 20;</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private static final int </a:t>
            </a:r>
            <a:r>
              <a:rPr lang="en-US" sz="2400" b="1" noProof="1">
                <a:solidFill>
                  <a:schemeClr val="bg1"/>
                </a:solidFill>
                <a:latin typeface="Consolas" pitchFamily="49" charset="0"/>
                <a:cs typeface="Consolas" pitchFamily="49" charset="0"/>
              </a:rPr>
              <a:t>DUMMY_XP</a:t>
            </a:r>
            <a:r>
              <a:rPr lang="en-US" sz="2400" b="1" noProof="1">
                <a:solidFill>
                  <a:schemeClr val="tx2">
                    <a:lumMod val="75000"/>
                  </a:schemeClr>
                </a:solidFill>
                <a:latin typeface="Consolas" pitchFamily="49" charset="0"/>
                <a:cs typeface="Consolas" pitchFamily="49" charset="0"/>
              </a:rPr>
              <a:t> </a:t>
            </a:r>
            <a:r>
              <a:rPr lang="en-US" sz="2400" b="1" noProof="1">
                <a:solidFill>
                  <a:schemeClr val="tx2"/>
                </a:solidFill>
                <a:latin typeface="Consolas" pitchFamily="49" charset="0"/>
                <a:cs typeface="Consolas" pitchFamily="49" charset="0"/>
              </a:rPr>
              <a:t>= 10;</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private Axe axe;</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private Dummy dummy;</a:t>
            </a:r>
            <a:endParaRPr lang="en-US" sz="2400" b="1" noProof="1">
              <a:solidFill>
                <a:schemeClr val="tx2">
                  <a:lumMod val="75000"/>
                </a:schemeClr>
              </a:solidFill>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US" sz="2400" b="1" noProof="1">
                <a:solidFill>
                  <a:schemeClr val="bg1"/>
                </a:solidFill>
                <a:latin typeface="Consolas" pitchFamily="49" charset="0"/>
                <a:cs typeface="Consolas" pitchFamily="49" charset="0"/>
              </a:rPr>
              <a:t>@Before</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void initializeTestObjects() {</a:t>
            </a:r>
          </a:p>
          <a:p>
            <a:pPr eaLnBrk="0" hangingPunct="0">
              <a:spcBef>
                <a:spcPts val="1200"/>
              </a:spcBef>
              <a:buClr>
                <a:schemeClr val="accent5">
                  <a:lumMod val="40000"/>
                  <a:lumOff val="60000"/>
                </a:schemeClr>
              </a:buClr>
              <a:buSzPct val="70000"/>
            </a:pPr>
            <a:r>
              <a:rPr lang="en-US" sz="2400" b="1" noProof="1">
                <a:solidFill>
                  <a:schemeClr val="tx2">
                    <a:lumMod val="75000"/>
                  </a:schemeClr>
                </a:solidFill>
                <a:latin typeface="Consolas" pitchFamily="49" charset="0"/>
                <a:cs typeface="Consolas" pitchFamily="49" charset="0"/>
              </a:rPr>
              <a:t>  </a:t>
            </a:r>
            <a:r>
              <a:rPr lang="en-US" sz="2400" b="1" noProof="1">
                <a:solidFill>
                  <a:schemeClr val="tx2"/>
                </a:solidFill>
                <a:latin typeface="Consolas" pitchFamily="49" charset="0"/>
                <a:cs typeface="Consolas" pitchFamily="49" charset="0"/>
              </a:rPr>
              <a:t>this.axe = new Axe(</a:t>
            </a:r>
            <a:r>
              <a:rPr lang="en-US" sz="2400" b="1" noProof="1">
                <a:solidFill>
                  <a:schemeClr val="bg1"/>
                </a:solidFill>
                <a:latin typeface="Consolas" pitchFamily="49" charset="0"/>
                <a:cs typeface="Consolas" pitchFamily="49" charset="0"/>
              </a:rPr>
              <a:t>AXE_ATTACK</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AXE_DURABILITY</a:t>
            </a:r>
            <a:r>
              <a:rPr lang="en-US"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this.dummy = new Dummy(</a:t>
            </a:r>
            <a:r>
              <a:rPr lang="en-US" sz="2400" b="1" noProof="1">
                <a:solidFill>
                  <a:schemeClr val="bg1"/>
                </a:solidFill>
                <a:latin typeface="Consolas" pitchFamily="49" charset="0"/>
                <a:cs typeface="Consolas" pitchFamily="49" charset="0"/>
              </a:rPr>
              <a:t>DUMMY_HEALTH</a:t>
            </a: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DUMMY_XP</a:t>
            </a:r>
            <a:r>
              <a:rPr lang="en-US" sz="2400" b="1" noProof="1">
                <a:solidFill>
                  <a:schemeClr val="tx2"/>
                </a:solidFill>
                <a:latin typeface="Consolas" pitchFamily="49" charset="0"/>
                <a:cs typeface="Consolas" pitchFamily="49" charset="0"/>
              </a:rPr>
              <a:t>);</a:t>
            </a:r>
            <a:r>
              <a:rPr lang="bg-BG" sz="2400" b="1" noProof="1">
                <a:solidFill>
                  <a:schemeClr val="tx2">
                    <a:lumMod val="75000"/>
                  </a:schemeClr>
                </a:solidFill>
                <a:latin typeface="Consolas" pitchFamily="49" charset="0"/>
                <a:cs typeface="Consolas" pitchFamily="49" charset="0"/>
              </a:rPr>
              <a:t>  </a:t>
            </a:r>
            <a:r>
              <a:rPr lang="en-US" sz="2400" b="1" noProof="1">
                <a:solidFill>
                  <a:schemeClr val="tx2"/>
                </a:solidFill>
                <a:latin typeface="Consolas" pitchFamily="49" charset="0"/>
                <a:cs typeface="Consolas" pitchFamily="49" charset="0"/>
              </a:rPr>
              <a:t>}</a:t>
            </a:r>
          </a:p>
        </p:txBody>
      </p:sp>
      <p:sp>
        <p:nvSpPr>
          <p:cNvPr id="5" name="Slide Number">
            <a:extLst>
              <a:ext uri="{FF2B5EF4-FFF2-40B4-BE49-F238E27FC236}">
                <a16:creationId xmlns:a16="http://schemas.microsoft.com/office/drawing/2014/main" id="{735CB544-E683-4C3C-B2F8-9738CA8D62C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372</a:t>
            </a:fld>
            <a:endParaRPr lang="en-US" noProof="0" dirty="0"/>
          </a:p>
        </p:txBody>
      </p:sp>
    </p:spTree>
    <p:extLst>
      <p:ext uri="{BB962C8B-B14F-4D97-AF65-F5344CB8AC3E}">
        <p14:creationId xmlns:p14="http://schemas.microsoft.com/office/powerpoint/2010/main" val="13685595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Refactor Tests (2)</a:t>
            </a:r>
          </a:p>
        </p:txBody>
      </p:sp>
      <p:sp>
        <p:nvSpPr>
          <p:cNvPr id="6" name="Rectangle 5"/>
          <p:cNvSpPr>
            <a:spLocks noChangeArrowheads="1"/>
          </p:cNvSpPr>
          <p:nvPr/>
        </p:nvSpPr>
        <p:spPr bwMode="auto">
          <a:xfrm>
            <a:off x="1323452" y="1295401"/>
            <a:ext cx="8859296"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void weaponLosesDurabilityAfterAttack()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this.axe.attack(this.dummy);</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Assert.assertEquals("</a:t>
            </a:r>
            <a:r>
              <a:rPr lang="en-US" sz="2400" b="1" noProof="1">
                <a:solidFill>
                  <a:schemeClr val="bg1"/>
                </a:solidFill>
                <a:latin typeface="Consolas" pitchFamily="49" charset="0"/>
                <a:cs typeface="Consolas" pitchFamily="49" charset="0"/>
              </a:rPr>
              <a:t>Wrong durability</a:t>
            </a:r>
            <a:r>
              <a:rPr lang="en-US"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400" b="1" noProof="1">
                <a:solidFill>
                  <a:schemeClr val="tx2">
                    <a:lumMod val="75000"/>
                  </a:schemeClr>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AXE_DURABILITY - 1</a:t>
            </a:r>
            <a:r>
              <a:rPr lang="en-US" sz="2400" b="1" noProof="1">
                <a:solidFill>
                  <a:schemeClr val="tx2"/>
                </a:solidFill>
                <a:latin typeface="Consolas" pitchFamily="49" charset="0"/>
                <a:cs typeface="Consolas" pitchFamily="49" charset="0"/>
              </a:rPr>
              <a:t>,</a:t>
            </a:r>
            <a:r>
              <a:rPr lang="en-US" sz="2400" b="1" noProof="1">
                <a:solidFill>
                  <a:schemeClr val="tx2">
                    <a:lumMod val="75000"/>
                  </a:schemeClr>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axe.getDurabilityPoints());</a:t>
            </a:r>
            <a:r>
              <a:rPr lang="bg-BG" sz="2400" b="1" noProof="1">
                <a:solidFill>
                  <a:schemeClr val="tx2"/>
                </a:solidFill>
                <a:latin typeface="Consolas" pitchFamily="49" charset="0"/>
                <a:cs typeface="Consolas" pitchFamily="49" charset="0"/>
              </a:rPr>
              <a:t>  </a:t>
            </a:r>
            <a:r>
              <a:rPr lang="en-US"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400" b="1" noProof="1">
                <a:solidFill>
                  <a:schemeClr val="bg1"/>
                </a:solidFill>
                <a:latin typeface="Consolas" pitchFamily="49" charset="0"/>
                <a:cs typeface="Consolas" pitchFamily="49" charset="0"/>
              </a:rPr>
              <a:t>@Test(expected = IllegalStateException.class)</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void brokenWeaponCantAttack() {</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this</a:t>
            </a:r>
            <a:r>
              <a:rPr lang="en-US" sz="2400" b="1" noProof="1">
                <a:solidFill>
                  <a:schemeClr val="tx2"/>
                </a:solidFill>
                <a:latin typeface="Consolas" pitchFamily="49" charset="0"/>
                <a:cs typeface="Consolas" pitchFamily="49" charset="0"/>
              </a:rPr>
              <a:t>.axe.attack(</a:t>
            </a:r>
            <a:r>
              <a:rPr lang="en-US" sz="2400" b="1" noProof="1">
                <a:solidFill>
                  <a:schemeClr val="bg1"/>
                </a:solidFill>
                <a:latin typeface="Consolas" pitchFamily="49" charset="0"/>
                <a:cs typeface="Consolas" pitchFamily="49" charset="0"/>
              </a:rPr>
              <a:t>this</a:t>
            </a:r>
            <a:r>
              <a:rPr lang="en-US" sz="2400" b="1" noProof="1">
                <a:solidFill>
                  <a:schemeClr val="tx2"/>
                </a:solidFill>
                <a:latin typeface="Consolas" pitchFamily="49" charset="0"/>
                <a:cs typeface="Consolas" pitchFamily="49" charset="0"/>
              </a:rPr>
              <a:t>.dummy);</a:t>
            </a:r>
          </a:p>
          <a:p>
            <a:pPr eaLnBrk="0" hangingPunct="0">
              <a:spcBef>
                <a:spcPts val="12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this</a:t>
            </a:r>
            <a:r>
              <a:rPr lang="en-US" sz="2400" b="1" noProof="1">
                <a:solidFill>
                  <a:schemeClr val="tx2"/>
                </a:solidFill>
                <a:latin typeface="Consolas" pitchFamily="49" charset="0"/>
                <a:cs typeface="Consolas" pitchFamily="49" charset="0"/>
              </a:rPr>
              <a:t>.axe.attack(</a:t>
            </a:r>
            <a:r>
              <a:rPr lang="en-US" sz="2400" b="1" noProof="1">
                <a:solidFill>
                  <a:schemeClr val="bg1"/>
                </a:solidFill>
                <a:latin typeface="Consolas" pitchFamily="49" charset="0"/>
                <a:cs typeface="Consolas" pitchFamily="49" charset="0"/>
              </a:rPr>
              <a:t>this</a:t>
            </a:r>
            <a:r>
              <a:rPr lang="en-US" sz="2400" b="1" noProof="1">
                <a:solidFill>
                  <a:schemeClr val="tx2"/>
                </a:solidFill>
                <a:latin typeface="Consolas" pitchFamily="49" charset="0"/>
                <a:cs typeface="Consolas" pitchFamily="49" charset="0"/>
              </a:rPr>
              <a:t>.dummy);</a:t>
            </a:r>
            <a:r>
              <a:rPr lang="bg-BG" sz="2400" b="1" noProof="1">
                <a:solidFill>
                  <a:schemeClr val="tx2"/>
                </a:solidFill>
                <a:latin typeface="Consolas" pitchFamily="49" charset="0"/>
                <a:cs typeface="Consolas" pitchFamily="49" charset="0"/>
              </a:rPr>
              <a:t>  </a:t>
            </a:r>
            <a:r>
              <a:rPr lang="en-US" sz="2400" b="1" noProof="1">
                <a:solidFill>
                  <a:schemeClr val="tx2"/>
                </a:solidFill>
                <a:latin typeface="Consolas" pitchFamily="49" charset="0"/>
                <a:cs typeface="Consolas" pitchFamily="49" charset="0"/>
              </a:rPr>
              <a:t>}</a:t>
            </a:r>
          </a:p>
        </p:txBody>
      </p:sp>
      <p:sp>
        <p:nvSpPr>
          <p:cNvPr id="5" name="Slide Number">
            <a:extLst>
              <a:ext uri="{FF2B5EF4-FFF2-40B4-BE49-F238E27FC236}">
                <a16:creationId xmlns:a16="http://schemas.microsoft.com/office/drawing/2014/main" id="{1270B415-D59E-48A1-83E8-3455DAAD40C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373</a:t>
            </a:fld>
            <a:endParaRPr lang="en-US" noProof="0" dirty="0"/>
          </a:p>
        </p:txBody>
      </p:sp>
    </p:spTree>
    <p:extLst>
      <p:ext uri="{BB962C8B-B14F-4D97-AF65-F5344CB8AC3E}">
        <p14:creationId xmlns:p14="http://schemas.microsoft.com/office/powerpoint/2010/main" val="28802350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412903" y="1378547"/>
            <a:ext cx="3220077" cy="2544524"/>
          </a:xfrm>
          <a:prstGeom prst="rect">
            <a:avLst/>
          </a:prstGeom>
        </p:spPr>
      </p:pic>
      <p:sp>
        <p:nvSpPr>
          <p:cNvPr id="3" name="Title 2">
            <a:extLst>
              <a:ext uri="{FF2B5EF4-FFF2-40B4-BE49-F238E27FC236}">
                <a16:creationId xmlns:a16="http://schemas.microsoft.com/office/drawing/2014/main" id="{4B9AB116-7749-4CFA-AC3A-299E522A5954}"/>
              </a:ext>
            </a:extLst>
          </p:cNvPr>
          <p:cNvSpPr>
            <a:spLocks noGrp="1"/>
          </p:cNvSpPr>
          <p:nvPr>
            <p:ph type="title" sz="quarter" idx="10"/>
          </p:nvPr>
        </p:nvSpPr>
        <p:spPr/>
        <p:txBody>
          <a:bodyPr/>
          <a:lstStyle/>
          <a:p>
            <a:r>
              <a:rPr lang="en-US"/>
              <a:t>Dependencies</a:t>
            </a:r>
          </a:p>
        </p:txBody>
      </p:sp>
    </p:spTree>
    <p:extLst>
      <p:ext uri="{BB962C8B-B14F-4D97-AF65-F5344CB8AC3E}">
        <p14:creationId xmlns:p14="http://schemas.microsoft.com/office/powerpoint/2010/main" val="28552099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1064032"/>
            <a:ext cx="11804822" cy="5570355"/>
          </a:xfrm>
        </p:spPr>
        <p:txBody>
          <a:bodyPr>
            <a:noAutofit/>
          </a:bodyPr>
          <a:lstStyle/>
          <a:p>
            <a:r>
              <a:rPr lang="en-US" dirty="0"/>
              <a:t>Consider testing the following code:</a:t>
            </a:r>
          </a:p>
          <a:p>
            <a:pPr lvl="1"/>
            <a:r>
              <a:rPr lang="en-US" dirty="0"/>
              <a:t>We want to test a </a:t>
            </a:r>
            <a:r>
              <a:rPr lang="en-US" b="1" dirty="0">
                <a:solidFill>
                  <a:schemeClr val="bg1"/>
                </a:solidFill>
              </a:rPr>
              <a:t>single behavior</a:t>
            </a:r>
          </a:p>
        </p:txBody>
      </p:sp>
      <p:sp>
        <p:nvSpPr>
          <p:cNvPr id="4" name="Title 3"/>
          <p:cNvSpPr>
            <a:spLocks noGrp="1"/>
          </p:cNvSpPr>
          <p:nvPr>
            <p:ph type="title"/>
          </p:nvPr>
        </p:nvSpPr>
        <p:spPr/>
        <p:txBody>
          <a:bodyPr>
            <a:normAutofit/>
          </a:bodyPr>
          <a:lstStyle/>
          <a:p>
            <a:r>
              <a:rPr lang="en-US" dirty="0"/>
              <a:t>Coupling and Testing (1)</a:t>
            </a:r>
          </a:p>
        </p:txBody>
      </p:sp>
      <p:sp>
        <p:nvSpPr>
          <p:cNvPr id="7" name="Rectangle 6"/>
          <p:cNvSpPr>
            <a:spLocks noChangeArrowheads="1"/>
          </p:cNvSpPr>
          <p:nvPr/>
        </p:nvSpPr>
        <p:spPr bwMode="auto">
          <a:xfrm>
            <a:off x="619811" y="2515392"/>
            <a:ext cx="9982200" cy="403187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class Bank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private </a:t>
            </a:r>
            <a:r>
              <a:rPr lang="en-GB" sz="2800" b="1" noProof="1">
                <a:solidFill>
                  <a:schemeClr val="bg1"/>
                </a:solidFill>
                <a:latin typeface="Consolas" pitchFamily="49" charset="0"/>
                <a:cs typeface="Consolas" pitchFamily="49" charset="0"/>
              </a:rPr>
              <a:t>AccountManager</a:t>
            </a:r>
            <a:r>
              <a:rPr lang="en-GB" sz="2800" b="1" noProof="1">
                <a:solidFill>
                  <a:schemeClr val="tx2"/>
                </a:solidFill>
                <a:latin typeface="Consolas" pitchFamily="49" charset="0"/>
                <a:cs typeface="Consolas" pitchFamily="49" charset="0"/>
              </a:rPr>
              <a:t> accountManager;</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public Bank()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this.accountManager = </a:t>
            </a:r>
            <a:r>
              <a:rPr lang="en-GB" sz="2800" b="1" noProof="1">
                <a:solidFill>
                  <a:schemeClr val="bg1"/>
                </a:solidFill>
                <a:latin typeface="Consolas" pitchFamily="49" charset="0"/>
                <a:cs typeface="Consolas" pitchFamily="49" charset="0"/>
              </a:rPr>
              <a:t>new AccountManager()</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public AccountInfo getInfo(String id) { …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9" name="AutoShape 6"/>
          <p:cNvSpPr>
            <a:spLocks noChangeArrowheads="1"/>
          </p:cNvSpPr>
          <p:nvPr/>
        </p:nvSpPr>
        <p:spPr bwMode="auto">
          <a:xfrm>
            <a:off x="8961332" y="3334817"/>
            <a:ext cx="2590800" cy="919401"/>
          </a:xfrm>
          <a:prstGeom prst="wedgeRoundRectCallout">
            <a:avLst>
              <a:gd name="adj1" fmla="val -56937"/>
              <a:gd name="adj2" fmla="val 3564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Bank depends on AccoutManager</a:t>
            </a:r>
            <a:endParaRPr lang="bg-BG" sz="2400" b="1" dirty="0">
              <a:solidFill>
                <a:schemeClr val="bg2"/>
              </a:solidFill>
              <a:latin typeface="+mj-lt"/>
            </a:endParaRPr>
          </a:p>
        </p:txBody>
      </p:sp>
      <p:sp>
        <p:nvSpPr>
          <p:cNvPr id="10" name="AutoShape 6"/>
          <p:cNvSpPr>
            <a:spLocks noChangeArrowheads="1"/>
          </p:cNvSpPr>
          <p:nvPr/>
        </p:nvSpPr>
        <p:spPr bwMode="auto">
          <a:xfrm>
            <a:off x="7894532" y="2240234"/>
            <a:ext cx="2362200" cy="919401"/>
          </a:xfrm>
          <a:prstGeom prst="wedgeRoundRectCallout">
            <a:avLst>
              <a:gd name="adj1" fmla="val -56156"/>
              <a:gd name="adj2" fmla="val 36414"/>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Concrete Implementation</a:t>
            </a:r>
            <a:endParaRPr lang="bg-BG" sz="2400" b="1" dirty="0">
              <a:solidFill>
                <a:schemeClr val="bg2"/>
              </a:solidFill>
              <a:latin typeface="+mj-lt"/>
            </a:endParaRPr>
          </a:p>
        </p:txBody>
      </p:sp>
      <p:sp>
        <p:nvSpPr>
          <p:cNvPr id="8" name="Slide Number">
            <a:extLst>
              <a:ext uri="{FF2B5EF4-FFF2-40B4-BE49-F238E27FC236}">
                <a16:creationId xmlns:a16="http://schemas.microsoft.com/office/drawing/2014/main" id="{D456AE7C-B6E9-4E83-8904-69387445E1A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375</a:t>
            </a:fld>
            <a:endParaRPr lang="en-US" noProof="0" dirty="0"/>
          </a:p>
        </p:txBody>
      </p:sp>
    </p:spTree>
    <p:extLst>
      <p:ext uri="{BB962C8B-B14F-4D97-AF65-F5344CB8AC3E}">
        <p14:creationId xmlns:p14="http://schemas.microsoft.com/office/powerpoint/2010/main" val="32878541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t>Need to find solution to </a:t>
            </a:r>
            <a:r>
              <a:rPr lang="en-US" b="1" dirty="0">
                <a:solidFill>
                  <a:schemeClr val="bg1"/>
                </a:solidFill>
              </a:rPr>
              <a:t>decouple classes</a:t>
            </a:r>
          </a:p>
        </p:txBody>
      </p:sp>
      <p:sp>
        <p:nvSpPr>
          <p:cNvPr id="4" name="Title 3"/>
          <p:cNvSpPr>
            <a:spLocks noGrp="1"/>
          </p:cNvSpPr>
          <p:nvPr>
            <p:ph type="title"/>
          </p:nvPr>
        </p:nvSpPr>
        <p:spPr/>
        <p:txBody>
          <a:bodyPr>
            <a:normAutofit/>
          </a:bodyPr>
          <a:lstStyle/>
          <a:p>
            <a:r>
              <a:rPr lang="en-US" dirty="0"/>
              <a:t>Coupling and Testing (2)</a:t>
            </a:r>
          </a:p>
        </p:txBody>
      </p:sp>
      <p:grpSp>
        <p:nvGrpSpPr>
          <p:cNvPr id="20" name="Group 19"/>
          <p:cNvGrpSpPr/>
          <p:nvPr/>
        </p:nvGrpSpPr>
        <p:grpSpPr>
          <a:xfrm>
            <a:off x="1186546" y="3200400"/>
            <a:ext cx="4071254" cy="1905000"/>
            <a:chOff x="1522412" y="3200400"/>
            <a:chExt cx="3962400" cy="1905000"/>
          </a:xfrm>
          <a:solidFill>
            <a:schemeClr val="tx1">
              <a:alpha val="80000"/>
            </a:schemeClr>
          </a:solidFill>
        </p:grpSpPr>
        <p:sp>
          <p:nvSpPr>
            <p:cNvPr id="5" name="Rectangle: Rounded Corners 4"/>
            <p:cNvSpPr/>
            <p:nvPr/>
          </p:nvSpPr>
          <p:spPr>
            <a:xfrm>
              <a:off x="1522412" y="3200400"/>
              <a:ext cx="3962400" cy="1905000"/>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solidFill>
                    <a:schemeClr val="bg2"/>
                  </a:solidFill>
                </a:rPr>
                <a:t>Bank</a:t>
              </a:r>
            </a:p>
          </p:txBody>
        </p:sp>
        <p:sp>
          <p:nvSpPr>
            <p:cNvPr id="11" name="Rectangle: Rounded Corners 10"/>
            <p:cNvSpPr/>
            <p:nvPr/>
          </p:nvSpPr>
          <p:spPr>
            <a:xfrm>
              <a:off x="2513012" y="3664166"/>
              <a:ext cx="2743200" cy="977468"/>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800" b="1" noProof="1">
                  <a:solidFill>
                    <a:schemeClr val="bg2"/>
                  </a:solidFill>
                </a:rPr>
                <a:t>AccountManager</a:t>
              </a:r>
            </a:p>
          </p:txBody>
        </p:sp>
      </p:grpSp>
      <p:grpSp>
        <p:nvGrpSpPr>
          <p:cNvPr id="22" name="Group 21"/>
          <p:cNvGrpSpPr/>
          <p:nvPr/>
        </p:nvGrpSpPr>
        <p:grpSpPr>
          <a:xfrm>
            <a:off x="5984166" y="2217513"/>
            <a:ext cx="4760035" cy="3838927"/>
            <a:chOff x="5982577" y="2209800"/>
            <a:chExt cx="4760035" cy="3838927"/>
          </a:xfrm>
          <a:solidFill>
            <a:schemeClr val="tx1">
              <a:alpha val="80000"/>
            </a:schemeClr>
          </a:solidFill>
        </p:grpSpPr>
        <p:sp>
          <p:nvSpPr>
            <p:cNvPr id="12" name="Rectangle: Rounded Corners 11"/>
            <p:cNvSpPr/>
            <p:nvPr/>
          </p:nvSpPr>
          <p:spPr>
            <a:xfrm>
              <a:off x="7008812" y="4498625"/>
              <a:ext cx="3733800" cy="1550102"/>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2"/>
                  </a:solidFill>
                </a:rPr>
                <a:t>Bank</a:t>
              </a:r>
            </a:p>
          </p:txBody>
        </p:sp>
        <p:sp>
          <p:nvSpPr>
            <p:cNvPr id="14" name="Rectangle: Rounded Corners 13"/>
            <p:cNvSpPr/>
            <p:nvPr/>
          </p:nvSpPr>
          <p:spPr>
            <a:xfrm>
              <a:off x="7008812" y="2209800"/>
              <a:ext cx="3733800" cy="1550102"/>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2"/>
                  </a:solidFill>
                </a:rPr>
                <a:t>AccountManager</a:t>
              </a:r>
            </a:p>
            <a:p>
              <a:pPr algn="ctr"/>
              <a:endParaRPr lang="en-GB" sz="2800" b="1" dirty="0">
                <a:solidFill>
                  <a:schemeClr val="bg2"/>
                </a:solidFill>
              </a:endParaRPr>
            </a:p>
            <a:p>
              <a:pPr algn="ctr"/>
              <a:r>
                <a:rPr lang="en-GB" sz="2800" b="1" dirty="0">
                  <a:solidFill>
                    <a:schemeClr val="bg2"/>
                  </a:solidFill>
                </a:rPr>
                <a:t>+Account getAccount()</a:t>
              </a:r>
            </a:p>
          </p:txBody>
        </p:sp>
        <p:cxnSp>
          <p:nvCxnSpPr>
            <p:cNvPr id="8" name="Straight Arrow Connector 7"/>
            <p:cNvCxnSpPr>
              <a:cxnSpLocks/>
              <a:stCxn id="12" idx="0"/>
              <a:endCxn id="14" idx="2"/>
            </p:cNvCxnSpPr>
            <p:nvPr/>
          </p:nvCxnSpPr>
          <p:spPr>
            <a:xfrm flipV="1">
              <a:off x="8875712" y="3759902"/>
              <a:ext cx="0" cy="738723"/>
            </a:xfrm>
            <a:prstGeom prst="straightConnector1">
              <a:avLst/>
            </a:prstGeom>
            <a:grpFill/>
            <a:ln w="50800">
              <a:solidFill>
                <a:schemeClr val="tx1"/>
              </a:solidFill>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913812" y="3846951"/>
              <a:ext cx="843501" cy="523220"/>
            </a:xfrm>
            <a:prstGeom prst="rect">
              <a:avLst/>
            </a:prstGeom>
            <a:noFill/>
          </p:spPr>
          <p:txBody>
            <a:bodyPr wrap="none" rtlCol="0">
              <a:spAutoFit/>
            </a:bodyPr>
            <a:lstStyle/>
            <a:p>
              <a:r>
                <a:rPr lang="en-GB" sz="2800" b="1" dirty="0"/>
                <a:t>uses</a:t>
              </a:r>
            </a:p>
          </p:txBody>
        </p:sp>
        <p:sp>
          <p:nvSpPr>
            <p:cNvPr id="19" name="Arrow: Right 18"/>
            <p:cNvSpPr/>
            <p:nvPr/>
          </p:nvSpPr>
          <p:spPr>
            <a:xfrm>
              <a:off x="5982577" y="3899251"/>
              <a:ext cx="457200" cy="507298"/>
            </a:xfrm>
            <a:prstGeom prst="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grpSp>
      <p:sp>
        <p:nvSpPr>
          <p:cNvPr id="23" name="AutoShape 6"/>
          <p:cNvSpPr>
            <a:spLocks noChangeArrowheads="1"/>
          </p:cNvSpPr>
          <p:nvPr/>
        </p:nvSpPr>
        <p:spPr bwMode="auto">
          <a:xfrm>
            <a:off x="10034666" y="1557500"/>
            <a:ext cx="1572148" cy="510778"/>
          </a:xfrm>
          <a:prstGeom prst="wedgeRoundRectCallout">
            <a:avLst>
              <a:gd name="adj1" fmla="val -57078"/>
              <a:gd name="adj2" fmla="val 49438"/>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Interface</a:t>
            </a:r>
            <a:endParaRPr lang="bg-BG" sz="2400" b="1" dirty="0">
              <a:solidFill>
                <a:schemeClr val="bg2"/>
              </a:solidFill>
              <a:latin typeface="+mj-lt"/>
            </a:endParaRPr>
          </a:p>
        </p:txBody>
      </p:sp>
      <p:sp>
        <p:nvSpPr>
          <p:cNvPr id="15" name="AutoShape 6"/>
          <p:cNvSpPr>
            <a:spLocks noChangeArrowheads="1"/>
          </p:cNvSpPr>
          <p:nvPr/>
        </p:nvSpPr>
        <p:spPr bwMode="auto">
          <a:xfrm>
            <a:off x="2311062" y="2068278"/>
            <a:ext cx="2228282" cy="919401"/>
          </a:xfrm>
          <a:prstGeom prst="wedgeRoundRectCallout">
            <a:avLst>
              <a:gd name="adj1" fmla="val -57078"/>
              <a:gd name="adj2" fmla="val 49438"/>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Bank inherits bugs</a:t>
            </a:r>
            <a:endParaRPr lang="bg-BG" sz="2400" b="1" dirty="0">
              <a:solidFill>
                <a:schemeClr val="bg2"/>
              </a:solidFill>
              <a:latin typeface="+mj-lt"/>
            </a:endParaRPr>
          </a:p>
        </p:txBody>
      </p:sp>
      <p:sp>
        <p:nvSpPr>
          <p:cNvPr id="16" name="Slide Number">
            <a:extLst>
              <a:ext uri="{FF2B5EF4-FFF2-40B4-BE49-F238E27FC236}">
                <a16:creationId xmlns:a16="http://schemas.microsoft.com/office/drawing/2014/main" id="{2CF3AF7D-92EE-4F08-B6FD-906BD70D561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376</a:t>
            </a:fld>
            <a:endParaRPr lang="en-US" noProof="0" dirty="0"/>
          </a:p>
        </p:txBody>
      </p:sp>
    </p:spTree>
    <p:extLst>
      <p:ext uri="{BB962C8B-B14F-4D97-AF65-F5344CB8AC3E}">
        <p14:creationId xmlns:p14="http://schemas.microsoft.com/office/powerpoint/2010/main" val="28772094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animBg="1"/>
    </p:bld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t>Decouples classes and </a:t>
            </a:r>
            <a:r>
              <a:rPr lang="en-US" b="1" dirty="0">
                <a:solidFill>
                  <a:schemeClr val="bg1"/>
                </a:solidFill>
              </a:rPr>
              <a:t>makes code testable</a:t>
            </a:r>
          </a:p>
        </p:txBody>
      </p:sp>
      <p:sp>
        <p:nvSpPr>
          <p:cNvPr id="4" name="Title 3"/>
          <p:cNvSpPr>
            <a:spLocks noGrp="1"/>
          </p:cNvSpPr>
          <p:nvPr>
            <p:ph type="title"/>
          </p:nvPr>
        </p:nvSpPr>
        <p:spPr/>
        <p:txBody>
          <a:bodyPr>
            <a:normAutofit/>
          </a:bodyPr>
          <a:lstStyle/>
          <a:p>
            <a:r>
              <a:rPr lang="en-US" dirty="0"/>
              <a:t>Dependency Injection</a:t>
            </a:r>
          </a:p>
        </p:txBody>
      </p:sp>
      <p:sp>
        <p:nvSpPr>
          <p:cNvPr id="7" name="Rectangle 6"/>
          <p:cNvSpPr>
            <a:spLocks noChangeArrowheads="1"/>
          </p:cNvSpPr>
          <p:nvPr/>
        </p:nvSpPr>
        <p:spPr bwMode="auto">
          <a:xfrm>
            <a:off x="2454112" y="1867288"/>
            <a:ext cx="8534400" cy="464742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interface</a:t>
            </a:r>
            <a:r>
              <a:rPr lang="en-GB" sz="2400" b="1" noProof="1">
                <a:solidFill>
                  <a:schemeClr val="tx2"/>
                </a:solidFill>
                <a:latin typeface="Consolas" pitchFamily="49" charset="0"/>
                <a:cs typeface="Consolas" pitchFamily="49" charset="0"/>
              </a:rPr>
              <a:t> AccountManager {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Account getAccount();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class Bank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private </a:t>
            </a:r>
            <a:r>
              <a:rPr lang="en-GB" sz="2400" b="1" noProof="1">
                <a:solidFill>
                  <a:schemeClr val="bg1"/>
                </a:solidFill>
                <a:latin typeface="Consolas" pitchFamily="49" charset="0"/>
                <a:cs typeface="Consolas" pitchFamily="49" charset="0"/>
              </a:rPr>
              <a:t>AccountManager</a:t>
            </a:r>
            <a:r>
              <a:rPr lang="en-GB" sz="2400" b="1" noProof="1">
                <a:solidFill>
                  <a:schemeClr val="tx2"/>
                </a:solidFill>
                <a:latin typeface="Consolas" pitchFamily="49" charset="0"/>
                <a:cs typeface="Consolas" pitchFamily="49" charset="0"/>
              </a:rPr>
              <a:t> accountManager;</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Bank(</a:t>
            </a:r>
            <a:r>
              <a:rPr lang="en-GB" sz="2400" b="1" noProof="1">
                <a:solidFill>
                  <a:schemeClr val="bg1"/>
                </a:solidFill>
                <a:latin typeface="Consolas" pitchFamily="49" charset="0"/>
                <a:cs typeface="Consolas" pitchFamily="49" charset="0"/>
              </a:rPr>
              <a:t>AccountManager</a:t>
            </a:r>
            <a:r>
              <a:rPr lang="en-GB" sz="2400" b="1" noProof="1">
                <a:solidFill>
                  <a:schemeClr val="tx2"/>
                </a:solidFill>
                <a:latin typeface="Consolas" pitchFamily="49" charset="0"/>
                <a:cs typeface="Consolas" pitchFamily="49" charset="0"/>
              </a:rPr>
              <a:t> accountManager)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this.accountManager = </a:t>
            </a:r>
            <a:r>
              <a:rPr lang="en-GB" sz="2400" b="1" noProof="1">
                <a:solidFill>
                  <a:schemeClr val="bg1"/>
                </a:solidFill>
                <a:latin typeface="Consolas" pitchFamily="49" charset="0"/>
                <a:cs typeface="Consolas" pitchFamily="49" charset="0"/>
              </a:rPr>
              <a:t>accountManager</a:t>
            </a:r>
            <a:r>
              <a:rPr lang="en-GB"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p:txBody>
      </p:sp>
      <p:sp>
        <p:nvSpPr>
          <p:cNvPr id="9" name="AutoShape 6"/>
          <p:cNvSpPr>
            <a:spLocks noChangeArrowheads="1"/>
          </p:cNvSpPr>
          <p:nvPr/>
        </p:nvSpPr>
        <p:spPr bwMode="auto">
          <a:xfrm>
            <a:off x="7330912" y="1840498"/>
            <a:ext cx="2216786" cy="510778"/>
          </a:xfrm>
          <a:prstGeom prst="wedgeRoundRectCallout">
            <a:avLst>
              <a:gd name="adj1" fmla="val -62212"/>
              <a:gd name="adj2" fmla="val 1132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Using Interface</a:t>
            </a:r>
            <a:endParaRPr lang="bg-BG" sz="2400" b="1" dirty="0">
              <a:solidFill>
                <a:schemeClr val="bg2"/>
              </a:solidFill>
              <a:latin typeface="+mj-lt"/>
            </a:endParaRPr>
          </a:p>
        </p:txBody>
      </p:sp>
      <p:sp>
        <p:nvSpPr>
          <p:cNvPr id="8" name="AutoShape 6"/>
          <p:cNvSpPr>
            <a:spLocks noChangeArrowheads="1"/>
          </p:cNvSpPr>
          <p:nvPr/>
        </p:nvSpPr>
        <p:spPr bwMode="auto">
          <a:xfrm>
            <a:off x="9409226" y="3407788"/>
            <a:ext cx="2075552" cy="919401"/>
          </a:xfrm>
          <a:prstGeom prst="wedgeRoundRectCallout">
            <a:avLst>
              <a:gd name="adj1" fmla="val -37972"/>
              <a:gd name="adj2" fmla="val 6436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Injecting dependencies</a:t>
            </a:r>
            <a:endParaRPr lang="bg-BG" sz="2400" b="1" dirty="0">
              <a:solidFill>
                <a:schemeClr val="bg2"/>
              </a:solidFill>
              <a:latin typeface="+mj-lt"/>
            </a:endParaRPr>
          </a:p>
        </p:txBody>
      </p:sp>
      <p:sp>
        <p:nvSpPr>
          <p:cNvPr id="13" name="AutoShape 6"/>
          <p:cNvSpPr>
            <a:spLocks noChangeArrowheads="1"/>
          </p:cNvSpPr>
          <p:nvPr/>
        </p:nvSpPr>
        <p:spPr bwMode="auto">
          <a:xfrm>
            <a:off x="6036630" y="2969299"/>
            <a:ext cx="2628507" cy="919401"/>
          </a:xfrm>
          <a:prstGeom prst="wedgeRoundRectCallout">
            <a:avLst>
              <a:gd name="adj1" fmla="val -32934"/>
              <a:gd name="adj2" fmla="val 60768"/>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Independent from Implementation</a:t>
            </a:r>
            <a:endParaRPr lang="bg-BG" sz="2400" b="1" dirty="0">
              <a:solidFill>
                <a:schemeClr val="bg2"/>
              </a:solidFill>
              <a:latin typeface="+mj-lt"/>
            </a:endParaRPr>
          </a:p>
        </p:txBody>
      </p:sp>
      <p:sp>
        <p:nvSpPr>
          <p:cNvPr id="10" name="Slide Number">
            <a:extLst>
              <a:ext uri="{FF2B5EF4-FFF2-40B4-BE49-F238E27FC236}">
                <a16:creationId xmlns:a16="http://schemas.microsoft.com/office/drawing/2014/main" id="{7E017272-2FFE-41D1-99ED-E4D0432546B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377</a:t>
            </a:fld>
            <a:endParaRPr lang="en-US" dirty="0"/>
          </a:p>
        </p:txBody>
      </p:sp>
    </p:spTree>
    <p:extLst>
      <p:ext uri="{BB962C8B-B14F-4D97-AF65-F5344CB8AC3E}">
        <p14:creationId xmlns:p14="http://schemas.microsoft.com/office/powerpoint/2010/main" val="424898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3" grpId="0" animBg="1"/>
    </p:bld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t>In other words, to </a:t>
            </a:r>
            <a:r>
              <a:rPr lang="en-US" b="1" dirty="0">
                <a:solidFill>
                  <a:schemeClr val="bg1"/>
                </a:solidFill>
              </a:rPr>
              <a:t>fixate</a:t>
            </a:r>
            <a:r>
              <a:rPr lang="en-US" dirty="0"/>
              <a:t> all </a:t>
            </a:r>
            <a:r>
              <a:rPr lang="en-US" b="1" dirty="0">
                <a:solidFill>
                  <a:schemeClr val="bg1"/>
                </a:solidFill>
              </a:rPr>
              <a:t>moving parts</a:t>
            </a:r>
          </a:p>
        </p:txBody>
      </p:sp>
      <p:sp>
        <p:nvSpPr>
          <p:cNvPr id="4" name="Title 3"/>
          <p:cNvSpPr>
            <a:spLocks noGrp="1"/>
          </p:cNvSpPr>
          <p:nvPr>
            <p:ph type="title"/>
          </p:nvPr>
        </p:nvSpPr>
        <p:spPr/>
        <p:txBody>
          <a:bodyPr>
            <a:normAutofit/>
          </a:bodyPr>
          <a:lstStyle/>
          <a:p>
            <a:r>
              <a:rPr lang="en-US" dirty="0"/>
              <a:t>Goal: Isolating Test Behavior</a:t>
            </a:r>
          </a:p>
        </p:txBody>
      </p:sp>
      <p:sp>
        <p:nvSpPr>
          <p:cNvPr id="7" name="Rectangle 6"/>
          <p:cNvSpPr>
            <a:spLocks noChangeArrowheads="1"/>
          </p:cNvSpPr>
          <p:nvPr/>
        </p:nvSpPr>
        <p:spPr bwMode="auto">
          <a:xfrm>
            <a:off x="619811" y="1895340"/>
            <a:ext cx="8665590" cy="464742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void testGetInfoById() {</a:t>
            </a:r>
          </a:p>
          <a:p>
            <a:pPr eaLnBrk="0" hangingPunct="0">
              <a:spcBef>
                <a:spcPts val="1200"/>
              </a:spcBef>
              <a:buClr>
                <a:schemeClr val="accent5">
                  <a:lumMod val="40000"/>
                  <a:lumOff val="60000"/>
                </a:schemeClr>
              </a:buClr>
              <a:buSzPct val="70000"/>
            </a:pPr>
            <a:r>
              <a:rPr lang="en-GB" sz="2400" b="1" i="1" noProof="1">
                <a:solidFill>
                  <a:schemeClr val="accent2"/>
                </a:solidFill>
                <a:latin typeface="Consolas" pitchFamily="49" charset="0"/>
                <a:cs typeface="Consolas" pitchFamily="49" charset="0"/>
              </a:rPr>
              <a:t>  // Arrange</a:t>
            </a:r>
          </a:p>
          <a:p>
            <a:pPr eaLnBrk="0" hangingPunct="0">
              <a:spcBef>
                <a:spcPts val="1200"/>
              </a:spcBef>
              <a:buClr>
                <a:schemeClr val="accent5">
                  <a:lumMod val="40000"/>
                  <a:lumOff val="60000"/>
                </a:schemeClr>
              </a:buClr>
              <a:buSzPct val="70000"/>
            </a:pPr>
            <a:r>
              <a:rPr lang="en-GB" sz="2400" b="1" noProof="1">
                <a:solidFill>
                  <a:schemeClr val="tx2">
                    <a:lumMod val="75000"/>
                  </a:schemeClr>
                </a:solidFill>
                <a:latin typeface="Consolas" pitchFamily="49" charset="0"/>
                <a:cs typeface="Consolas" pitchFamily="49" charset="0"/>
              </a:rPr>
              <a:t>  </a:t>
            </a:r>
            <a:r>
              <a:rPr lang="en-GB" sz="2400" b="1" noProof="1">
                <a:solidFill>
                  <a:schemeClr val="tx2"/>
                </a:solidFill>
                <a:latin typeface="Consolas" pitchFamily="49" charset="0"/>
                <a:cs typeface="Consolas" pitchFamily="49" charset="0"/>
              </a:rPr>
              <a:t>AccountManager manager = </a:t>
            </a:r>
            <a:r>
              <a:rPr lang="en-GB" sz="2400" b="1" noProof="1">
                <a:solidFill>
                  <a:schemeClr val="bg1"/>
                </a:solidFill>
                <a:latin typeface="Consolas" pitchFamily="49" charset="0"/>
                <a:cs typeface="Consolas" pitchFamily="49" charset="0"/>
              </a:rPr>
              <a:t>new AccountManager() </a:t>
            </a:r>
            <a:r>
              <a:rPr lang="en-GB"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Account getAccount(String id) { … }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Bank bank = new Bank(manager);</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AccountInfo info = bank.getInfo(ID);</a:t>
            </a:r>
          </a:p>
          <a:p>
            <a:pPr eaLnBrk="0" hangingPunct="0">
              <a:spcBef>
                <a:spcPts val="1200"/>
              </a:spcBef>
              <a:buClr>
                <a:schemeClr val="accent5">
                  <a:lumMod val="40000"/>
                  <a:lumOff val="60000"/>
                </a:schemeClr>
              </a:buClr>
              <a:buSzPct val="70000"/>
            </a:pPr>
            <a:r>
              <a:rPr lang="en-GB" sz="2400" b="1" noProof="1">
                <a:solidFill>
                  <a:schemeClr val="tx2">
                    <a:lumMod val="75000"/>
                  </a:schemeClr>
                </a:solidFill>
                <a:latin typeface="Consolas" pitchFamily="49" charset="0"/>
                <a:cs typeface="Consolas" pitchFamily="49" charset="0"/>
              </a:rPr>
              <a:t>  </a:t>
            </a:r>
            <a:r>
              <a:rPr lang="en-GB" sz="2400" b="1" i="1" noProof="1">
                <a:solidFill>
                  <a:schemeClr val="accent2"/>
                </a:solidFill>
                <a:latin typeface="Consolas" pitchFamily="49" charset="0"/>
                <a:cs typeface="Consolas" pitchFamily="49" charset="0"/>
              </a:rPr>
              <a:t>// Assert…</a:t>
            </a:r>
            <a:r>
              <a:rPr lang="bg-BG" sz="2400" b="1" i="1" noProof="1">
                <a:solidFill>
                  <a:schemeClr val="accent2"/>
                </a:solidFill>
                <a:latin typeface="Consolas" pitchFamily="49" charset="0"/>
                <a:cs typeface="Consolas" pitchFamily="49" charset="0"/>
              </a:rPr>
              <a:t>  </a:t>
            </a:r>
            <a:r>
              <a:rPr lang="en-GB" sz="2400" b="1" noProof="1">
                <a:solidFill>
                  <a:schemeClr val="tx2"/>
                </a:solidFill>
                <a:latin typeface="Consolas" pitchFamily="49" charset="0"/>
                <a:cs typeface="Consolas" pitchFamily="49" charset="0"/>
              </a:rPr>
              <a:t>}</a:t>
            </a:r>
          </a:p>
        </p:txBody>
      </p:sp>
      <p:sp>
        <p:nvSpPr>
          <p:cNvPr id="9" name="AutoShape 6"/>
          <p:cNvSpPr>
            <a:spLocks noChangeArrowheads="1"/>
          </p:cNvSpPr>
          <p:nvPr/>
        </p:nvSpPr>
        <p:spPr bwMode="auto">
          <a:xfrm>
            <a:off x="7339572" y="4587701"/>
            <a:ext cx="4226840" cy="919401"/>
          </a:xfrm>
          <a:prstGeom prst="wedgeRoundRectCallout">
            <a:avLst>
              <a:gd name="adj1" fmla="val -33470"/>
              <a:gd name="adj2" fmla="val -6394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Fake interface implementation with fixed behavior</a:t>
            </a:r>
            <a:endParaRPr lang="bg-BG" sz="2400" b="1" dirty="0">
              <a:solidFill>
                <a:schemeClr val="bg2"/>
              </a:solidFill>
              <a:latin typeface="+mj-lt"/>
            </a:endParaRPr>
          </a:p>
        </p:txBody>
      </p:sp>
      <p:sp>
        <p:nvSpPr>
          <p:cNvPr id="8" name="AutoShape 6"/>
          <p:cNvSpPr>
            <a:spLocks noChangeArrowheads="1"/>
          </p:cNvSpPr>
          <p:nvPr/>
        </p:nvSpPr>
        <p:spPr bwMode="auto">
          <a:xfrm>
            <a:off x="8230473" y="2918222"/>
            <a:ext cx="2718480" cy="510778"/>
          </a:xfrm>
          <a:prstGeom prst="wedgeRoundRectCallout">
            <a:avLst>
              <a:gd name="adj1" fmla="val -57114"/>
              <a:gd name="adj2" fmla="val 4527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Anonymous class</a:t>
            </a:r>
            <a:endParaRPr lang="bg-BG" sz="2400" b="1" dirty="0">
              <a:solidFill>
                <a:schemeClr val="bg2"/>
              </a:solidFill>
              <a:latin typeface="+mj-lt"/>
            </a:endParaRPr>
          </a:p>
        </p:txBody>
      </p:sp>
      <p:sp>
        <p:nvSpPr>
          <p:cNvPr id="10" name="Slide Number">
            <a:extLst>
              <a:ext uri="{FF2B5EF4-FFF2-40B4-BE49-F238E27FC236}">
                <a16:creationId xmlns:a16="http://schemas.microsoft.com/office/drawing/2014/main" id="{F260AFF2-E621-446A-89A1-71D8D7FD0DC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378</a:t>
            </a:fld>
            <a:endParaRPr lang="en-US" noProof="0" dirty="0"/>
          </a:p>
        </p:txBody>
      </p:sp>
    </p:spTree>
    <p:extLst>
      <p:ext uri="{BB962C8B-B14F-4D97-AF65-F5344CB8AC3E}">
        <p14:creationId xmlns:p14="http://schemas.microsoft.com/office/powerpoint/2010/main" val="2148551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latin typeface="+mj-lt"/>
              </a:rPr>
              <a:t>Test if hero </a:t>
            </a:r>
            <a:r>
              <a:rPr lang="en-US" b="1" dirty="0">
                <a:solidFill>
                  <a:schemeClr val="bg1"/>
                </a:solidFill>
                <a:latin typeface="+mj-lt"/>
              </a:rPr>
              <a:t>gains XP</a:t>
            </a:r>
            <a:r>
              <a:rPr lang="en-US" dirty="0">
                <a:solidFill>
                  <a:schemeClr val="bg1"/>
                </a:solidFill>
                <a:latin typeface="+mj-lt"/>
              </a:rPr>
              <a:t> </a:t>
            </a:r>
            <a:r>
              <a:rPr lang="en-US" dirty="0">
                <a:latin typeface="+mj-lt"/>
              </a:rPr>
              <a:t>when </a:t>
            </a:r>
            <a:r>
              <a:rPr lang="en-US" b="1" dirty="0">
                <a:solidFill>
                  <a:schemeClr val="bg1"/>
                </a:solidFill>
                <a:latin typeface="+mj-lt"/>
              </a:rPr>
              <a:t>target dies</a:t>
            </a:r>
          </a:p>
          <a:p>
            <a:r>
              <a:rPr lang="en-US" dirty="0">
                <a:latin typeface="+mj-lt"/>
              </a:rPr>
              <a:t>To do this, first: </a:t>
            </a:r>
          </a:p>
          <a:p>
            <a:pPr lvl="1"/>
            <a:r>
              <a:rPr lang="en-US" dirty="0">
                <a:latin typeface="+mj-lt"/>
              </a:rPr>
              <a:t>Make</a:t>
            </a:r>
            <a:r>
              <a:rPr lang="en-US" dirty="0">
                <a:solidFill>
                  <a:schemeClr val="bg1"/>
                </a:solidFill>
                <a:latin typeface="+mj-lt"/>
              </a:rPr>
              <a:t> </a:t>
            </a:r>
            <a:r>
              <a:rPr lang="en-US" b="1" dirty="0">
                <a:solidFill>
                  <a:schemeClr val="bg1"/>
                </a:solidFill>
                <a:latin typeface="+mj-lt"/>
              </a:rPr>
              <a:t>Hero</a:t>
            </a:r>
            <a:r>
              <a:rPr lang="en-US" dirty="0">
                <a:solidFill>
                  <a:schemeClr val="bg1"/>
                </a:solidFill>
                <a:latin typeface="+mj-lt"/>
              </a:rPr>
              <a:t> </a:t>
            </a:r>
            <a:r>
              <a:rPr lang="en-US" dirty="0">
                <a:latin typeface="+mj-lt"/>
              </a:rPr>
              <a:t>class </a:t>
            </a:r>
            <a:r>
              <a:rPr lang="en-US" b="1" dirty="0">
                <a:solidFill>
                  <a:schemeClr val="bg1"/>
                </a:solidFill>
                <a:latin typeface="+mj-lt"/>
              </a:rPr>
              <a:t>testable</a:t>
            </a:r>
            <a:r>
              <a:rPr lang="en-US" dirty="0">
                <a:latin typeface="+mj-lt"/>
              </a:rPr>
              <a:t> (use </a:t>
            </a:r>
            <a:r>
              <a:rPr lang="en-US" b="1" dirty="0">
                <a:solidFill>
                  <a:schemeClr val="bg1"/>
                </a:solidFill>
                <a:latin typeface="+mj-lt"/>
              </a:rPr>
              <a:t>Dependency Injection</a:t>
            </a:r>
            <a:r>
              <a:rPr lang="en-US" dirty="0">
                <a:latin typeface="+mj-lt"/>
              </a:rPr>
              <a:t>)</a:t>
            </a:r>
          </a:p>
          <a:p>
            <a:pPr lvl="1"/>
            <a:r>
              <a:rPr lang="en-US" dirty="0">
                <a:latin typeface="+mj-lt"/>
              </a:rPr>
              <a:t>Introduce </a:t>
            </a:r>
            <a:r>
              <a:rPr lang="en-US" b="1" dirty="0">
                <a:solidFill>
                  <a:schemeClr val="bg1"/>
                </a:solidFill>
                <a:latin typeface="+mj-lt"/>
              </a:rPr>
              <a:t>Interfaces</a:t>
            </a:r>
            <a:r>
              <a:rPr lang="en-US" dirty="0">
                <a:latin typeface="+mj-lt"/>
              </a:rPr>
              <a:t> for Axe and Dummy</a:t>
            </a:r>
          </a:p>
          <a:p>
            <a:pPr lvl="2"/>
            <a:r>
              <a:rPr lang="en-US" dirty="0">
                <a:latin typeface="+mj-lt"/>
              </a:rPr>
              <a:t>Interface Weapon </a:t>
            </a:r>
          </a:p>
          <a:p>
            <a:pPr lvl="2"/>
            <a:r>
              <a:rPr lang="en-US" dirty="0">
                <a:latin typeface="+mj-lt"/>
              </a:rPr>
              <a:t>Interface Target </a:t>
            </a:r>
          </a:p>
          <a:p>
            <a:pPr lvl="1"/>
            <a:r>
              <a:rPr lang="en-US" dirty="0">
                <a:latin typeface="+mj-lt"/>
              </a:rPr>
              <a:t>Create test using a </a:t>
            </a:r>
            <a:r>
              <a:rPr lang="en-US" b="1" dirty="0">
                <a:solidFill>
                  <a:schemeClr val="bg1"/>
                </a:solidFill>
                <a:latin typeface="+mj-lt"/>
              </a:rPr>
              <a:t>fake Weapon</a:t>
            </a:r>
            <a:r>
              <a:rPr lang="en-US" dirty="0">
                <a:solidFill>
                  <a:schemeClr val="bg1"/>
                </a:solidFill>
                <a:latin typeface="+mj-lt"/>
              </a:rPr>
              <a:t> </a:t>
            </a:r>
            <a:r>
              <a:rPr lang="en-US" dirty="0">
                <a:latin typeface="+mj-lt"/>
              </a:rPr>
              <a:t>and </a:t>
            </a:r>
            <a:r>
              <a:rPr lang="en-US" b="1" dirty="0">
                <a:solidFill>
                  <a:schemeClr val="bg1"/>
                </a:solidFill>
                <a:latin typeface="+mj-lt"/>
              </a:rPr>
              <a:t>fake Dummy</a:t>
            </a:r>
            <a:endParaRPr lang="en-US" dirty="0">
              <a:solidFill>
                <a:schemeClr val="bg1"/>
              </a:solidFill>
              <a:latin typeface="+mj-lt"/>
            </a:endParaRPr>
          </a:p>
        </p:txBody>
      </p:sp>
      <p:sp>
        <p:nvSpPr>
          <p:cNvPr id="4" name="Title 3"/>
          <p:cNvSpPr>
            <a:spLocks noGrp="1"/>
          </p:cNvSpPr>
          <p:nvPr>
            <p:ph type="title"/>
          </p:nvPr>
        </p:nvSpPr>
        <p:spPr/>
        <p:txBody>
          <a:bodyPr/>
          <a:lstStyle/>
          <a:p>
            <a:r>
              <a:rPr lang="en-US" dirty="0"/>
              <a:t>Problem: Fake Axe and Dummy</a:t>
            </a:r>
          </a:p>
        </p:txBody>
      </p:sp>
      <p:sp>
        <p:nvSpPr>
          <p:cNvPr id="5" name="Slide Number">
            <a:extLst>
              <a:ext uri="{FF2B5EF4-FFF2-40B4-BE49-F238E27FC236}">
                <a16:creationId xmlns:a16="http://schemas.microsoft.com/office/drawing/2014/main" id="{6786FC14-EB7D-4557-B3B1-5793569E090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379</a:t>
            </a:fld>
            <a:endParaRPr lang="en-US" noProof="0" dirty="0"/>
          </a:p>
        </p:txBody>
      </p:sp>
    </p:spTree>
    <p:extLst>
      <p:ext uri="{BB962C8B-B14F-4D97-AF65-F5344CB8AC3E}">
        <p14:creationId xmlns:p14="http://schemas.microsoft.com/office/powerpoint/2010/main" val="27028391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020B8D0-91B6-42AC-A46D-FB5C6FAC4EE5}"/>
              </a:ext>
            </a:extLst>
          </p:cNvPr>
          <p:cNvSpPr>
            <a:spLocks noGrp="1"/>
          </p:cNvSpPr>
          <p:nvPr>
            <p:ph type="body" sz="quarter" idx="11"/>
          </p:nvPr>
        </p:nvSpPr>
        <p:spPr>
          <a:xfrm>
            <a:off x="606972" y="1182084"/>
            <a:ext cx="7132179" cy="5650943"/>
          </a:xfrm>
        </p:spPr>
        <p:txBody>
          <a:bodyPr/>
          <a:lstStyle/>
          <a:p>
            <a:pPr>
              <a:lnSpc>
                <a:spcPct val="100000"/>
              </a:lnSpc>
              <a:spcBef>
                <a:spcPts val="600"/>
              </a:spcBef>
              <a:spcAft>
                <a:spcPts val="600"/>
              </a:spcAft>
            </a:pPr>
            <a:r>
              <a:rPr lang="en-US" sz="2200" dirty="0"/>
              <a:t>class Main {</a:t>
            </a:r>
          </a:p>
          <a:p>
            <a:pPr>
              <a:lnSpc>
                <a:spcPct val="100000"/>
              </a:lnSpc>
              <a:spcBef>
                <a:spcPts val="600"/>
              </a:spcBef>
              <a:spcAft>
                <a:spcPts val="600"/>
              </a:spcAft>
            </a:pPr>
            <a:r>
              <a:rPr lang="en-US" sz="2200" dirty="0"/>
              <a:t>  static int n;</a:t>
            </a:r>
          </a:p>
          <a:p>
            <a:pPr>
              <a:lnSpc>
                <a:spcPct val="100000"/>
              </a:lnSpc>
              <a:spcBef>
                <a:spcPts val="600"/>
              </a:spcBef>
              <a:spcAft>
                <a:spcPts val="600"/>
              </a:spcAft>
            </a:pPr>
            <a:r>
              <a:rPr lang="en-US" sz="2200" dirty="0"/>
              <a:t>  public static void main(String[] </a:t>
            </a:r>
            <a:r>
              <a:rPr lang="en-US" sz="2200" dirty="0" err="1"/>
              <a:t>args</a:t>
            </a:r>
            <a:r>
              <a:rPr lang="en-US" sz="2200" dirty="0"/>
              <a:t>) {</a:t>
            </a:r>
          </a:p>
          <a:p>
            <a:pPr>
              <a:lnSpc>
                <a:spcPct val="100000"/>
              </a:lnSpc>
              <a:spcBef>
                <a:spcPts val="600"/>
              </a:spcBef>
              <a:spcAft>
                <a:spcPts val="600"/>
              </a:spcAft>
            </a:pPr>
            <a:r>
              <a:rPr lang="en-US" sz="2200" dirty="0"/>
              <a:t>    </a:t>
            </a:r>
            <a:r>
              <a:rPr lang="en-US" sz="2200" dirty="0" err="1"/>
              <a:t>System.out.println</a:t>
            </a:r>
            <a:r>
              <a:rPr lang="en-US" sz="2200" dirty="0"/>
              <a:t>("From main");</a:t>
            </a:r>
          </a:p>
          <a:p>
            <a:pPr>
              <a:lnSpc>
                <a:spcPct val="100000"/>
              </a:lnSpc>
              <a:spcBef>
                <a:spcPts val="600"/>
              </a:spcBef>
              <a:spcAft>
                <a:spcPts val="600"/>
              </a:spcAft>
            </a:pPr>
            <a:r>
              <a:rPr lang="en-US" sz="2200" dirty="0"/>
              <a:t>    </a:t>
            </a:r>
            <a:r>
              <a:rPr lang="en-US" sz="2200" dirty="0" err="1"/>
              <a:t>System.out.println</a:t>
            </a:r>
            <a:r>
              <a:rPr lang="en-US" sz="2200" dirty="0"/>
              <a:t>(n);</a:t>
            </a:r>
          </a:p>
          <a:p>
            <a:pPr>
              <a:lnSpc>
                <a:spcPct val="100000"/>
              </a:lnSpc>
              <a:spcBef>
                <a:spcPts val="600"/>
              </a:spcBef>
              <a:spcAft>
                <a:spcPts val="600"/>
              </a:spcAft>
            </a:pPr>
            <a:r>
              <a:rPr lang="en-US" sz="2200" dirty="0"/>
              <a:t>  }</a:t>
            </a:r>
          </a:p>
          <a:p>
            <a:pPr>
              <a:lnSpc>
                <a:spcPct val="100000"/>
              </a:lnSpc>
              <a:spcBef>
                <a:spcPts val="600"/>
              </a:spcBef>
              <a:spcAft>
                <a:spcPts val="600"/>
              </a:spcAft>
            </a:pPr>
            <a:r>
              <a:rPr lang="en-US" sz="2200" dirty="0"/>
              <a:t>  </a:t>
            </a:r>
            <a:r>
              <a:rPr lang="en-US" sz="2200" dirty="0">
                <a:solidFill>
                  <a:schemeClr val="bg1"/>
                </a:solidFill>
              </a:rPr>
              <a:t>static {</a:t>
            </a:r>
          </a:p>
          <a:p>
            <a:pPr>
              <a:lnSpc>
                <a:spcPct val="100000"/>
              </a:lnSpc>
              <a:spcBef>
                <a:spcPts val="600"/>
              </a:spcBef>
              <a:spcAft>
                <a:spcPts val="600"/>
              </a:spcAft>
            </a:pPr>
            <a:r>
              <a:rPr lang="en-US" sz="2200" dirty="0"/>
              <a:t>    </a:t>
            </a:r>
            <a:r>
              <a:rPr lang="en-US" sz="2200" dirty="0" err="1"/>
              <a:t>System.out.println</a:t>
            </a:r>
            <a:r>
              <a:rPr lang="en-US" sz="2200" dirty="0"/>
              <a:t>("From static block");</a:t>
            </a:r>
          </a:p>
          <a:p>
            <a:pPr>
              <a:lnSpc>
                <a:spcPct val="100000"/>
              </a:lnSpc>
              <a:spcBef>
                <a:spcPts val="600"/>
              </a:spcBef>
              <a:spcAft>
                <a:spcPts val="600"/>
              </a:spcAft>
            </a:pPr>
            <a:r>
              <a:rPr lang="en-US" sz="2200" dirty="0"/>
              <a:t>    n = 10;</a:t>
            </a:r>
          </a:p>
          <a:p>
            <a:pPr>
              <a:lnSpc>
                <a:spcPct val="100000"/>
              </a:lnSpc>
              <a:spcBef>
                <a:spcPts val="600"/>
              </a:spcBef>
              <a:spcAft>
                <a:spcPts val="600"/>
              </a:spcAft>
            </a:pPr>
            <a:r>
              <a:rPr lang="en-US" sz="2200" dirty="0"/>
              <a:t>  </a:t>
            </a:r>
            <a:r>
              <a:rPr lang="en-US" sz="2200" dirty="0">
                <a:solidFill>
                  <a:schemeClr val="bg1"/>
                </a:solidFill>
              </a:rPr>
              <a:t>}</a:t>
            </a:r>
          </a:p>
          <a:p>
            <a:pPr>
              <a:lnSpc>
                <a:spcPct val="100000"/>
              </a:lnSpc>
              <a:spcBef>
                <a:spcPts val="600"/>
              </a:spcBef>
              <a:spcAft>
                <a:spcPts val="600"/>
              </a:spcAft>
            </a:pPr>
            <a:r>
              <a:rPr lang="en-US" sz="2200" dirty="0"/>
              <a:t>}</a:t>
            </a:r>
          </a:p>
        </p:txBody>
      </p:sp>
      <p:sp>
        <p:nvSpPr>
          <p:cNvPr id="4" name="Title 3">
            <a:extLst>
              <a:ext uri="{FF2B5EF4-FFF2-40B4-BE49-F238E27FC236}">
                <a16:creationId xmlns:a16="http://schemas.microsoft.com/office/drawing/2014/main" id="{DA2BD07D-2997-488A-A2DC-A2A2B757387D}"/>
              </a:ext>
            </a:extLst>
          </p:cNvPr>
          <p:cNvSpPr>
            <a:spLocks noGrp="1"/>
          </p:cNvSpPr>
          <p:nvPr>
            <p:ph type="title"/>
          </p:nvPr>
        </p:nvSpPr>
        <p:spPr/>
        <p:txBody>
          <a:bodyPr/>
          <a:lstStyle/>
          <a:p>
            <a:r>
              <a:rPr lang="en-US" dirty="0"/>
              <a:t>Example: Static Block</a:t>
            </a:r>
          </a:p>
        </p:txBody>
      </p:sp>
      <p:sp>
        <p:nvSpPr>
          <p:cNvPr id="7" name="Text Placeholder 2">
            <a:extLst>
              <a:ext uri="{FF2B5EF4-FFF2-40B4-BE49-F238E27FC236}">
                <a16:creationId xmlns:a16="http://schemas.microsoft.com/office/drawing/2014/main" id="{2BF12A50-D83F-42DD-A424-BC55E2BC4E54}"/>
              </a:ext>
            </a:extLst>
          </p:cNvPr>
          <p:cNvSpPr txBox="1">
            <a:spLocks/>
          </p:cNvSpPr>
          <p:nvPr/>
        </p:nvSpPr>
        <p:spPr>
          <a:xfrm>
            <a:off x="8851904" y="2666537"/>
            <a:ext cx="2970485" cy="154154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0"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r>
              <a:rPr lang="en-US" sz="2200" dirty="0"/>
              <a:t>From static block</a:t>
            </a:r>
          </a:p>
          <a:p>
            <a:r>
              <a:rPr lang="en-US" sz="2200" dirty="0"/>
              <a:t>From main</a:t>
            </a:r>
          </a:p>
          <a:p>
            <a:r>
              <a:rPr lang="en-US" sz="2200" dirty="0"/>
              <a:t>10</a:t>
            </a:r>
          </a:p>
        </p:txBody>
      </p:sp>
      <p:sp>
        <p:nvSpPr>
          <p:cNvPr id="8" name="Right Arrow 7">
            <a:extLst>
              <a:ext uri="{FF2B5EF4-FFF2-40B4-BE49-F238E27FC236}">
                <a16:creationId xmlns:a16="http://schemas.microsoft.com/office/drawing/2014/main" id="{E911751F-90E3-4FFD-A6FF-670B3526922D}"/>
              </a:ext>
            </a:extLst>
          </p:cNvPr>
          <p:cNvSpPr/>
          <p:nvPr/>
        </p:nvSpPr>
        <p:spPr>
          <a:xfrm>
            <a:off x="8073079" y="3253433"/>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Slide Number">
            <a:extLst>
              <a:ext uri="{FF2B5EF4-FFF2-40B4-BE49-F238E27FC236}">
                <a16:creationId xmlns:a16="http://schemas.microsoft.com/office/drawing/2014/main" id="{043FAD9E-E977-4A89-AAA6-8B8F651BB79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38</a:t>
            </a:fld>
            <a:endParaRPr lang="en-US" dirty="0"/>
          </a:p>
        </p:txBody>
      </p:sp>
    </p:spTree>
    <p:extLst>
      <p:ext uri="{BB962C8B-B14F-4D97-AF65-F5344CB8AC3E}">
        <p14:creationId xmlns:p14="http://schemas.microsoft.com/office/powerpoint/2010/main" val="11385734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Fake Axe and Dummy (1)</a:t>
            </a:r>
          </a:p>
        </p:txBody>
      </p:sp>
      <p:sp>
        <p:nvSpPr>
          <p:cNvPr id="20" name="Rectangle 5"/>
          <p:cNvSpPr>
            <a:spLocks noChangeArrowheads="1"/>
          </p:cNvSpPr>
          <p:nvPr/>
        </p:nvSpPr>
        <p:spPr bwMode="auto">
          <a:xfrm>
            <a:off x="618569" y="1212965"/>
            <a:ext cx="6417115" cy="307776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a:t>
            </a:r>
            <a:r>
              <a:rPr lang="en-GB" sz="2400" b="1" noProof="1">
                <a:solidFill>
                  <a:schemeClr val="bg1"/>
                </a:solidFill>
                <a:latin typeface="Consolas" pitchFamily="49" charset="0"/>
                <a:cs typeface="Consolas" pitchFamily="49" charset="0"/>
              </a:rPr>
              <a:t>interface</a:t>
            </a:r>
            <a:r>
              <a:rPr lang="en-GB" sz="2400" b="1" noProof="1">
                <a:solidFill>
                  <a:schemeClr val="tx2"/>
                </a:solidFill>
                <a:latin typeface="Consolas" pitchFamily="49" charset="0"/>
                <a:cs typeface="Consolas" pitchFamily="49" charset="0"/>
              </a:rPr>
              <a:t> Target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void takeAttack(int attackPoints);</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int getHealth();</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int giveExperience();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boolean isDead();</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endParaRPr lang="en-US" sz="2400" b="1" noProof="1">
              <a:solidFill>
                <a:schemeClr val="tx2"/>
              </a:solidFill>
              <a:latin typeface="Consolas" pitchFamily="49" charset="0"/>
              <a:cs typeface="Consolas" pitchFamily="49" charset="0"/>
            </a:endParaRPr>
          </a:p>
        </p:txBody>
      </p:sp>
      <p:sp>
        <p:nvSpPr>
          <p:cNvPr id="6" name="Rectangle 5"/>
          <p:cNvSpPr>
            <a:spLocks noChangeArrowheads="1"/>
          </p:cNvSpPr>
          <p:nvPr/>
        </p:nvSpPr>
        <p:spPr bwMode="auto">
          <a:xfrm>
            <a:off x="618569" y="4520293"/>
            <a:ext cx="5645313" cy="203132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a:t>
            </a:r>
            <a:r>
              <a:rPr lang="en-GB" sz="2400" b="1" noProof="1">
                <a:solidFill>
                  <a:schemeClr val="bg1"/>
                </a:solidFill>
                <a:latin typeface="Consolas" pitchFamily="49" charset="0"/>
                <a:cs typeface="Consolas" pitchFamily="49" charset="0"/>
              </a:rPr>
              <a:t>interface</a:t>
            </a:r>
            <a:r>
              <a:rPr lang="en-GB" sz="2400" b="1" noProof="1">
                <a:solidFill>
                  <a:schemeClr val="tx2"/>
                </a:solidFill>
                <a:latin typeface="Consolas" pitchFamily="49" charset="0"/>
                <a:cs typeface="Consolas" pitchFamily="49" charset="0"/>
              </a:rPr>
              <a:t> Weapon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void </a:t>
            </a:r>
            <a:r>
              <a:rPr lang="en-GB" sz="2400" b="1" noProof="1">
                <a:solidFill>
                  <a:schemeClr val="tx2"/>
                </a:solidFill>
                <a:latin typeface="Consolas" pitchFamily="49" charset="0"/>
              </a:rPr>
              <a:t>attack(Target target);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int getAttackPoints();</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int getDurabilityPoints();</a:t>
            </a:r>
            <a:r>
              <a:rPr lang="bg-BG" sz="2400" b="1" noProof="1">
                <a:solidFill>
                  <a:schemeClr val="tx2"/>
                </a:solidFill>
                <a:latin typeface="Consolas" pitchFamily="49" charset="0"/>
                <a:cs typeface="Consolas" pitchFamily="49" charset="0"/>
              </a:rPr>
              <a:t>  </a:t>
            </a:r>
            <a:r>
              <a:rPr lang="en-GB" sz="2400" b="1" noProof="1">
                <a:solidFill>
                  <a:schemeClr val="tx2"/>
                </a:solidFill>
                <a:latin typeface="Consolas" pitchFamily="49" charset="0"/>
                <a:cs typeface="Consolas" pitchFamily="49" charset="0"/>
              </a:rPr>
              <a:t>}</a:t>
            </a:r>
            <a:endParaRPr lang="en-US" sz="2400" b="1" noProof="1">
              <a:solidFill>
                <a:schemeClr val="tx2"/>
              </a:solidFill>
              <a:latin typeface="Consolas" pitchFamily="49" charset="0"/>
              <a:cs typeface="Consolas" pitchFamily="49" charset="0"/>
            </a:endParaRPr>
          </a:p>
        </p:txBody>
      </p:sp>
      <p:sp>
        <p:nvSpPr>
          <p:cNvPr id="7" name="Slide Number">
            <a:extLst>
              <a:ext uri="{FF2B5EF4-FFF2-40B4-BE49-F238E27FC236}">
                <a16:creationId xmlns:a16="http://schemas.microsoft.com/office/drawing/2014/main" id="{1E5386E9-6082-408D-ADD1-9325035974E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380</a:t>
            </a:fld>
            <a:endParaRPr lang="en-US" noProof="0" dirty="0"/>
          </a:p>
        </p:txBody>
      </p:sp>
    </p:spTree>
    <p:extLst>
      <p:ext uri="{BB962C8B-B14F-4D97-AF65-F5344CB8AC3E}">
        <p14:creationId xmlns:p14="http://schemas.microsoft.com/office/powerpoint/2010/main" val="42139292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Fake Axe and Dummy (2)</a:t>
            </a:r>
          </a:p>
        </p:txBody>
      </p:sp>
      <p:sp>
        <p:nvSpPr>
          <p:cNvPr id="6" name="Rectangle 5"/>
          <p:cNvSpPr>
            <a:spLocks noChangeArrowheads="1"/>
          </p:cNvSpPr>
          <p:nvPr/>
        </p:nvSpPr>
        <p:spPr bwMode="auto">
          <a:xfrm>
            <a:off x="618569" y="1219201"/>
            <a:ext cx="9864037" cy="255454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i="1" noProof="1">
                <a:solidFill>
                  <a:schemeClr val="accent2"/>
                </a:solidFill>
                <a:latin typeface="Consolas" pitchFamily="49" charset="0"/>
                <a:cs typeface="Consolas" pitchFamily="49" charset="0"/>
              </a:rPr>
              <a:t>// Hero: Dependency Injection through constructor</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Hero(String name, </a:t>
            </a:r>
            <a:r>
              <a:rPr lang="en-GB" sz="2400" b="1" noProof="1">
                <a:solidFill>
                  <a:schemeClr val="bg1"/>
                </a:solidFill>
                <a:latin typeface="Consolas" pitchFamily="49" charset="0"/>
                <a:cs typeface="Consolas" pitchFamily="49" charset="0"/>
              </a:rPr>
              <a:t>Weapon weapon</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this.name = name;</a:t>
            </a:r>
            <a:r>
              <a:rPr lang="bg-BG" sz="2400" b="1" noProof="1">
                <a:solidFill>
                  <a:schemeClr val="tx2"/>
                </a:solidFill>
                <a:latin typeface="Consolas" pitchFamily="49" charset="0"/>
                <a:cs typeface="Consolas" pitchFamily="49" charset="0"/>
              </a:rPr>
              <a:t>      </a:t>
            </a:r>
            <a:r>
              <a:rPr lang="bg-BG" sz="2400" b="1" i="1" noProof="1">
                <a:solidFill>
                  <a:schemeClr val="accent2"/>
                </a:solidFill>
                <a:latin typeface="Consolas" pitchFamily="49" charset="0"/>
                <a:cs typeface="Consolas" pitchFamily="49" charset="0"/>
              </a:rPr>
              <a:t>/* </a:t>
            </a:r>
            <a:r>
              <a:rPr lang="en-GB" sz="2400" b="1" i="1" noProof="1">
                <a:solidFill>
                  <a:schemeClr val="accent2"/>
                </a:solidFill>
                <a:latin typeface="Consolas" pitchFamily="49" charset="0"/>
                <a:cs typeface="Consolas" pitchFamily="49" charset="0"/>
              </a:rPr>
              <a:t>Hero: Dependency Injection</a:t>
            </a:r>
            <a:r>
              <a:rPr lang="bg-BG" sz="2400" b="1" i="1" noProof="1">
                <a:solidFill>
                  <a:schemeClr val="accent2"/>
                </a:solidFill>
                <a:latin typeface="Consolas" pitchFamily="49" charset="0"/>
                <a:cs typeface="Consolas" pitchFamily="49" charset="0"/>
              </a:rPr>
              <a:t> */</a:t>
            </a:r>
            <a:endParaRPr lang="en-GB" sz="2400" b="1" i="1" noProof="1">
              <a:solidFill>
                <a:schemeClr val="accent2"/>
              </a:solidFill>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this.experience = 0;</a:t>
            </a:r>
            <a:r>
              <a:rPr lang="bg-BG" sz="2400" b="1" noProof="1">
                <a:solidFill>
                  <a:schemeClr val="tx2"/>
                </a:solidFill>
                <a:latin typeface="Consolas" pitchFamily="49" charset="0"/>
                <a:cs typeface="Consolas" pitchFamily="49" charset="0"/>
              </a:rPr>
              <a:t>   </a:t>
            </a:r>
            <a:r>
              <a:rPr lang="bg-BG" sz="2400" b="1" i="1" noProof="1">
                <a:solidFill>
                  <a:schemeClr val="accent2"/>
                </a:solidFill>
                <a:latin typeface="Consolas" pitchFamily="49" charset="0"/>
                <a:cs typeface="Consolas" pitchFamily="49" charset="0"/>
              </a:rPr>
              <a:t>/* </a:t>
            </a:r>
            <a:r>
              <a:rPr lang="en-GB" sz="2400" b="1" i="1" noProof="1">
                <a:solidFill>
                  <a:schemeClr val="accent2"/>
                </a:solidFill>
                <a:latin typeface="Consolas" pitchFamily="49" charset="0"/>
                <a:cs typeface="Consolas" pitchFamily="49" charset="0"/>
              </a:rPr>
              <a:t>through constructor</a:t>
            </a:r>
            <a:r>
              <a:rPr lang="bg-BG" sz="2400" b="1" i="1" noProof="1">
                <a:solidFill>
                  <a:schemeClr val="accent2"/>
                </a:solidFill>
                <a:latin typeface="Consolas" pitchFamily="49" charset="0"/>
                <a:cs typeface="Consolas" pitchFamily="49" charset="0"/>
              </a:rPr>
              <a:t> */</a:t>
            </a:r>
            <a:endParaRPr lang="en-GB" sz="2400" b="1" i="1" noProof="1">
              <a:solidFill>
                <a:schemeClr val="accent2"/>
              </a:solidFill>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this.weapon = </a:t>
            </a:r>
            <a:r>
              <a:rPr lang="en-GB" sz="2400" b="1" noProof="1">
                <a:solidFill>
                  <a:schemeClr val="bg1"/>
                </a:solidFill>
                <a:latin typeface="Consolas" pitchFamily="49" charset="0"/>
                <a:cs typeface="Consolas" pitchFamily="49" charset="0"/>
              </a:rPr>
              <a:t>weapon</a:t>
            </a:r>
            <a:r>
              <a:rPr lang="en-GB" sz="2400" b="1" noProof="1">
                <a:solidFill>
                  <a:schemeClr val="tx2"/>
                </a:solidFill>
                <a:latin typeface="Consolas" pitchFamily="49" charset="0"/>
                <a:cs typeface="Consolas" pitchFamily="49" charset="0"/>
              </a:rPr>
              <a:t>;</a:t>
            </a:r>
            <a:r>
              <a:rPr lang="bg-BG" sz="2400" b="1" noProof="1">
                <a:solidFill>
                  <a:schemeClr val="tx2"/>
                </a:solidFill>
                <a:latin typeface="Consolas" pitchFamily="49" charset="0"/>
                <a:cs typeface="Consolas" pitchFamily="49" charset="0"/>
              </a:rPr>
              <a:t> </a:t>
            </a:r>
            <a:r>
              <a:rPr lang="en-GB" sz="2400" b="1" noProof="1">
                <a:solidFill>
                  <a:schemeClr val="tx2"/>
                </a:solidFill>
                <a:latin typeface="Consolas" pitchFamily="49" charset="0"/>
                <a:cs typeface="Consolas" pitchFamily="49" charset="0"/>
              </a:rPr>
              <a:t>}</a:t>
            </a:r>
            <a:endParaRPr lang="en-US" sz="2400" b="1" noProof="1">
              <a:solidFill>
                <a:schemeClr val="tx2"/>
              </a:solidFill>
              <a:latin typeface="Consolas" pitchFamily="49" charset="0"/>
              <a:cs typeface="Consolas" pitchFamily="49" charset="0"/>
            </a:endParaRPr>
          </a:p>
        </p:txBody>
      </p:sp>
      <p:sp>
        <p:nvSpPr>
          <p:cNvPr id="7" name="Rectangle 6"/>
          <p:cNvSpPr>
            <a:spLocks noChangeArrowheads="1"/>
          </p:cNvSpPr>
          <p:nvPr/>
        </p:nvSpPr>
        <p:spPr bwMode="auto">
          <a:xfrm>
            <a:off x="618569" y="3962400"/>
            <a:ext cx="9864037" cy="150810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class Axe </a:t>
            </a:r>
            <a:r>
              <a:rPr lang="en-GB" sz="2400" b="1" noProof="1">
                <a:solidFill>
                  <a:schemeClr val="bg1"/>
                </a:solidFill>
                <a:latin typeface="Consolas" pitchFamily="49" charset="0"/>
                <a:cs typeface="Consolas" pitchFamily="49" charset="0"/>
              </a:rPr>
              <a:t>implements Weapon </a:t>
            </a:r>
            <a:r>
              <a:rPr lang="en-GB"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void attack(</a:t>
            </a:r>
            <a:r>
              <a:rPr lang="en-GB" sz="2400" b="1" noProof="1">
                <a:solidFill>
                  <a:schemeClr val="bg1"/>
                </a:solidFill>
                <a:latin typeface="Consolas" pitchFamily="49" charset="0"/>
                <a:cs typeface="Consolas" pitchFamily="49" charset="0"/>
              </a:rPr>
              <a:t>Target</a:t>
            </a:r>
            <a:r>
              <a:rPr lang="en-GB" sz="2400" b="1" noProof="1">
                <a:solidFill>
                  <a:schemeClr val="tx2"/>
                </a:solidFill>
                <a:latin typeface="Consolas" pitchFamily="49" charset="0"/>
                <a:cs typeface="Consolas" pitchFamily="49" charset="0"/>
              </a:rPr>
              <a:t> target) { …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endParaRPr lang="en-US" sz="2400" b="1" noProof="1">
              <a:solidFill>
                <a:schemeClr val="tx2"/>
              </a:solidFill>
              <a:latin typeface="Consolas" pitchFamily="49" charset="0"/>
              <a:cs typeface="Consolas" pitchFamily="49" charset="0"/>
            </a:endParaRPr>
          </a:p>
        </p:txBody>
      </p:sp>
      <p:sp>
        <p:nvSpPr>
          <p:cNvPr id="8" name="Rectangle 7"/>
          <p:cNvSpPr>
            <a:spLocks noChangeArrowheads="1"/>
          </p:cNvSpPr>
          <p:nvPr/>
        </p:nvSpPr>
        <p:spPr bwMode="auto">
          <a:xfrm>
            <a:off x="618569" y="5659161"/>
            <a:ext cx="9864037" cy="98488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i="1" noProof="1">
                <a:solidFill>
                  <a:schemeClr val="accent2"/>
                </a:solidFill>
                <a:latin typeface="Consolas" pitchFamily="49" charset="0"/>
                <a:cs typeface="Consolas" pitchFamily="49" charset="0"/>
              </a:rPr>
              <a:t>// Dummy: implement Target interface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class Dummy </a:t>
            </a:r>
            <a:r>
              <a:rPr lang="en-GB" sz="2400" b="1" noProof="1">
                <a:solidFill>
                  <a:schemeClr val="bg1"/>
                </a:solidFill>
                <a:latin typeface="Consolas" pitchFamily="49" charset="0"/>
                <a:cs typeface="Consolas" pitchFamily="49" charset="0"/>
              </a:rPr>
              <a:t>implements Target </a:t>
            </a:r>
            <a:r>
              <a:rPr lang="en-GB" sz="2400" b="1" noProof="1">
                <a:solidFill>
                  <a:schemeClr val="tx2"/>
                </a:solidFill>
                <a:latin typeface="Consolas" pitchFamily="49" charset="0"/>
                <a:cs typeface="Consolas" pitchFamily="49" charset="0"/>
              </a:rPr>
              <a:t>{ }</a:t>
            </a:r>
            <a:endParaRPr lang="en-US" sz="2400" b="1" noProof="1">
              <a:solidFill>
                <a:schemeClr val="tx2"/>
              </a:solidFill>
              <a:latin typeface="Consolas" pitchFamily="49" charset="0"/>
              <a:cs typeface="Consolas" pitchFamily="49" charset="0"/>
            </a:endParaRPr>
          </a:p>
        </p:txBody>
      </p:sp>
      <p:sp>
        <p:nvSpPr>
          <p:cNvPr id="9" name="Slide Number">
            <a:extLst>
              <a:ext uri="{FF2B5EF4-FFF2-40B4-BE49-F238E27FC236}">
                <a16:creationId xmlns:a16="http://schemas.microsoft.com/office/drawing/2014/main" id="{C274EB60-38AA-4B79-AB59-6AF83064EDE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381</a:t>
            </a:fld>
            <a:endParaRPr lang="en-US" noProof="0" dirty="0"/>
          </a:p>
        </p:txBody>
      </p:sp>
    </p:spTree>
    <p:extLst>
      <p:ext uri="{BB962C8B-B14F-4D97-AF65-F5344CB8AC3E}">
        <p14:creationId xmlns:p14="http://schemas.microsoft.com/office/powerpoint/2010/main" val="40678354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Fake Axe and Dummy (3)</a:t>
            </a:r>
          </a:p>
        </p:txBody>
      </p:sp>
      <p:sp>
        <p:nvSpPr>
          <p:cNvPr id="6" name="Rectangle 5"/>
          <p:cNvSpPr>
            <a:spLocks noChangeArrowheads="1"/>
          </p:cNvSpPr>
          <p:nvPr/>
        </p:nvSpPr>
        <p:spPr bwMode="auto">
          <a:xfrm>
            <a:off x="651000" y="1629000"/>
            <a:ext cx="10840496" cy="464742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void heroGainsExperienceAfterAttackIfTargetDies()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Target </a:t>
            </a:r>
            <a:r>
              <a:rPr lang="en-GB" sz="2400" b="1" noProof="1">
                <a:solidFill>
                  <a:schemeClr val="bg1"/>
                </a:solidFill>
                <a:latin typeface="Consolas" pitchFamily="49" charset="0"/>
                <a:cs typeface="Consolas" pitchFamily="49" charset="0"/>
              </a:rPr>
              <a:t>fakeTarget</a:t>
            </a:r>
            <a:r>
              <a:rPr lang="en-GB" sz="2400" b="1" noProof="1">
                <a:solidFill>
                  <a:schemeClr val="tx2"/>
                </a:solidFill>
                <a:latin typeface="Consolas" pitchFamily="49" charset="0"/>
                <a:cs typeface="Consolas" pitchFamily="49" charset="0"/>
              </a:rPr>
              <a:t> = new Target()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void takeAttack(int attackPoints) {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int getHealth() { </a:t>
            </a:r>
            <a:r>
              <a:rPr lang="en-GB" sz="2400" b="1" noProof="1">
                <a:solidFill>
                  <a:schemeClr val="bg1"/>
                </a:solidFill>
                <a:latin typeface="Consolas" pitchFamily="49" charset="0"/>
                <a:cs typeface="Consolas" pitchFamily="49" charset="0"/>
              </a:rPr>
              <a:t>return 0</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int giveExperience() { </a:t>
            </a:r>
            <a:r>
              <a:rPr lang="en-GB" sz="2400" b="1" noProof="1">
                <a:solidFill>
                  <a:schemeClr val="bg1"/>
                </a:solidFill>
                <a:latin typeface="Consolas" pitchFamily="49" charset="0"/>
                <a:cs typeface="Consolas" pitchFamily="49" charset="0"/>
              </a:rPr>
              <a:t>return TARGET_XP</a:t>
            </a:r>
            <a:r>
              <a:rPr lang="en-GB" sz="2400" b="1" noProof="1">
                <a:solidFill>
                  <a:schemeClr val="tx2">
                    <a:lumMod val="75000"/>
                  </a:schemeClr>
                </a:solidFill>
                <a:latin typeface="Consolas" pitchFamily="49" charset="0"/>
                <a:cs typeface="Consolas" pitchFamily="49" charset="0"/>
              </a:rPr>
              <a:t>;</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boolean isDead() { </a:t>
            </a:r>
            <a:r>
              <a:rPr lang="en-GB" sz="2400" b="1" noProof="1">
                <a:solidFill>
                  <a:schemeClr val="bg1"/>
                </a:solidFill>
                <a:latin typeface="Consolas" pitchFamily="49" charset="0"/>
                <a:cs typeface="Consolas" pitchFamily="49" charset="0"/>
              </a:rPr>
              <a:t>return true</a:t>
            </a:r>
            <a:r>
              <a:rPr lang="en-GB" sz="2400" b="1" noProof="1">
                <a:solidFill>
                  <a:schemeClr val="tx2">
                    <a:lumMod val="75000"/>
                  </a:schemeClr>
                </a:solidFill>
                <a:latin typeface="Consolas" pitchFamily="49" charset="0"/>
                <a:cs typeface="Consolas" pitchFamily="49" charset="0"/>
              </a:rPr>
              <a:t>;</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400" b="1" i="1" noProof="1">
                <a:solidFill>
                  <a:schemeClr val="accent2"/>
                </a:solidFill>
                <a:latin typeface="Consolas" pitchFamily="49" charset="0"/>
                <a:cs typeface="Consolas" pitchFamily="49" charset="0"/>
              </a:rPr>
              <a:t>  </a:t>
            </a:r>
            <a:r>
              <a:rPr lang="bg-BG" sz="2400" b="1" i="1" noProof="1">
                <a:solidFill>
                  <a:schemeClr val="accent2"/>
                </a:solidFill>
                <a:latin typeface="Consolas" pitchFamily="49" charset="0"/>
                <a:cs typeface="Consolas" pitchFamily="49" charset="0"/>
              </a:rPr>
              <a:t>//</a:t>
            </a:r>
            <a:r>
              <a:rPr lang="en-US" sz="2400" b="1" i="1" noProof="1">
                <a:solidFill>
                  <a:schemeClr val="accent2"/>
                </a:solidFill>
                <a:latin typeface="Consolas" pitchFamily="49" charset="0"/>
                <a:cs typeface="Consolas" pitchFamily="49" charset="0"/>
              </a:rPr>
              <a:t> Continues on next slide…</a:t>
            </a:r>
            <a:endParaRPr lang="en-GB" sz="2400" b="1" i="1" noProof="1">
              <a:solidFill>
                <a:schemeClr val="accent2"/>
              </a:solidFill>
              <a:latin typeface="Consolas" pitchFamily="49" charset="0"/>
              <a:cs typeface="Consolas" pitchFamily="49" charset="0"/>
            </a:endParaRPr>
          </a:p>
        </p:txBody>
      </p:sp>
      <p:sp>
        <p:nvSpPr>
          <p:cNvPr id="5" name="Slide Number">
            <a:extLst>
              <a:ext uri="{FF2B5EF4-FFF2-40B4-BE49-F238E27FC236}">
                <a16:creationId xmlns:a16="http://schemas.microsoft.com/office/drawing/2014/main" id="{5F4E76BB-7774-44CB-8F00-07B51E3BB00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382</a:t>
            </a:fld>
            <a:endParaRPr lang="en-US" noProof="0" dirty="0"/>
          </a:p>
        </p:txBody>
      </p:sp>
    </p:spTree>
    <p:extLst>
      <p:ext uri="{BB962C8B-B14F-4D97-AF65-F5344CB8AC3E}">
        <p14:creationId xmlns:p14="http://schemas.microsoft.com/office/powerpoint/2010/main" val="24479347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Fake Axe and Dummy (4)</a:t>
            </a:r>
          </a:p>
        </p:txBody>
      </p:sp>
      <p:sp>
        <p:nvSpPr>
          <p:cNvPr id="6" name="Rectangle 5"/>
          <p:cNvSpPr>
            <a:spLocks noChangeArrowheads="1"/>
          </p:cNvSpPr>
          <p:nvPr/>
        </p:nvSpPr>
        <p:spPr bwMode="auto">
          <a:xfrm>
            <a:off x="966000" y="1339190"/>
            <a:ext cx="10135286" cy="517064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i="1" noProof="1">
                <a:solidFill>
                  <a:schemeClr val="accent2"/>
                </a:solidFill>
                <a:latin typeface="Consolas" pitchFamily="49" charset="0"/>
                <a:cs typeface="Consolas" pitchFamily="49" charset="0"/>
              </a:rPr>
              <a:t>  // …</a:t>
            </a:r>
            <a:endParaRPr lang="en-GB" sz="2400" b="1" noProof="1">
              <a:solidFill>
                <a:schemeClr val="tx2"/>
              </a:solidFill>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Weapon </a:t>
            </a:r>
            <a:r>
              <a:rPr lang="en-GB" sz="2400" b="1" noProof="1">
                <a:solidFill>
                  <a:schemeClr val="bg1"/>
                </a:solidFill>
                <a:latin typeface="Consolas" pitchFamily="49" charset="0"/>
                <a:cs typeface="Consolas" pitchFamily="49" charset="0"/>
              </a:rPr>
              <a:t>fakeWeapon</a:t>
            </a:r>
            <a:r>
              <a:rPr lang="en-GB" sz="2400" b="1" noProof="1">
                <a:solidFill>
                  <a:schemeClr val="tx2"/>
                </a:solidFill>
                <a:latin typeface="Consolas" pitchFamily="49" charset="0"/>
                <a:cs typeface="Consolas" pitchFamily="49" charset="0"/>
              </a:rPr>
              <a:t> = new Weapon()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void attack(Target target)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int getAttackPoints() { </a:t>
            </a:r>
            <a:r>
              <a:rPr lang="en-GB" sz="2400" b="1" noProof="1">
                <a:solidFill>
                  <a:schemeClr val="bg1"/>
                </a:solidFill>
                <a:latin typeface="Consolas" pitchFamily="49" charset="0"/>
                <a:cs typeface="Consolas" pitchFamily="49" charset="0"/>
              </a:rPr>
              <a:t>return WEAPON_ATTACK</a:t>
            </a:r>
            <a:r>
              <a:rPr lang="en-GB" sz="2400" b="1" noProof="1">
                <a:solidFill>
                  <a:schemeClr val="tx2">
                    <a:lumMod val="75000"/>
                  </a:schemeClr>
                </a:solidFill>
                <a:latin typeface="Consolas" pitchFamily="49" charset="0"/>
                <a:cs typeface="Consolas" pitchFamily="49" charset="0"/>
              </a:rPr>
              <a:t>;</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int getDurabilityPoints() { </a:t>
            </a:r>
            <a:r>
              <a:rPr lang="en-GB" sz="2400" b="1" noProof="1">
                <a:solidFill>
                  <a:schemeClr val="bg1"/>
                </a:solidFill>
                <a:latin typeface="Consolas" pitchFamily="49" charset="0"/>
                <a:cs typeface="Consolas" pitchFamily="49" charset="0"/>
              </a:rPr>
              <a:t>return 0</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Hero hero = new Hero(HERO_NAME, </a:t>
            </a:r>
            <a:r>
              <a:rPr lang="en-GB" sz="2400" b="1" noProof="1">
                <a:solidFill>
                  <a:schemeClr val="bg1"/>
                </a:solidFill>
                <a:latin typeface="Consolas" pitchFamily="49" charset="0"/>
                <a:cs typeface="Consolas" pitchFamily="49" charset="0"/>
              </a:rPr>
              <a:t>fakeWeapon</a:t>
            </a:r>
            <a:r>
              <a:rPr lang="en-GB"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hero.attack(</a:t>
            </a:r>
            <a:r>
              <a:rPr lang="en-GB" sz="2400" b="1" noProof="1">
                <a:solidFill>
                  <a:schemeClr val="bg1"/>
                </a:solidFill>
                <a:latin typeface="Consolas" pitchFamily="49" charset="0"/>
                <a:cs typeface="Consolas" pitchFamily="49" charset="0"/>
              </a:rPr>
              <a:t>fakeTarget</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r>
              <a:rPr lang="en-GB" sz="2400" b="1" i="1" noProof="1">
                <a:solidFill>
                  <a:schemeClr val="accent2"/>
                </a:solidFill>
                <a:latin typeface="Consolas" pitchFamily="49" charset="0"/>
                <a:cs typeface="Consolas" pitchFamily="49" charset="0"/>
              </a:rPr>
              <a:t>// Assert…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endParaRPr lang="en-US" sz="2400" b="1" noProof="1">
              <a:solidFill>
                <a:schemeClr val="tx2"/>
              </a:solidFill>
              <a:latin typeface="Consolas" pitchFamily="49" charset="0"/>
              <a:cs typeface="Consolas" pitchFamily="49" charset="0"/>
            </a:endParaRPr>
          </a:p>
        </p:txBody>
      </p:sp>
      <p:sp>
        <p:nvSpPr>
          <p:cNvPr id="5" name="Slide Number">
            <a:extLst>
              <a:ext uri="{FF2B5EF4-FFF2-40B4-BE49-F238E27FC236}">
                <a16:creationId xmlns:a16="http://schemas.microsoft.com/office/drawing/2014/main" id="{EACDA104-EAA2-4BDF-9787-ACF1C938750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383</a:t>
            </a:fld>
            <a:endParaRPr lang="en-US" noProof="0" dirty="0"/>
          </a:p>
        </p:txBody>
      </p:sp>
    </p:spTree>
    <p:extLst>
      <p:ext uri="{BB962C8B-B14F-4D97-AF65-F5344CB8AC3E}">
        <p14:creationId xmlns:p14="http://schemas.microsoft.com/office/powerpoint/2010/main" val="6427093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t>Not </a:t>
            </a:r>
            <a:r>
              <a:rPr lang="en-US" b="1" dirty="0">
                <a:solidFill>
                  <a:schemeClr val="bg1"/>
                </a:solidFill>
              </a:rPr>
              <a:t>readable</a:t>
            </a:r>
            <a:r>
              <a:rPr lang="en-US" dirty="0"/>
              <a:t>, cumbersome and boilerplate</a:t>
            </a:r>
          </a:p>
        </p:txBody>
      </p:sp>
      <p:sp>
        <p:nvSpPr>
          <p:cNvPr id="4" name="Title 3"/>
          <p:cNvSpPr>
            <a:spLocks noGrp="1"/>
          </p:cNvSpPr>
          <p:nvPr>
            <p:ph type="title"/>
          </p:nvPr>
        </p:nvSpPr>
        <p:spPr/>
        <p:txBody>
          <a:bodyPr>
            <a:normAutofit/>
          </a:bodyPr>
          <a:lstStyle/>
          <a:p>
            <a:r>
              <a:rPr lang="en-US" dirty="0"/>
              <a:t>Fake Implementations</a:t>
            </a:r>
          </a:p>
        </p:txBody>
      </p:sp>
      <p:sp>
        <p:nvSpPr>
          <p:cNvPr id="11" name="Rectangle 10"/>
          <p:cNvSpPr>
            <a:spLocks noChangeArrowheads="1"/>
          </p:cNvSpPr>
          <p:nvPr/>
        </p:nvSpPr>
        <p:spPr bwMode="auto">
          <a:xfrm>
            <a:off x="620484" y="1876486"/>
            <a:ext cx="10384971" cy="464742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void testRequiresFakeImplementationOfBigInterface()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r>
              <a:rPr lang="en-GB" sz="2400" b="1" i="1" noProof="1">
                <a:solidFill>
                  <a:schemeClr val="accent2"/>
                </a:solidFill>
                <a:latin typeface="Consolas" pitchFamily="49" charset="0"/>
                <a:cs typeface="Consolas" pitchFamily="49" charset="0"/>
              </a:rPr>
              <a:t>// Arrange</a:t>
            </a:r>
          </a:p>
          <a:p>
            <a:pPr eaLnBrk="0" hangingPunct="0">
              <a:spcBef>
                <a:spcPts val="1200"/>
              </a:spcBef>
              <a:buClr>
                <a:schemeClr val="accent5">
                  <a:lumMod val="40000"/>
                  <a:lumOff val="60000"/>
                </a:schemeClr>
              </a:buClr>
              <a:buSzPct val="70000"/>
            </a:pPr>
            <a:r>
              <a:rPr lang="en-GB" sz="2400" b="1" noProof="1">
                <a:solidFill>
                  <a:schemeClr val="tx2">
                    <a:lumMod val="75000"/>
                  </a:schemeClr>
                </a:solidFill>
                <a:latin typeface="Consolas" pitchFamily="49" charset="0"/>
                <a:cs typeface="Consolas" pitchFamily="49" charset="0"/>
              </a:rPr>
              <a:t>  </a:t>
            </a:r>
            <a:r>
              <a:rPr lang="en-GB" sz="2400" b="1" noProof="1">
                <a:solidFill>
                  <a:schemeClr val="tx2"/>
                </a:solidFill>
                <a:latin typeface="Consolas" pitchFamily="49" charset="0"/>
                <a:cs typeface="Consolas" pitchFamily="49" charset="0"/>
              </a:rPr>
              <a:t>Database db = new BankDatabase()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r>
              <a:rPr lang="en-GB" sz="2400" b="1" i="1" noProof="1">
                <a:solidFill>
                  <a:schemeClr val="accent2"/>
                </a:solidFill>
                <a:latin typeface="Consolas" pitchFamily="49" charset="0"/>
                <a:cs typeface="Consolas" pitchFamily="49" charset="0"/>
              </a:rPr>
              <a:t>// Too many methods…</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AccountManager manager = new AccountManager(db);</a:t>
            </a:r>
          </a:p>
          <a:p>
            <a:pPr eaLnBrk="0" hangingPunct="0">
              <a:spcBef>
                <a:spcPts val="1200"/>
              </a:spcBef>
              <a:buClr>
                <a:schemeClr val="accent5">
                  <a:lumMod val="40000"/>
                  <a:lumOff val="60000"/>
                </a:schemeClr>
              </a:buClr>
              <a:buSzPct val="70000"/>
            </a:pPr>
            <a:r>
              <a:rPr lang="en-GB" sz="2400" b="1" i="1" noProof="1">
                <a:solidFill>
                  <a:schemeClr val="accent2"/>
                </a:solidFill>
                <a:latin typeface="Consolas" pitchFamily="49" charset="0"/>
                <a:cs typeface="Consolas" pitchFamily="49" charset="0"/>
              </a:rPr>
              <a:t>  // A</a:t>
            </a:r>
            <a:r>
              <a:rPr lang="en-US" sz="2400" b="1" i="1" noProof="1">
                <a:solidFill>
                  <a:schemeClr val="accent2"/>
                </a:solidFill>
                <a:latin typeface="Consolas" pitchFamily="49" charset="0"/>
                <a:cs typeface="Consolas" pitchFamily="49" charset="0"/>
              </a:rPr>
              <a:t>ct</a:t>
            </a:r>
            <a:r>
              <a:rPr lang="bg-BG" sz="2400" b="1" i="1" noProof="1">
                <a:solidFill>
                  <a:schemeClr val="accent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&amp; </a:t>
            </a:r>
            <a:r>
              <a:rPr lang="en-GB" sz="2400" b="1" i="1" noProof="1">
                <a:solidFill>
                  <a:schemeClr val="accent2"/>
                </a:solidFill>
                <a:latin typeface="Consolas" pitchFamily="49" charset="0"/>
                <a:cs typeface="Consolas" pitchFamily="49" charset="0"/>
              </a:rPr>
              <a:t>Assert…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p:txBody>
      </p:sp>
      <p:sp>
        <p:nvSpPr>
          <p:cNvPr id="12" name="AutoShape 6"/>
          <p:cNvSpPr>
            <a:spLocks noChangeArrowheads="1"/>
          </p:cNvSpPr>
          <p:nvPr/>
        </p:nvSpPr>
        <p:spPr bwMode="auto">
          <a:xfrm>
            <a:off x="7239000" y="3740498"/>
            <a:ext cx="2362200" cy="919401"/>
          </a:xfrm>
          <a:prstGeom prst="wedgeRoundRectCallout">
            <a:avLst>
              <a:gd name="adj1" fmla="val -56452"/>
              <a:gd name="adj2" fmla="val -1911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Not suitable for big interfaces</a:t>
            </a:r>
            <a:endParaRPr lang="bg-BG" sz="2400" b="1" dirty="0">
              <a:solidFill>
                <a:schemeClr val="bg2"/>
              </a:solidFill>
              <a:latin typeface="+mj-lt"/>
            </a:endParaRPr>
          </a:p>
        </p:txBody>
      </p:sp>
      <p:sp>
        <p:nvSpPr>
          <p:cNvPr id="7" name="Slide Number">
            <a:extLst>
              <a:ext uri="{FF2B5EF4-FFF2-40B4-BE49-F238E27FC236}">
                <a16:creationId xmlns:a16="http://schemas.microsoft.com/office/drawing/2014/main" id="{93B8B718-3765-41D6-A38A-745002E749E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384</a:t>
            </a:fld>
            <a:endParaRPr lang="en-US" noProof="0" dirty="0"/>
          </a:p>
        </p:txBody>
      </p:sp>
    </p:spTree>
    <p:extLst>
      <p:ext uri="{BB962C8B-B14F-4D97-AF65-F5344CB8AC3E}">
        <p14:creationId xmlns:p14="http://schemas.microsoft.com/office/powerpoint/2010/main" val="9812088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6" y="1093490"/>
            <a:ext cx="11804822" cy="5570355"/>
          </a:xfrm>
        </p:spPr>
        <p:txBody>
          <a:bodyPr>
            <a:noAutofit/>
          </a:bodyPr>
          <a:lstStyle/>
          <a:p>
            <a:r>
              <a:rPr lang="en-US" dirty="0"/>
              <a:t>Mock objects </a:t>
            </a:r>
            <a:r>
              <a:rPr lang="en-US" b="1" dirty="0">
                <a:solidFill>
                  <a:schemeClr val="bg1"/>
                </a:solidFill>
              </a:rPr>
              <a:t>simulate behavior</a:t>
            </a:r>
            <a:r>
              <a:rPr lang="en-US" dirty="0">
                <a:solidFill>
                  <a:schemeClr val="bg1"/>
                </a:solidFill>
              </a:rPr>
              <a:t> </a:t>
            </a:r>
            <a:r>
              <a:rPr lang="en-US" dirty="0"/>
              <a:t>of real objects</a:t>
            </a:r>
          </a:p>
          <a:p>
            <a:pPr lvl="1">
              <a:buClr>
                <a:schemeClr val="tx1"/>
              </a:buClr>
            </a:pPr>
            <a:r>
              <a:rPr lang="en-US" b="1" dirty="0">
                <a:solidFill>
                  <a:schemeClr val="bg1"/>
                </a:solidFill>
              </a:rPr>
              <a:t>Supplies data</a:t>
            </a:r>
            <a:r>
              <a:rPr lang="en-US" dirty="0">
                <a:solidFill>
                  <a:schemeClr val="bg1"/>
                </a:solidFill>
              </a:rPr>
              <a:t> </a:t>
            </a:r>
            <a:r>
              <a:rPr lang="en-US" dirty="0"/>
              <a:t>exclusively for the test - e.g. </a:t>
            </a:r>
            <a:r>
              <a:rPr lang="en-US" b="1" dirty="0">
                <a:solidFill>
                  <a:schemeClr val="bg1"/>
                </a:solidFill>
              </a:rPr>
              <a:t>network</a:t>
            </a:r>
            <a:r>
              <a:rPr lang="en-US" dirty="0"/>
              <a:t> data, </a:t>
            </a:r>
            <a:r>
              <a:rPr lang="bg-BG" dirty="0"/>
              <a:t>            </a:t>
            </a:r>
            <a:r>
              <a:rPr lang="en-US" b="1" dirty="0">
                <a:solidFill>
                  <a:schemeClr val="bg1"/>
                </a:solidFill>
              </a:rPr>
              <a:t>random</a:t>
            </a:r>
            <a:r>
              <a:rPr lang="en-US" dirty="0"/>
              <a:t> data, </a:t>
            </a:r>
            <a:r>
              <a:rPr lang="en-US" b="1" dirty="0">
                <a:solidFill>
                  <a:schemeClr val="bg1"/>
                </a:solidFill>
              </a:rPr>
              <a:t>big</a:t>
            </a:r>
            <a:r>
              <a:rPr lang="en-US" dirty="0"/>
              <a:t> data (database), etc.</a:t>
            </a:r>
          </a:p>
        </p:txBody>
      </p:sp>
      <p:sp>
        <p:nvSpPr>
          <p:cNvPr id="4" name="Title 3"/>
          <p:cNvSpPr>
            <a:spLocks noGrp="1"/>
          </p:cNvSpPr>
          <p:nvPr>
            <p:ph type="title"/>
          </p:nvPr>
        </p:nvSpPr>
        <p:spPr/>
        <p:txBody>
          <a:bodyPr>
            <a:normAutofit/>
          </a:bodyPr>
          <a:lstStyle/>
          <a:p>
            <a:r>
              <a:rPr lang="en-US" dirty="0"/>
              <a:t>Mocking</a:t>
            </a:r>
          </a:p>
        </p:txBody>
      </p:sp>
      <p:sp>
        <p:nvSpPr>
          <p:cNvPr id="8" name="Rectangle 7"/>
          <p:cNvSpPr>
            <a:spLocks noChangeArrowheads="1"/>
          </p:cNvSpPr>
          <p:nvPr/>
        </p:nvSpPr>
        <p:spPr bwMode="auto">
          <a:xfrm>
            <a:off x="620484" y="2950027"/>
            <a:ext cx="10840496" cy="36009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void testAlarmClockShouldRingInTheMorning()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Time time = new Time();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AlarmClock clock = new AlarmClock(time);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if (time.</a:t>
            </a:r>
            <a:r>
              <a:rPr lang="en-GB" sz="2400" b="1" noProof="1">
                <a:solidFill>
                  <a:schemeClr val="bg1"/>
                </a:solidFill>
                <a:latin typeface="Consolas" pitchFamily="49" charset="0"/>
                <a:cs typeface="Consolas" pitchFamily="49" charset="0"/>
              </a:rPr>
              <a:t>isMorning()</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Assert.assertTrue(clock.isRinging());</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 }</a:t>
            </a:r>
          </a:p>
        </p:txBody>
      </p:sp>
      <p:pic>
        <p:nvPicPr>
          <p:cNvPr id="1026" name="Picture 2" descr="Image result for alarm cloc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3231" y="5105991"/>
            <a:ext cx="1347653" cy="1347653"/>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p:cNvSpPr>
            <a:spLocks noChangeArrowheads="1"/>
          </p:cNvSpPr>
          <p:nvPr/>
        </p:nvSpPr>
        <p:spPr bwMode="auto">
          <a:xfrm>
            <a:off x="5170713" y="4995145"/>
            <a:ext cx="4626429" cy="510778"/>
          </a:xfrm>
          <a:prstGeom prst="wedgeRoundRectCallout">
            <a:avLst>
              <a:gd name="adj1" fmla="val -53566"/>
              <a:gd name="adj2" fmla="val -1351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Test will pass only in the morning!</a:t>
            </a:r>
            <a:endParaRPr lang="bg-BG" sz="2400" b="1" dirty="0">
              <a:solidFill>
                <a:schemeClr val="bg2"/>
              </a:solidFill>
              <a:latin typeface="+mj-lt"/>
            </a:endParaRPr>
          </a:p>
        </p:txBody>
      </p:sp>
      <p:sp>
        <p:nvSpPr>
          <p:cNvPr id="10" name="Slide Number">
            <a:extLst>
              <a:ext uri="{FF2B5EF4-FFF2-40B4-BE49-F238E27FC236}">
                <a16:creationId xmlns:a16="http://schemas.microsoft.com/office/drawing/2014/main" id="{4E582A67-F5EF-4469-BB60-17A50CD8DE6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385</a:t>
            </a:fld>
            <a:endParaRPr lang="en-US" noProof="0" dirty="0"/>
          </a:p>
        </p:txBody>
      </p:sp>
    </p:spTree>
    <p:extLst>
      <p:ext uri="{BB962C8B-B14F-4D97-AF65-F5344CB8AC3E}">
        <p14:creationId xmlns:p14="http://schemas.microsoft.com/office/powerpoint/2010/main" val="39919673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hlinkClick r:id="rId3"/>
              </a:rPr>
              <a:t>Mockito Web Site</a:t>
            </a:r>
            <a:r>
              <a:rPr lang="en-US" dirty="0"/>
              <a:t> - </a:t>
            </a:r>
            <a:r>
              <a:rPr lang="en-US" dirty="0">
                <a:hlinkClick r:id="rId4"/>
              </a:rPr>
              <a:t>Mockito 3.0.0</a:t>
            </a:r>
            <a:r>
              <a:rPr lang="en-US" dirty="0"/>
              <a:t> dependency</a:t>
            </a:r>
          </a:p>
          <a:p>
            <a:r>
              <a:rPr lang="en-US" dirty="0"/>
              <a:t>Copy dependency in </a:t>
            </a:r>
            <a:r>
              <a:rPr lang="en-US" b="1" dirty="0">
                <a:solidFill>
                  <a:schemeClr val="bg1"/>
                </a:solidFill>
                <a:latin typeface="Consolas" panose="020B0609020204030204" pitchFamily="49" charset="0"/>
              </a:rPr>
              <a:t>pom.xml</a:t>
            </a:r>
          </a:p>
        </p:txBody>
      </p:sp>
      <p:sp>
        <p:nvSpPr>
          <p:cNvPr id="4" name="Title 3"/>
          <p:cNvSpPr>
            <a:spLocks noGrp="1"/>
          </p:cNvSpPr>
          <p:nvPr>
            <p:ph type="title"/>
          </p:nvPr>
        </p:nvSpPr>
        <p:spPr/>
        <p:txBody>
          <a:bodyPr>
            <a:normAutofit/>
          </a:bodyPr>
          <a:lstStyle/>
          <a:p>
            <a:r>
              <a:rPr lang="en-US" dirty="0"/>
              <a:t>Mockito</a:t>
            </a:r>
          </a:p>
        </p:txBody>
      </p:sp>
      <p:sp>
        <p:nvSpPr>
          <p:cNvPr id="8" name="Rectangle 7"/>
          <p:cNvSpPr>
            <a:spLocks noChangeArrowheads="1"/>
          </p:cNvSpPr>
          <p:nvPr/>
        </p:nvSpPr>
        <p:spPr bwMode="auto">
          <a:xfrm>
            <a:off x="619811" y="2686512"/>
            <a:ext cx="7129022" cy="3077766"/>
          </a:xfrm>
          <a:prstGeom prst="rect">
            <a:avLst/>
          </a:prstGeom>
          <a:solidFill>
            <a:schemeClr val="accent5">
              <a:lumMod val="40000"/>
              <a:lumOff val="60000"/>
              <a:alpha val="15000"/>
            </a:schemeClr>
          </a:solidFill>
          <a:ln w="12700">
            <a:solidFill>
              <a:schemeClr val="tx1"/>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&lt;dependency&gt;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&lt;groupId&gt;org.mockito&lt;/groupId&gt;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&lt;artifactId&gt;mockito-core&lt;/artifactId&gt;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&lt;version&gt;3.0.0&lt;/version&gt;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&lt;scope&gt;test&lt;/scope&gt;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&lt;/dependency&gt;</a:t>
            </a:r>
          </a:p>
        </p:txBody>
      </p:sp>
      <p:sp>
        <p:nvSpPr>
          <p:cNvPr id="6" name="Slide Number">
            <a:extLst>
              <a:ext uri="{FF2B5EF4-FFF2-40B4-BE49-F238E27FC236}">
                <a16:creationId xmlns:a16="http://schemas.microsoft.com/office/drawing/2014/main" id="{49DE29A8-5C3A-4135-A7F3-D9B9E8EACD7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386</a:t>
            </a:fld>
            <a:endParaRPr lang="en-US" noProof="0" dirty="0"/>
          </a:p>
        </p:txBody>
      </p:sp>
    </p:spTree>
    <p:extLst>
      <p:ext uri="{BB962C8B-B14F-4D97-AF65-F5344CB8AC3E}">
        <p14:creationId xmlns:p14="http://schemas.microsoft.com/office/powerpoint/2010/main" val="42777248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t>Framework for mocking objects</a:t>
            </a:r>
          </a:p>
        </p:txBody>
      </p:sp>
      <p:sp>
        <p:nvSpPr>
          <p:cNvPr id="4" name="Title 3"/>
          <p:cNvSpPr>
            <a:spLocks noGrp="1"/>
          </p:cNvSpPr>
          <p:nvPr>
            <p:ph type="title"/>
          </p:nvPr>
        </p:nvSpPr>
        <p:spPr/>
        <p:txBody>
          <a:bodyPr>
            <a:normAutofit/>
          </a:bodyPr>
          <a:lstStyle/>
          <a:p>
            <a:r>
              <a:rPr lang="en-US" dirty="0"/>
              <a:t>Mockito</a:t>
            </a:r>
          </a:p>
        </p:txBody>
      </p:sp>
      <p:sp>
        <p:nvSpPr>
          <p:cNvPr id="8" name="Rectangle 7"/>
          <p:cNvSpPr>
            <a:spLocks noChangeArrowheads="1"/>
          </p:cNvSpPr>
          <p:nvPr/>
        </p:nvSpPr>
        <p:spPr bwMode="auto">
          <a:xfrm>
            <a:off x="619811" y="1875812"/>
            <a:ext cx="10126744" cy="4647426"/>
          </a:xfrm>
          <a:prstGeom prst="rect">
            <a:avLst/>
          </a:prstGeom>
          <a:solidFill>
            <a:schemeClr val="accent5">
              <a:lumMod val="40000"/>
              <a:lumOff val="60000"/>
              <a:alpha val="15000"/>
            </a:schemeClr>
          </a:solidFill>
          <a:ln w="12700">
            <a:solidFill>
              <a:schemeClr val="tx1"/>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void testAlarmClockShouldRingInTheMourning()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Time mockedTime = Mockito.</a:t>
            </a:r>
            <a:r>
              <a:rPr lang="en-GB" sz="2400" b="1" noProof="1">
                <a:solidFill>
                  <a:schemeClr val="bg1"/>
                </a:solidFill>
                <a:latin typeface="Consolas" pitchFamily="49" charset="0"/>
                <a:cs typeface="Consolas" pitchFamily="49" charset="0"/>
              </a:rPr>
              <a:t>mock</a:t>
            </a:r>
            <a:r>
              <a:rPr lang="en-GB" sz="2400" b="1" noProof="1">
                <a:solidFill>
                  <a:schemeClr val="tx2"/>
                </a:solidFill>
                <a:latin typeface="Consolas" pitchFamily="49" charset="0"/>
                <a:cs typeface="Consolas" pitchFamily="49" charset="0"/>
              </a:rPr>
              <a:t>(Time.class);</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Mockito.</a:t>
            </a:r>
            <a:r>
              <a:rPr lang="en-GB" sz="2400" b="1" noProof="1">
                <a:solidFill>
                  <a:schemeClr val="bg1"/>
                </a:solidFill>
                <a:latin typeface="Consolas" pitchFamily="49" charset="0"/>
                <a:cs typeface="Consolas" pitchFamily="49" charset="0"/>
              </a:rPr>
              <a:t>when</a:t>
            </a:r>
            <a:r>
              <a:rPr lang="en-GB" sz="2400" b="1" noProof="1">
                <a:solidFill>
                  <a:schemeClr val="tx2"/>
                </a:solidFill>
                <a:latin typeface="Consolas" pitchFamily="49" charset="0"/>
                <a:cs typeface="Consolas" pitchFamily="49" charset="0"/>
              </a:rPr>
              <a:t>(mockedTime.isMorning()).</a:t>
            </a:r>
            <a:r>
              <a:rPr lang="en-GB" sz="2400" b="1" noProof="1">
                <a:solidFill>
                  <a:schemeClr val="bg1"/>
                </a:solidFill>
                <a:latin typeface="Consolas" pitchFamily="49" charset="0"/>
                <a:cs typeface="Consolas" pitchFamily="49" charset="0"/>
              </a:rPr>
              <a:t>thenReturn</a:t>
            </a:r>
            <a:r>
              <a:rPr lang="en-GB" sz="2400" b="1" noProof="1">
                <a:solidFill>
                  <a:schemeClr val="tx2"/>
                </a:solidFill>
                <a:latin typeface="Consolas" pitchFamily="49" charset="0"/>
                <a:cs typeface="Consolas" pitchFamily="49" charset="0"/>
              </a:rPr>
              <a:t>(true);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AlarmClock clock = new AlarmClock(mockedTime);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if (mockedTime.</a:t>
            </a:r>
            <a:r>
              <a:rPr lang="en-GB" sz="2400" b="1" noProof="1">
                <a:solidFill>
                  <a:schemeClr val="bg1"/>
                </a:solidFill>
                <a:latin typeface="Consolas" pitchFamily="49" charset="0"/>
                <a:cs typeface="Consolas" pitchFamily="49" charset="0"/>
              </a:rPr>
              <a:t>isMorning()</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Assert.assertTrue(clock.isRinging());</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p:txBody>
      </p:sp>
      <p:sp>
        <p:nvSpPr>
          <p:cNvPr id="9" name="AutoShape 6"/>
          <p:cNvSpPr>
            <a:spLocks noChangeArrowheads="1"/>
          </p:cNvSpPr>
          <p:nvPr/>
        </p:nvSpPr>
        <p:spPr bwMode="auto">
          <a:xfrm>
            <a:off x="6170691" y="4427490"/>
            <a:ext cx="1831818" cy="510778"/>
          </a:xfrm>
          <a:prstGeom prst="wedgeRoundRectCallout">
            <a:avLst>
              <a:gd name="adj1" fmla="val -59845"/>
              <a:gd name="adj2" fmla="val -1184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Always true</a:t>
            </a:r>
            <a:endParaRPr lang="bg-BG" sz="2400" b="1" dirty="0">
              <a:solidFill>
                <a:schemeClr val="bg2"/>
              </a:solidFill>
              <a:latin typeface="+mj-lt"/>
            </a:endParaRPr>
          </a:p>
        </p:txBody>
      </p:sp>
      <p:pic>
        <p:nvPicPr>
          <p:cNvPr id="10" name="Picture 2" descr="Image result for alarm cloc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2265" y="4846643"/>
            <a:ext cx="1347653" cy="134765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a:extLst>
              <a:ext uri="{FF2B5EF4-FFF2-40B4-BE49-F238E27FC236}">
                <a16:creationId xmlns:a16="http://schemas.microsoft.com/office/drawing/2014/main" id="{B3BD58F3-5F82-4E6E-BC26-56A44CD112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387</a:t>
            </a:fld>
            <a:endParaRPr lang="en-US" noProof="0" dirty="0"/>
          </a:p>
        </p:txBody>
      </p:sp>
    </p:spTree>
    <p:extLst>
      <p:ext uri="{BB962C8B-B14F-4D97-AF65-F5344CB8AC3E}">
        <p14:creationId xmlns:p14="http://schemas.microsoft.com/office/powerpoint/2010/main" val="13699118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latin typeface="+mj-lt"/>
              </a:rPr>
              <a:t>Include </a:t>
            </a:r>
            <a:r>
              <a:rPr lang="en-US" b="1" dirty="0">
                <a:solidFill>
                  <a:schemeClr val="bg1"/>
                </a:solidFill>
                <a:latin typeface="Consolas" panose="020B0609020204030204" pitchFamily="49" charset="0"/>
              </a:rPr>
              <a:t>Mockito</a:t>
            </a:r>
            <a:r>
              <a:rPr lang="en-US" dirty="0">
                <a:latin typeface="+mj-lt"/>
              </a:rPr>
              <a:t> in the project dependencies</a:t>
            </a:r>
          </a:p>
          <a:p>
            <a:r>
              <a:rPr lang="en-US" dirty="0">
                <a:latin typeface="+mj-lt"/>
              </a:rPr>
              <a:t>Mock fakes from previous problem</a:t>
            </a:r>
          </a:p>
          <a:p>
            <a:r>
              <a:rPr lang="en-US" dirty="0">
                <a:latin typeface="+mj-lt"/>
              </a:rPr>
              <a:t>Implement Hero </a:t>
            </a:r>
            <a:r>
              <a:rPr lang="en-US" b="1" dirty="0">
                <a:solidFill>
                  <a:schemeClr val="bg1"/>
                </a:solidFill>
                <a:latin typeface="+mj-lt"/>
              </a:rPr>
              <a:t>Inventory</a:t>
            </a:r>
            <a:r>
              <a:rPr lang="en-US" dirty="0">
                <a:latin typeface="+mj-lt"/>
              </a:rPr>
              <a:t>, holding unequipped weapons</a:t>
            </a:r>
          </a:p>
          <a:p>
            <a:pPr lvl="1"/>
            <a:r>
              <a:rPr lang="en-US" dirty="0">
                <a:latin typeface="+mj-lt"/>
              </a:rPr>
              <a:t>method - </a:t>
            </a:r>
            <a:r>
              <a:rPr lang="en-US" b="1" dirty="0">
                <a:solidFill>
                  <a:schemeClr val="bg1"/>
                </a:solidFill>
                <a:latin typeface="Consolas" panose="020B0609020204030204" pitchFamily="49" charset="0"/>
              </a:rPr>
              <a:t>Iterable&lt;Weapon&gt;</a:t>
            </a:r>
            <a:r>
              <a:rPr lang="en-US" b="1" dirty="0">
                <a:solidFill>
                  <a:schemeClr val="tx2">
                    <a:lumMod val="75000"/>
                  </a:schemeClr>
                </a:solidFill>
                <a:latin typeface="Consolas" panose="020B0609020204030204" pitchFamily="49" charset="0"/>
              </a:rPr>
              <a:t> </a:t>
            </a:r>
            <a:r>
              <a:rPr lang="en-US" b="1" dirty="0">
                <a:solidFill>
                  <a:schemeClr val="bg1"/>
                </a:solidFill>
                <a:latin typeface="Consolas" panose="020B0609020204030204" pitchFamily="49" charset="0"/>
              </a:rPr>
              <a:t>getInventory()</a:t>
            </a:r>
          </a:p>
          <a:p>
            <a:r>
              <a:rPr lang="en-US" dirty="0">
                <a:latin typeface="+mj-lt"/>
              </a:rPr>
              <a:t>Implement Target giving random weapon upon death</a:t>
            </a:r>
          </a:p>
          <a:p>
            <a:pPr lvl="1"/>
            <a:r>
              <a:rPr lang="en-US" dirty="0">
                <a:latin typeface="+mj-lt"/>
              </a:rPr>
              <a:t>field - </a:t>
            </a:r>
            <a:r>
              <a:rPr lang="en-US" b="1" dirty="0">
                <a:solidFill>
                  <a:schemeClr val="bg1"/>
                </a:solidFill>
                <a:latin typeface="Consolas" panose="020B0609020204030204" pitchFamily="49" charset="0"/>
              </a:rPr>
              <a:t>private List&lt;Weapon&gt; possibleLoot</a:t>
            </a:r>
          </a:p>
          <a:p>
            <a:r>
              <a:rPr lang="en-US" dirty="0">
                <a:latin typeface="+mj-lt"/>
              </a:rPr>
              <a:t>Test Hero killing a target getting loot in his inventory</a:t>
            </a:r>
          </a:p>
          <a:p>
            <a:r>
              <a:rPr lang="en-US" dirty="0">
                <a:latin typeface="+mj-lt"/>
              </a:rPr>
              <a:t>Test Target drops random loot</a:t>
            </a:r>
          </a:p>
        </p:txBody>
      </p:sp>
      <p:sp>
        <p:nvSpPr>
          <p:cNvPr id="4" name="Title 3"/>
          <p:cNvSpPr>
            <a:spLocks noGrp="1"/>
          </p:cNvSpPr>
          <p:nvPr>
            <p:ph type="title"/>
          </p:nvPr>
        </p:nvSpPr>
        <p:spPr/>
        <p:txBody>
          <a:bodyPr/>
          <a:lstStyle/>
          <a:p>
            <a:r>
              <a:rPr lang="en-US" dirty="0"/>
              <a:t>Problem: Mocking</a:t>
            </a:r>
          </a:p>
        </p:txBody>
      </p:sp>
      <p:sp>
        <p:nvSpPr>
          <p:cNvPr id="5" name="Slide Number">
            <a:extLst>
              <a:ext uri="{FF2B5EF4-FFF2-40B4-BE49-F238E27FC236}">
                <a16:creationId xmlns:a16="http://schemas.microsoft.com/office/drawing/2014/main" id="{396E3457-7D01-463C-B4B6-AEC2FC805AA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388</a:t>
            </a:fld>
            <a:endParaRPr lang="en-US" noProof="0" dirty="0"/>
          </a:p>
        </p:txBody>
      </p:sp>
    </p:spTree>
    <p:extLst>
      <p:ext uri="{BB962C8B-B14F-4D97-AF65-F5344CB8AC3E}">
        <p14:creationId xmlns:p14="http://schemas.microsoft.com/office/powerpoint/2010/main" val="27255476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Mocking (1)</a:t>
            </a:r>
          </a:p>
        </p:txBody>
      </p:sp>
      <p:sp>
        <p:nvSpPr>
          <p:cNvPr id="20" name="Rectangle 5"/>
          <p:cNvSpPr>
            <a:spLocks noChangeArrowheads="1"/>
          </p:cNvSpPr>
          <p:nvPr/>
        </p:nvSpPr>
        <p:spPr bwMode="auto">
          <a:xfrm>
            <a:off x="431235" y="1257117"/>
            <a:ext cx="11329530" cy="537070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600"/>
              </a:spcBef>
              <a:buClr>
                <a:schemeClr val="accent5">
                  <a:lumMod val="40000"/>
                  <a:lumOff val="60000"/>
                </a:schemeClr>
              </a:buClr>
              <a:buSzPct val="70000"/>
            </a:pPr>
            <a:r>
              <a:rPr lang="en-US" sz="2400" b="1" noProof="1">
                <a:solidFill>
                  <a:schemeClr val="bg1"/>
                </a:solidFill>
                <a:latin typeface="Consolas" pitchFamily="49" charset="0"/>
                <a:cs typeface="Consolas" pitchFamily="49" charset="0"/>
              </a:rPr>
              <a:t>@Test</a:t>
            </a: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void attackGainsExperienceIfTargetIsDead() {</a:t>
            </a: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Weapon weaponMock = Mockito.</a:t>
            </a:r>
            <a:r>
              <a:rPr lang="en-US" sz="2400" b="1" noProof="1">
                <a:solidFill>
                  <a:schemeClr val="bg1"/>
                </a:solidFill>
                <a:latin typeface="Consolas" pitchFamily="49" charset="0"/>
                <a:cs typeface="Consolas" pitchFamily="49" charset="0"/>
              </a:rPr>
              <a:t>mock</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Weapon.class</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Target targetMock = Mockito.</a:t>
            </a:r>
            <a:r>
              <a:rPr lang="en-US" sz="2400" b="1" noProof="1">
                <a:solidFill>
                  <a:schemeClr val="bg1"/>
                </a:solidFill>
                <a:latin typeface="Consolas" pitchFamily="49" charset="0"/>
                <a:cs typeface="Consolas" pitchFamily="49" charset="0"/>
              </a:rPr>
              <a:t>mock</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Target.class</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Mockito.</a:t>
            </a:r>
            <a:r>
              <a:rPr lang="en-US" sz="2400" b="1" noProof="1">
                <a:solidFill>
                  <a:schemeClr val="bg1"/>
                </a:solidFill>
                <a:latin typeface="Consolas" pitchFamily="49" charset="0"/>
                <a:cs typeface="Consolas" pitchFamily="49" charset="0"/>
              </a:rPr>
              <a:t>when</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targetMock.isDead()</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r>
              <a:rPr lang="en-US" sz="2400" b="1" noProof="1">
                <a:solidFill>
                  <a:schemeClr val="bg1"/>
                </a:solidFill>
                <a:latin typeface="Consolas" pitchFamily="49" charset="0"/>
                <a:cs typeface="Consolas" pitchFamily="49" charset="0"/>
              </a:rPr>
              <a:t>thenReturn</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true</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Mockito.</a:t>
            </a:r>
            <a:r>
              <a:rPr lang="en-US" sz="2400" b="1" noProof="1">
                <a:solidFill>
                  <a:schemeClr val="bg1"/>
                </a:solidFill>
                <a:latin typeface="Consolas" pitchFamily="49" charset="0"/>
                <a:cs typeface="Consolas" pitchFamily="49" charset="0"/>
              </a:rPr>
              <a:t>when</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targetMock.giveExperience()</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r>
              <a:rPr lang="en-US" sz="2400" b="1" noProof="1">
                <a:solidFill>
                  <a:schemeClr val="bg1"/>
                </a:solidFill>
                <a:latin typeface="Consolas" pitchFamily="49" charset="0"/>
                <a:cs typeface="Consolas" pitchFamily="49" charset="0"/>
              </a:rPr>
              <a:t>thenReturn</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TARGET_XP</a:t>
            </a:r>
            <a:r>
              <a:rPr lang="en-US" sz="2400" b="1" noProof="1">
                <a:solidFill>
                  <a:schemeClr val="tx2">
                    <a:lumMod val="75000"/>
                  </a:schemeClr>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Hero hero = new Hero(HERO_NAME, </a:t>
            </a:r>
            <a:r>
              <a:rPr lang="en-US" sz="2400" b="1" noProof="1">
                <a:solidFill>
                  <a:schemeClr val="bg1"/>
                </a:solidFill>
                <a:latin typeface="Consolas" pitchFamily="49" charset="0"/>
                <a:cs typeface="Consolas" pitchFamily="49" charset="0"/>
              </a:rPr>
              <a:t>weaponMock</a:t>
            </a:r>
            <a:r>
              <a:rPr lang="en-US" sz="2400" b="1" noProof="1">
                <a:solidFill>
                  <a:schemeClr val="tx2"/>
                </a:solidFill>
                <a:latin typeface="Consolas" pitchFamily="49" charset="0"/>
                <a:cs typeface="Consolas" pitchFamily="49" charset="0"/>
              </a:rPr>
              <a:t>);</a:t>
            </a: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hero.attack(</a:t>
            </a:r>
            <a:r>
              <a:rPr lang="en-US" sz="2400" b="1" noProof="1">
                <a:solidFill>
                  <a:schemeClr val="bg1"/>
                </a:solidFill>
                <a:latin typeface="Consolas" pitchFamily="49" charset="0"/>
                <a:cs typeface="Consolas" pitchFamily="49" charset="0"/>
              </a:rPr>
              <a:t>targetMock</a:t>
            </a:r>
            <a:r>
              <a:rPr lang="en-US" sz="24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endParaRPr lang="en-US" sz="2400" b="1" noProof="1">
              <a:solidFill>
                <a:schemeClr val="tx2"/>
              </a:solidFill>
              <a:latin typeface="Consolas" pitchFamily="49" charset="0"/>
              <a:cs typeface="Consolas" pitchFamily="49" charset="0"/>
            </a:endParaRP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Assert.assertEquals("Wrong experience", TARGET_XP, </a:t>
            </a: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hero.getExperience());</a:t>
            </a:r>
          </a:p>
          <a:p>
            <a:pPr eaLnBrk="0" hangingPunct="0">
              <a:spcBef>
                <a:spcPts val="600"/>
              </a:spcBef>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p>
        </p:txBody>
      </p:sp>
      <p:sp>
        <p:nvSpPr>
          <p:cNvPr id="5" name="Slide Number">
            <a:extLst>
              <a:ext uri="{FF2B5EF4-FFF2-40B4-BE49-F238E27FC236}">
                <a16:creationId xmlns:a16="http://schemas.microsoft.com/office/drawing/2014/main" id="{D6D03452-DF29-44D3-8671-EB752506E3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389</a:t>
            </a:fld>
            <a:endParaRPr lang="en-US" noProof="0" dirty="0"/>
          </a:p>
        </p:txBody>
      </p:sp>
    </p:spTree>
    <p:extLst>
      <p:ext uri="{BB962C8B-B14F-4D97-AF65-F5344CB8AC3E}">
        <p14:creationId xmlns:p14="http://schemas.microsoft.com/office/powerpoint/2010/main" val="34595285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04B6ED-BCA9-4C80-A4C1-27C62E96CC2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83823" y="1384042"/>
            <a:ext cx="2054095" cy="2369375"/>
          </a:xfrm>
          <a:prstGeom prst="rect">
            <a:avLst/>
          </a:prstGeom>
        </p:spPr>
      </p:pic>
      <p:sp>
        <p:nvSpPr>
          <p:cNvPr id="3" name="Title 2">
            <a:extLst>
              <a:ext uri="{FF2B5EF4-FFF2-40B4-BE49-F238E27FC236}">
                <a16:creationId xmlns:a16="http://schemas.microsoft.com/office/drawing/2014/main" id="{CFE857C6-5EBD-4F64-B0B9-8AE60CDCE02E}"/>
              </a:ext>
            </a:extLst>
          </p:cNvPr>
          <p:cNvSpPr>
            <a:spLocks noGrp="1"/>
          </p:cNvSpPr>
          <p:nvPr>
            <p:ph type="title" sz="quarter" idx="10"/>
          </p:nvPr>
        </p:nvSpPr>
        <p:spPr/>
        <p:txBody>
          <a:bodyPr/>
          <a:lstStyle/>
          <a:p>
            <a:r>
              <a:rPr lang="en-US"/>
              <a:t>Packages</a:t>
            </a:r>
          </a:p>
        </p:txBody>
      </p:sp>
    </p:spTree>
    <p:extLst>
      <p:ext uri="{BB962C8B-B14F-4D97-AF65-F5344CB8AC3E}">
        <p14:creationId xmlns:p14="http://schemas.microsoft.com/office/powerpoint/2010/main" val="2097685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lstStyle/>
          <a:p>
            <a:r>
              <a:rPr lang="en-US" dirty="0">
                <a:latin typeface="+mj-lt"/>
              </a:rPr>
              <a:t>Create</a:t>
            </a:r>
            <a:r>
              <a:rPr lang="en-US" dirty="0">
                <a:solidFill>
                  <a:schemeClr val="bg1"/>
                </a:solidFill>
                <a:latin typeface="+mj-lt"/>
              </a:rPr>
              <a:t> </a:t>
            </a:r>
            <a:r>
              <a:rPr lang="en-US" b="1" dirty="0">
                <a:solidFill>
                  <a:schemeClr val="bg1"/>
                </a:solidFill>
                <a:latin typeface="Consolas" panose="020B0609020204030204" pitchFamily="49" charset="0"/>
              </a:rPr>
              <a:t>RandomProvider</a:t>
            </a:r>
            <a:r>
              <a:rPr lang="en-US" dirty="0">
                <a:solidFill>
                  <a:schemeClr val="bg1"/>
                </a:solidFill>
                <a:latin typeface="+mj-lt"/>
              </a:rPr>
              <a:t> </a:t>
            </a:r>
            <a:r>
              <a:rPr lang="en-US" dirty="0">
                <a:latin typeface="+mj-lt"/>
              </a:rPr>
              <a:t>Interface</a:t>
            </a:r>
          </a:p>
          <a:p>
            <a:r>
              <a:rPr lang="en-US" dirty="0">
                <a:latin typeface="+mj-lt"/>
              </a:rPr>
              <a:t>Hero </a:t>
            </a:r>
            <a:r>
              <a:rPr lang="en-US" dirty="0"/>
              <a:t>method</a:t>
            </a:r>
          </a:p>
          <a:p>
            <a:pPr lvl="1">
              <a:buClr>
                <a:schemeClr val="tx1"/>
              </a:buClr>
            </a:pPr>
            <a:r>
              <a:rPr lang="en-US" b="1" dirty="0">
                <a:solidFill>
                  <a:schemeClr val="bg1"/>
                </a:solidFill>
                <a:latin typeface="Consolas" panose="020B0609020204030204" pitchFamily="49" charset="0"/>
              </a:rPr>
              <a:t>attack(Target target, RandomProvider rnd)</a:t>
            </a:r>
          </a:p>
          <a:p>
            <a:r>
              <a:rPr lang="en-US" dirty="0">
                <a:latin typeface="+mj-lt"/>
              </a:rPr>
              <a:t>Target</a:t>
            </a:r>
            <a:r>
              <a:rPr lang="en-US" dirty="0"/>
              <a:t> method</a:t>
            </a:r>
          </a:p>
          <a:p>
            <a:pPr lvl="1">
              <a:buClr>
                <a:schemeClr val="tx1"/>
              </a:buClr>
            </a:pPr>
            <a:r>
              <a:rPr lang="en-US" b="1" dirty="0">
                <a:solidFill>
                  <a:schemeClr val="bg1"/>
                </a:solidFill>
                <a:latin typeface="Consolas" panose="020B0609020204030204" pitchFamily="49" charset="0"/>
              </a:rPr>
              <a:t>dropLoot(RandomProvider rnd)</a:t>
            </a:r>
          </a:p>
          <a:p>
            <a:r>
              <a:rPr lang="en-US" dirty="0">
                <a:latin typeface="+mj-lt"/>
              </a:rPr>
              <a:t>Mock weapon, target and random provider for test</a:t>
            </a:r>
          </a:p>
        </p:txBody>
      </p:sp>
      <p:sp>
        <p:nvSpPr>
          <p:cNvPr id="4" name="Title 3"/>
          <p:cNvSpPr>
            <a:spLocks noGrp="1"/>
          </p:cNvSpPr>
          <p:nvPr>
            <p:ph type="title"/>
          </p:nvPr>
        </p:nvSpPr>
        <p:spPr/>
        <p:txBody>
          <a:bodyPr/>
          <a:lstStyle/>
          <a:p>
            <a:r>
              <a:rPr lang="en-US" dirty="0"/>
              <a:t>Solution: Mocking (2)</a:t>
            </a:r>
          </a:p>
        </p:txBody>
      </p:sp>
      <p:sp>
        <p:nvSpPr>
          <p:cNvPr id="6" name="Slide Number">
            <a:extLst>
              <a:ext uri="{FF2B5EF4-FFF2-40B4-BE49-F238E27FC236}">
                <a16:creationId xmlns:a16="http://schemas.microsoft.com/office/drawing/2014/main" id="{2EBDA54A-67E2-42D7-BB59-DB55DFD72E9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390</a:t>
            </a:fld>
            <a:endParaRPr lang="en-US" noProof="0" dirty="0"/>
          </a:p>
        </p:txBody>
      </p:sp>
    </p:spTree>
    <p:extLst>
      <p:ext uri="{BB962C8B-B14F-4D97-AF65-F5344CB8AC3E}">
        <p14:creationId xmlns:p14="http://schemas.microsoft.com/office/powerpoint/2010/main" val="1573447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228"/>
            <a:ext cx="7579238"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19751"/>
            <a:ext cx="8630747"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43"/>
            <a:ext cx="2881926"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64770"/>
            <a:ext cx="11811941" cy="5201066"/>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358775" indent="-358775">
              <a:lnSpc>
                <a:spcPct val="95000"/>
              </a:lnSpc>
              <a:buClr>
                <a:schemeClr val="bg2"/>
              </a:buClr>
            </a:pPr>
            <a:endParaRPr lang="en-GB" sz="3200" dirty="0">
              <a:solidFill>
                <a:schemeClr val="bg2"/>
              </a:solidFill>
            </a:endParaRPr>
          </a:p>
          <a:p>
            <a:pPr marL="358775" indent="-358775">
              <a:lnSpc>
                <a:spcPct val="95000"/>
              </a:lnSpc>
              <a:buClr>
                <a:schemeClr val="bg2"/>
              </a:buClr>
            </a:pPr>
            <a:endParaRPr lang="en-GB" sz="3200" dirty="0">
              <a:solidFill>
                <a:schemeClr val="bg2"/>
              </a:solidFill>
            </a:endParaRPr>
          </a:p>
          <a:p>
            <a:pPr marL="358775" indent="-358775">
              <a:lnSpc>
                <a:spcPct val="95000"/>
              </a:lnSpc>
              <a:buClr>
                <a:schemeClr val="bg2"/>
              </a:buClr>
            </a:pPr>
            <a:endParaRPr lang="en-GB" sz="3200" dirty="0">
              <a:solidFill>
                <a:schemeClr val="bg2"/>
              </a:solidFill>
            </a:endParaRPr>
          </a:p>
        </p:txBody>
      </p:sp>
      <p:sp>
        <p:nvSpPr>
          <p:cNvPr id="2" name="Rectangle 1"/>
          <p:cNvSpPr/>
          <p:nvPr/>
        </p:nvSpPr>
        <p:spPr>
          <a:xfrm>
            <a:off x="542933" y="1748998"/>
            <a:ext cx="7304078" cy="3354765"/>
          </a:xfrm>
          <a:prstGeom prst="rect">
            <a:avLst/>
          </a:prstGeom>
        </p:spPr>
        <p:txBody>
          <a:bodyPr wrap="square">
            <a:spAutoFit/>
          </a:bodyPr>
          <a:lstStyle/>
          <a:p>
            <a:pPr marL="342900" indent="-342900">
              <a:buFont typeface="Wingdings" panose="05000000000000000000" pitchFamily="2" charset="2"/>
              <a:buChar char="§"/>
            </a:pPr>
            <a:r>
              <a:rPr lang="en-US" dirty="0">
                <a:solidFill>
                  <a:schemeClr val="bg2"/>
                </a:solidFill>
              </a:rPr>
              <a:t>What is Reflection</a:t>
            </a:r>
          </a:p>
          <a:p>
            <a:pPr marL="342900" indent="-342900">
              <a:buFont typeface="Wingdings" panose="05000000000000000000" pitchFamily="2" charset="2"/>
              <a:buChar char="§"/>
            </a:pPr>
            <a:r>
              <a:rPr lang="en-US" dirty="0">
                <a:solidFill>
                  <a:schemeClr val="bg2"/>
                </a:solidFill>
              </a:rPr>
              <a:t>Reflection API</a:t>
            </a:r>
          </a:p>
          <a:p>
            <a:pPr marL="647646" lvl="1" indent="-342900">
              <a:buFont typeface="Wingdings" panose="05000000000000000000" pitchFamily="2" charset="2"/>
              <a:buChar char="§"/>
            </a:pPr>
            <a:r>
              <a:rPr lang="en-US" dirty="0">
                <a:solidFill>
                  <a:schemeClr val="bg2"/>
                </a:solidFill>
              </a:rPr>
              <a:t>Reflecting Classes</a:t>
            </a:r>
          </a:p>
          <a:p>
            <a:pPr marL="647646" lvl="1" indent="-342900">
              <a:buFont typeface="Wingdings" panose="05000000000000000000" pitchFamily="2" charset="2"/>
              <a:buChar char="§"/>
            </a:pPr>
            <a:r>
              <a:rPr lang="en-US" dirty="0">
                <a:solidFill>
                  <a:schemeClr val="bg2"/>
                </a:solidFill>
              </a:rPr>
              <a:t>Reflecting Constructors</a:t>
            </a:r>
          </a:p>
          <a:p>
            <a:pPr marL="647646" lvl="1" indent="-342900">
              <a:buFont typeface="Wingdings" panose="05000000000000000000" pitchFamily="2" charset="2"/>
              <a:buChar char="§"/>
            </a:pPr>
            <a:r>
              <a:rPr lang="en-US" dirty="0">
                <a:solidFill>
                  <a:schemeClr val="bg2"/>
                </a:solidFill>
              </a:rPr>
              <a:t>Reflecting Fields</a:t>
            </a:r>
          </a:p>
          <a:p>
            <a:pPr marL="647646" lvl="1" indent="-342900">
              <a:buFont typeface="Wingdings" panose="05000000000000000000" pitchFamily="2" charset="2"/>
              <a:buChar char="§"/>
            </a:pPr>
            <a:r>
              <a:rPr lang="en-US" dirty="0">
                <a:solidFill>
                  <a:schemeClr val="bg2"/>
                </a:solidFill>
              </a:rPr>
              <a:t>Reflecting Methods</a:t>
            </a:r>
          </a:p>
          <a:p>
            <a:pPr marL="647646" lvl="1" indent="-342900">
              <a:buFont typeface="Wingdings" panose="05000000000000000000" pitchFamily="2" charset="2"/>
              <a:buChar char="§"/>
            </a:pPr>
            <a:r>
              <a:rPr lang="en-US" dirty="0">
                <a:solidFill>
                  <a:schemeClr val="bg2"/>
                </a:solidFill>
              </a:rPr>
              <a:t>Access Modifiers</a:t>
            </a:r>
          </a:p>
          <a:p>
            <a:pPr marL="342900" indent="-342900">
              <a:buClr>
                <a:schemeClr val="tx1"/>
              </a:buClr>
              <a:buFont typeface="Wingdings" panose="05000000000000000000" pitchFamily="2" charset="2"/>
              <a:buChar char="§"/>
            </a:pPr>
            <a:r>
              <a:rPr lang="en-US" dirty="0">
                <a:solidFill>
                  <a:schemeClr val="bg2"/>
                </a:solidFill>
              </a:rPr>
              <a:t>Annotations are used to describe our code</a:t>
            </a:r>
          </a:p>
          <a:p>
            <a:pPr marL="342900" indent="-342900">
              <a:buFont typeface="Wingdings" panose="05000000000000000000" pitchFamily="2" charset="2"/>
              <a:buChar char="§"/>
            </a:pPr>
            <a:r>
              <a:rPr lang="en-US" dirty="0">
                <a:solidFill>
                  <a:schemeClr val="bg2"/>
                </a:solidFill>
              </a:rPr>
              <a:t>Annotations provide the possibility to work with non-existing classes</a:t>
            </a:r>
          </a:p>
          <a:p>
            <a:pPr marL="342900" indent="-342900">
              <a:buFont typeface="Wingdings" panose="05000000000000000000" pitchFamily="2" charset="2"/>
              <a:buChar char="§"/>
            </a:pPr>
            <a:r>
              <a:rPr lang="en-US" dirty="0">
                <a:solidFill>
                  <a:schemeClr val="bg2"/>
                </a:solidFill>
              </a:rPr>
              <a:t>Some annotations can be accessed through reflection</a:t>
            </a:r>
          </a:p>
          <a:p>
            <a:pPr marL="304746" lvl="1"/>
            <a:endParaRPr lang="en-US" sz="3200" dirty="0">
              <a:solidFill>
                <a:schemeClr val="bg2"/>
              </a:solidFill>
            </a:endParaRPr>
          </a:p>
        </p:txBody>
      </p:sp>
      <p:sp>
        <p:nvSpPr>
          <p:cNvPr id="17" name="Rounded Rectangle 10">
            <a:extLst>
              <a:ext uri="{FF2B5EF4-FFF2-40B4-BE49-F238E27FC236}">
                <a16:creationId xmlns:a16="http://schemas.microsoft.com/office/drawing/2014/main" id="{18F78F23-3D09-4B63-8DF9-D49CFBB145EE}"/>
              </a:ext>
            </a:extLst>
          </p:cNvPr>
          <p:cNvSpPr/>
          <p:nvPr/>
        </p:nvSpPr>
        <p:spPr>
          <a:xfrm>
            <a:off x="170122" y="1419750"/>
            <a:ext cx="8630747" cy="5300339"/>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2"/>
              </a:buClr>
              <a:buFont typeface="Wingdings" panose="05000000000000000000" pitchFamily="2" charset="2"/>
              <a:buChar char="§"/>
            </a:pPr>
            <a:r>
              <a:rPr lang="en-US" sz="3400" b="1" dirty="0">
                <a:solidFill>
                  <a:schemeClr val="bg1"/>
                </a:solidFill>
              </a:rPr>
              <a:t>Unit Testing</a:t>
            </a:r>
            <a:r>
              <a:rPr lang="en-US" sz="3400" dirty="0">
                <a:solidFill>
                  <a:schemeClr val="bg1"/>
                </a:solidFill>
              </a:rPr>
              <a:t> </a:t>
            </a:r>
            <a:r>
              <a:rPr lang="en-US" sz="3400" dirty="0">
                <a:solidFill>
                  <a:schemeClr val="bg2"/>
                </a:solidFill>
              </a:rPr>
              <a:t>helps us build </a:t>
            </a:r>
            <a:r>
              <a:rPr lang="en-US" sz="3400" b="1" dirty="0">
                <a:solidFill>
                  <a:schemeClr val="bg1"/>
                </a:solidFill>
              </a:rPr>
              <a:t>solid code</a:t>
            </a:r>
          </a:p>
          <a:p>
            <a:pPr marL="457200" indent="-457200">
              <a:buClr>
                <a:schemeClr val="bg2"/>
              </a:buClr>
              <a:buFont typeface="Wingdings" panose="05000000000000000000" pitchFamily="2" charset="2"/>
              <a:buChar char="§"/>
            </a:pPr>
            <a:r>
              <a:rPr lang="en-US" sz="3400" b="1" dirty="0">
                <a:solidFill>
                  <a:schemeClr val="bg1"/>
                </a:solidFill>
              </a:rPr>
              <a:t>Structure</a:t>
            </a:r>
            <a:r>
              <a:rPr lang="en-US" sz="3400" dirty="0">
                <a:solidFill>
                  <a:schemeClr val="bg2"/>
                </a:solidFill>
              </a:rPr>
              <a:t> your unit tests – </a:t>
            </a:r>
            <a:r>
              <a:rPr lang="en-US" sz="3400" b="1" dirty="0">
                <a:solidFill>
                  <a:schemeClr val="bg1"/>
                </a:solidFill>
              </a:rPr>
              <a:t>3A Pattern</a:t>
            </a:r>
          </a:p>
          <a:p>
            <a:pPr marL="457200" indent="-457200">
              <a:buFont typeface="Wingdings" panose="05000000000000000000" pitchFamily="2" charset="2"/>
              <a:buChar char="§"/>
            </a:pPr>
            <a:r>
              <a:rPr lang="en-US" sz="3400" dirty="0">
                <a:solidFill>
                  <a:schemeClr val="bg2"/>
                </a:solidFill>
              </a:rPr>
              <a:t>Use </a:t>
            </a:r>
            <a:r>
              <a:rPr lang="en-US" sz="3400" b="1" dirty="0">
                <a:solidFill>
                  <a:schemeClr val="bg1"/>
                </a:solidFill>
              </a:rPr>
              <a:t>descriptive names</a:t>
            </a:r>
            <a:r>
              <a:rPr lang="en-US" sz="3400" dirty="0">
                <a:solidFill>
                  <a:schemeClr val="bg2"/>
                </a:solidFill>
              </a:rPr>
              <a:t> for your tests</a:t>
            </a:r>
          </a:p>
          <a:p>
            <a:pPr marL="457200" indent="-457200">
              <a:buFont typeface="Wingdings" panose="05000000000000000000" pitchFamily="2" charset="2"/>
              <a:buChar char="§"/>
            </a:pPr>
            <a:r>
              <a:rPr lang="en-US" sz="3400" dirty="0">
                <a:solidFill>
                  <a:schemeClr val="bg2"/>
                </a:solidFill>
              </a:rPr>
              <a:t>Use different </a:t>
            </a:r>
            <a:r>
              <a:rPr lang="en-US" sz="3400" b="1" dirty="0">
                <a:solidFill>
                  <a:schemeClr val="bg1"/>
                </a:solidFill>
              </a:rPr>
              <a:t>assertions</a:t>
            </a:r>
            <a:r>
              <a:rPr lang="en-US" sz="3400" dirty="0">
                <a:solidFill>
                  <a:schemeClr val="bg2"/>
                </a:solidFill>
              </a:rPr>
              <a:t> depending on the situation</a:t>
            </a:r>
          </a:p>
          <a:p>
            <a:pPr marL="457200" indent="-457200">
              <a:buClr>
                <a:schemeClr val="bg2"/>
              </a:buClr>
              <a:buFont typeface="Wingdings" panose="05000000000000000000" pitchFamily="2" charset="2"/>
              <a:buChar char="§"/>
            </a:pPr>
            <a:r>
              <a:rPr lang="en-US" sz="3400" b="1" dirty="0">
                <a:solidFill>
                  <a:schemeClr val="bg1"/>
                </a:solidFill>
              </a:rPr>
              <a:t>Dependency Injection</a:t>
            </a:r>
          </a:p>
          <a:p>
            <a:pPr marL="1066693" lvl="1" indent="-457200">
              <a:buFont typeface="Wingdings" panose="05000000000000000000" pitchFamily="2" charset="2"/>
              <a:buChar char="§"/>
            </a:pPr>
            <a:r>
              <a:rPr lang="en-US" sz="3200" dirty="0">
                <a:solidFill>
                  <a:schemeClr val="bg2"/>
                </a:solidFill>
              </a:rPr>
              <a:t>makes your classes </a:t>
            </a:r>
            <a:r>
              <a:rPr lang="en-US" sz="3200" b="1" dirty="0">
                <a:solidFill>
                  <a:schemeClr val="bg1"/>
                </a:solidFill>
              </a:rPr>
              <a:t>testable</a:t>
            </a:r>
          </a:p>
          <a:p>
            <a:pPr marL="1066693" lvl="1" indent="-457200">
              <a:buClr>
                <a:schemeClr val="bg2"/>
              </a:buClr>
              <a:buFont typeface="Wingdings" panose="05000000000000000000" pitchFamily="2" charset="2"/>
              <a:buChar char="§"/>
            </a:pPr>
            <a:r>
              <a:rPr lang="en-US" sz="3200" b="1" dirty="0">
                <a:solidFill>
                  <a:schemeClr val="bg1"/>
                </a:solidFill>
              </a:rPr>
              <a:t>Looses coupling</a:t>
            </a:r>
            <a:r>
              <a:rPr lang="en-US" sz="3200" dirty="0">
                <a:solidFill>
                  <a:schemeClr val="bg1"/>
                </a:solidFill>
              </a:rPr>
              <a:t> </a:t>
            </a:r>
            <a:r>
              <a:rPr lang="en-US" sz="3200" dirty="0">
                <a:solidFill>
                  <a:schemeClr val="bg2"/>
                </a:solidFill>
              </a:rPr>
              <a:t>and </a:t>
            </a:r>
            <a:r>
              <a:rPr lang="en-US" sz="3200" b="1" dirty="0">
                <a:solidFill>
                  <a:schemeClr val="bg1"/>
                </a:solidFill>
              </a:rPr>
              <a:t>improves design</a:t>
            </a:r>
          </a:p>
          <a:p>
            <a:pPr marL="457200" indent="-457200">
              <a:buClr>
                <a:schemeClr val="bg2"/>
              </a:buClr>
              <a:buFont typeface="Wingdings" panose="05000000000000000000" pitchFamily="2" charset="2"/>
              <a:buChar char="§"/>
            </a:pPr>
            <a:r>
              <a:rPr lang="en-US" sz="3400" b="1" dirty="0">
                <a:solidFill>
                  <a:schemeClr val="bg1"/>
                </a:solidFill>
              </a:rPr>
              <a:t>Mock</a:t>
            </a:r>
            <a:r>
              <a:rPr lang="en-US" sz="3400" dirty="0">
                <a:solidFill>
                  <a:schemeClr val="bg2"/>
                </a:solidFill>
              </a:rPr>
              <a:t> objects to </a:t>
            </a:r>
            <a:r>
              <a:rPr lang="en-US" sz="3400" b="1" dirty="0">
                <a:solidFill>
                  <a:schemeClr val="bg1"/>
                </a:solidFill>
              </a:rPr>
              <a:t>isolate tested behavior</a:t>
            </a:r>
          </a:p>
        </p:txBody>
      </p:sp>
      <p:sp>
        <p:nvSpPr>
          <p:cNvPr id="16" name="Slide Number">
            <a:extLst>
              <a:ext uri="{FF2B5EF4-FFF2-40B4-BE49-F238E27FC236}">
                <a16:creationId xmlns:a16="http://schemas.microsoft.com/office/drawing/2014/main" id="{5F6D9345-2434-44E7-A3BC-5BF6359AA1F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391</a:t>
            </a:fld>
            <a:endParaRPr lang="en-US" noProof="0" dirty="0"/>
          </a:p>
        </p:txBody>
      </p:sp>
    </p:spTree>
    <p:extLst>
      <p:ext uri="{BB962C8B-B14F-4D97-AF65-F5344CB8AC3E}">
        <p14:creationId xmlns:p14="http://schemas.microsoft.com/office/powerpoint/2010/main" val="32825535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39634694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393</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30154841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394</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787878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09F4AB9E-E5E3-409C-83A7-AE05DD510D6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395</a:t>
            </a:fld>
            <a:endParaRPr lang="en-US" dirty="0"/>
          </a:p>
        </p:txBody>
      </p:sp>
    </p:spTree>
    <p:extLst>
      <p:ext uri="{BB962C8B-B14F-4D97-AF65-F5344CB8AC3E}">
        <p14:creationId xmlns:p14="http://schemas.microsoft.com/office/powerpoint/2010/main" val="22300934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3D0E6F87-B6AC-4ED3-890D-508642464E7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396</a:t>
            </a:fld>
            <a:endParaRPr lang="en-US" noProof="0" dirty="0"/>
          </a:p>
        </p:txBody>
      </p:sp>
    </p:spTree>
    <p:extLst>
      <p:ext uri="{BB962C8B-B14F-4D97-AF65-F5344CB8AC3E}">
        <p14:creationId xmlns:p14="http://schemas.microsoft.com/office/powerpoint/2010/main" val="1666929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04DC04-DA2A-41C0-8578-4B8D2F08EA7D}"/>
              </a:ext>
            </a:extLst>
          </p:cNvPr>
          <p:cNvSpPr>
            <a:spLocks noGrp="1"/>
          </p:cNvSpPr>
          <p:nvPr>
            <p:ph type="subTitle" idx="1"/>
          </p:nvPr>
        </p:nvSpPr>
        <p:spPr/>
        <p:txBody>
          <a:bodyPr/>
          <a:lstStyle/>
          <a:p>
            <a:r>
              <a:rPr lang="en-US" dirty="0"/>
              <a:t>Learn the "Test First" Approach to Coding</a:t>
            </a:r>
          </a:p>
        </p:txBody>
      </p:sp>
      <p:sp>
        <p:nvSpPr>
          <p:cNvPr id="2" name="Title 1">
            <a:extLst>
              <a:ext uri="{FF2B5EF4-FFF2-40B4-BE49-F238E27FC236}">
                <a16:creationId xmlns:a16="http://schemas.microsoft.com/office/drawing/2014/main" id="{37F91798-9AD5-4209-8887-958029548481}"/>
              </a:ext>
            </a:extLst>
          </p:cNvPr>
          <p:cNvSpPr>
            <a:spLocks noGrp="1"/>
          </p:cNvSpPr>
          <p:nvPr>
            <p:ph type="title"/>
          </p:nvPr>
        </p:nvSpPr>
        <p:spPr/>
        <p:txBody>
          <a:bodyPr/>
          <a:lstStyle/>
          <a:p>
            <a:r>
              <a:rPr lang="en-US" dirty="0"/>
              <a:t>Test-Driven Development</a:t>
            </a:r>
          </a:p>
        </p:txBody>
      </p:sp>
      <p:sp>
        <p:nvSpPr>
          <p:cNvPr id="11" name="Text Placeholder 10"/>
          <p:cNvSpPr>
            <a:spLocks noGrp="1"/>
          </p:cNvSpPr>
          <p:nvPr>
            <p:ph type="body" sz="quarter" idx="17"/>
          </p:nvPr>
        </p:nvSpPr>
        <p:spPr/>
        <p:txBody>
          <a:bodyPr/>
          <a:lstStyle/>
          <a:p>
            <a:r>
              <a:rPr lang="en-US"/>
              <a:t>Software University</a:t>
            </a:r>
            <a:endParaRPr lang="en-US" dirty="0"/>
          </a:p>
        </p:txBody>
      </p:sp>
      <p:sp>
        <p:nvSpPr>
          <p:cNvPr id="12" name="Text Placeholder 11"/>
          <p:cNvSpPr>
            <a:spLocks noGrp="1"/>
          </p:cNvSpPr>
          <p:nvPr>
            <p:ph type="body" sz="quarter" idx="18"/>
          </p:nvPr>
        </p:nvSpPr>
        <p:spPr/>
        <p:txBody>
          <a:bodyPr/>
          <a:lstStyle/>
          <a:p>
            <a:r>
              <a:rPr lang="en-US">
                <a:hlinkClick r:id="rId3"/>
              </a:rPr>
              <a:t>https://softuni.bg</a:t>
            </a:r>
            <a:endParaRPr lang="en-US" dirty="0"/>
          </a:p>
        </p:txBody>
      </p:sp>
      <p:sp>
        <p:nvSpPr>
          <p:cNvPr id="9" name="Text Placeholder 8">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a:t>SoftUni Team</a:t>
            </a:r>
            <a:endParaRPr lang="en-US" dirty="0"/>
          </a:p>
        </p:txBody>
      </p:sp>
      <p:sp>
        <p:nvSpPr>
          <p:cNvPr id="10" name="Text Placeholder 9">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a:t>Technical Trainers</a:t>
            </a:r>
            <a:endParaRPr lang="en-US" dirty="0"/>
          </a:p>
        </p:txBody>
      </p:sp>
      <p:pic>
        <p:nvPicPr>
          <p:cNvPr id="1026" name="Picture 2" descr="Image result for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82" y="2839337"/>
            <a:ext cx="2631268" cy="174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2901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p:txBody>
          <a:bodyPr>
            <a:normAutofit/>
          </a:bodyPr>
          <a:lstStyle/>
          <a:p>
            <a:pPr marL="514350" indent="-514350">
              <a:spcBef>
                <a:spcPts val="1200"/>
              </a:spcBef>
              <a:spcAft>
                <a:spcPts val="1200"/>
              </a:spcAft>
              <a:buFont typeface="+mj-lt"/>
              <a:buAutoNum type="arabicPeriod"/>
            </a:pPr>
            <a:r>
              <a:rPr lang="en-US" sz="3400" dirty="0"/>
              <a:t>Code and Test</a:t>
            </a:r>
            <a:endParaRPr lang="bg-BG" sz="3400" dirty="0"/>
          </a:p>
          <a:p>
            <a:pPr marL="514350" indent="-514350">
              <a:spcBef>
                <a:spcPts val="1200"/>
              </a:spcBef>
              <a:spcAft>
                <a:spcPts val="1200"/>
              </a:spcAft>
              <a:buFont typeface="+mj-lt"/>
              <a:buAutoNum type="arabicPeriod"/>
            </a:pPr>
            <a:r>
              <a:rPr lang="en-US" sz="3400" dirty="0"/>
              <a:t>Test-Driven Development</a:t>
            </a:r>
          </a:p>
          <a:p>
            <a:pPr marL="514350" indent="-514350">
              <a:spcBef>
                <a:spcPts val="1200"/>
              </a:spcBef>
              <a:spcAft>
                <a:spcPts val="1200"/>
              </a:spcAft>
              <a:buFont typeface="+mj-lt"/>
              <a:buAutoNum type="arabicPeriod"/>
            </a:pPr>
            <a:r>
              <a:rPr lang="en-US" sz="3400" dirty="0"/>
              <a:t>Reasons to Use Test-Driven Development</a:t>
            </a:r>
          </a:p>
        </p:txBody>
      </p:sp>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sp>
        <p:nvSpPr>
          <p:cNvPr id="5" name="Slide Number">
            <a:extLst>
              <a:ext uri="{FF2B5EF4-FFF2-40B4-BE49-F238E27FC236}">
                <a16:creationId xmlns:a16="http://schemas.microsoft.com/office/drawing/2014/main" id="{B8AEB722-D66D-4A85-8FBB-2ACD18DB86F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398</a:t>
            </a:fld>
            <a:endParaRPr lang="en-US" noProof="0" dirty="0"/>
          </a:p>
        </p:txBody>
      </p:sp>
    </p:spTree>
    <p:extLst>
      <p:ext uri="{BB962C8B-B14F-4D97-AF65-F5344CB8AC3E}">
        <p14:creationId xmlns:p14="http://schemas.microsoft.com/office/powerpoint/2010/main" val="22451536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rPr>
              <a:t>sli.do</a:t>
            </a: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B5AA7486-A3D9-4CA0-95D8-A3A6790B922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399</a:t>
            </a:fld>
            <a:endParaRPr lang="en-US" noProof="0" dirty="0"/>
          </a:p>
        </p:txBody>
      </p:sp>
    </p:spTree>
    <p:extLst>
      <p:ext uri="{BB962C8B-B14F-4D97-AF65-F5344CB8AC3E}">
        <p14:creationId xmlns:p14="http://schemas.microsoft.com/office/powerpoint/2010/main" val="1195300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8086E1E4-2C6E-4075-B19C-62F5C7496AF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rot="10800000">
            <a:off x="5020022" y="1468127"/>
            <a:ext cx="2151956" cy="2151956"/>
          </a:xfrm>
          <a:prstGeom prst="rect">
            <a:avLst/>
          </a:prstGeom>
        </p:spPr>
      </p:pic>
      <p:sp>
        <p:nvSpPr>
          <p:cNvPr id="3" name="Title 2">
            <a:extLst>
              <a:ext uri="{FF2B5EF4-FFF2-40B4-BE49-F238E27FC236}">
                <a16:creationId xmlns:a16="http://schemas.microsoft.com/office/drawing/2014/main" id="{448E008A-CA25-4996-B1ED-374A10E7ACCC}"/>
              </a:ext>
            </a:extLst>
          </p:cNvPr>
          <p:cNvSpPr>
            <a:spLocks noGrp="1"/>
          </p:cNvSpPr>
          <p:nvPr>
            <p:ph type="title" sz="quarter" idx="10"/>
          </p:nvPr>
        </p:nvSpPr>
        <p:spPr/>
        <p:txBody>
          <a:bodyPr/>
          <a:lstStyle/>
          <a:p>
            <a:r>
              <a:rPr lang="en-US"/>
              <a:t>Project Architecture</a:t>
            </a:r>
          </a:p>
        </p:txBody>
      </p:sp>
    </p:spTree>
    <p:extLst>
      <p:ext uri="{BB962C8B-B14F-4D97-AF65-F5344CB8AC3E}">
        <p14:creationId xmlns:p14="http://schemas.microsoft.com/office/powerpoint/2010/main" val="1106406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9921BC-6598-4DFE-875D-C1D8C03DB9F0}"/>
              </a:ext>
            </a:extLst>
          </p:cNvPr>
          <p:cNvSpPr>
            <a:spLocks noGrp="1"/>
          </p:cNvSpPr>
          <p:nvPr>
            <p:ph type="body" sz="quarter" idx="10"/>
          </p:nvPr>
        </p:nvSpPr>
        <p:spPr>
          <a:xfrm>
            <a:off x="2075693" y="1108911"/>
            <a:ext cx="9677337" cy="5546589"/>
          </a:xfrm>
        </p:spPr>
        <p:txBody>
          <a:bodyPr>
            <a:normAutofit/>
          </a:bodyPr>
          <a:lstStyle/>
          <a:p>
            <a:r>
              <a:rPr lang="en-US" dirty="0"/>
              <a:t>Used to group related classes</a:t>
            </a:r>
          </a:p>
          <a:p>
            <a:pPr lvl="1"/>
            <a:r>
              <a:rPr lang="en-US" dirty="0"/>
              <a:t>Like a folder in a file directory</a:t>
            </a:r>
          </a:p>
          <a:p>
            <a:r>
              <a:rPr lang="en-US" dirty="0"/>
              <a:t>Use packages to avoid name conflicts and to write a better maintainable code</a:t>
            </a:r>
          </a:p>
          <a:p>
            <a:r>
              <a:rPr lang="en-US" dirty="0"/>
              <a:t>Packages are divided into two categories:</a:t>
            </a:r>
          </a:p>
          <a:p>
            <a:pPr lvl="1">
              <a:buClr>
                <a:schemeClr val="tx1"/>
              </a:buClr>
            </a:pPr>
            <a:r>
              <a:rPr lang="en-US" b="1" dirty="0">
                <a:solidFill>
                  <a:schemeClr val="bg1"/>
                </a:solidFill>
              </a:rPr>
              <a:t>Built-in Packages</a:t>
            </a:r>
            <a:r>
              <a:rPr lang="en-US" dirty="0"/>
              <a:t> (packages from the </a:t>
            </a:r>
            <a:r>
              <a:rPr lang="en-US" b="1" dirty="0">
                <a:solidFill>
                  <a:schemeClr val="bg1"/>
                </a:solidFill>
              </a:rPr>
              <a:t>Java API</a:t>
            </a:r>
            <a:r>
              <a:rPr lang="en-US" dirty="0"/>
              <a:t>)</a:t>
            </a:r>
          </a:p>
          <a:p>
            <a:pPr lvl="1"/>
            <a:r>
              <a:rPr lang="en-US" dirty="0"/>
              <a:t>User-defined Packages (create own packages)</a:t>
            </a:r>
          </a:p>
        </p:txBody>
      </p:sp>
      <p:sp>
        <p:nvSpPr>
          <p:cNvPr id="4" name="Title 3">
            <a:extLst>
              <a:ext uri="{FF2B5EF4-FFF2-40B4-BE49-F238E27FC236}">
                <a16:creationId xmlns:a16="http://schemas.microsoft.com/office/drawing/2014/main" id="{0F999633-6B7F-4054-B45F-4B2D71B4FA5F}"/>
              </a:ext>
            </a:extLst>
          </p:cNvPr>
          <p:cNvSpPr>
            <a:spLocks noGrp="1"/>
          </p:cNvSpPr>
          <p:nvPr>
            <p:ph type="title"/>
          </p:nvPr>
        </p:nvSpPr>
        <p:spPr/>
        <p:txBody>
          <a:bodyPr/>
          <a:lstStyle/>
          <a:p>
            <a:r>
              <a:rPr lang="en-US" dirty="0"/>
              <a:t>Packages in Java</a:t>
            </a:r>
          </a:p>
        </p:txBody>
      </p:sp>
      <p:sp>
        <p:nvSpPr>
          <p:cNvPr id="6" name="Slide Number">
            <a:extLst>
              <a:ext uri="{FF2B5EF4-FFF2-40B4-BE49-F238E27FC236}">
                <a16:creationId xmlns:a16="http://schemas.microsoft.com/office/drawing/2014/main" id="{3E849E73-3586-48AA-A25E-F09BE591DE8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40</a:t>
            </a:fld>
            <a:endParaRPr lang="en-US" dirty="0"/>
          </a:p>
        </p:txBody>
      </p:sp>
    </p:spTree>
    <p:extLst>
      <p:ext uri="{BB962C8B-B14F-4D97-AF65-F5344CB8AC3E}">
        <p14:creationId xmlns:p14="http://schemas.microsoft.com/office/powerpoint/2010/main" val="33842790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94" y="1143000"/>
            <a:ext cx="2391726" cy="300161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5B29C18-9D02-4EA3-94BE-3093B8128129}"/>
              </a:ext>
            </a:extLst>
          </p:cNvPr>
          <p:cNvSpPr>
            <a:spLocks noGrp="1"/>
          </p:cNvSpPr>
          <p:nvPr>
            <p:ph type="title" sz="quarter" idx="10"/>
          </p:nvPr>
        </p:nvSpPr>
        <p:spPr/>
        <p:txBody>
          <a:bodyPr/>
          <a:lstStyle/>
          <a:p>
            <a:r>
              <a:rPr lang="en-US"/>
              <a:t>Test-Driven Development</a:t>
            </a:r>
          </a:p>
        </p:txBody>
      </p:sp>
    </p:spTree>
    <p:extLst>
      <p:ext uri="{BB962C8B-B14F-4D97-AF65-F5344CB8AC3E}">
        <p14:creationId xmlns:p14="http://schemas.microsoft.com/office/powerpoint/2010/main" val="7241860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86766" y="1121143"/>
            <a:ext cx="10129234" cy="5546589"/>
          </a:xfrm>
        </p:spPr>
        <p:txBody>
          <a:bodyPr/>
          <a:lstStyle/>
          <a:p>
            <a:r>
              <a:rPr lang="bg-BG" dirty="0"/>
              <a:t>"</a:t>
            </a:r>
            <a:r>
              <a:rPr lang="en-US" dirty="0"/>
              <a:t>Code First</a:t>
            </a:r>
            <a:r>
              <a:rPr lang="bg-BG" dirty="0"/>
              <a:t>"</a:t>
            </a:r>
            <a:r>
              <a:rPr lang="en-US" dirty="0"/>
              <a:t> (code and test) approach</a:t>
            </a:r>
          </a:p>
          <a:p>
            <a:pPr lvl="1"/>
            <a:r>
              <a:rPr lang="en-US" dirty="0"/>
              <a:t>Classical approach</a:t>
            </a:r>
          </a:p>
          <a:p>
            <a:r>
              <a:rPr lang="en-US" dirty="0"/>
              <a:t>"Test First" approach</a:t>
            </a:r>
          </a:p>
          <a:p>
            <a:pPr lvl="1"/>
            <a:r>
              <a:rPr lang="en-US" dirty="0"/>
              <a:t>Test-driven development (TDD)</a:t>
            </a:r>
            <a:endParaRPr lang="bg-BG" dirty="0"/>
          </a:p>
        </p:txBody>
      </p:sp>
      <p:sp>
        <p:nvSpPr>
          <p:cNvPr id="4" name="Title 3"/>
          <p:cNvSpPr>
            <a:spLocks noGrp="1"/>
          </p:cNvSpPr>
          <p:nvPr>
            <p:ph type="title"/>
          </p:nvPr>
        </p:nvSpPr>
        <p:spPr/>
        <p:txBody>
          <a:bodyPr/>
          <a:lstStyle/>
          <a:p>
            <a:r>
              <a:rPr lang="en-US"/>
              <a:t>Unit Testing Approaches</a:t>
            </a:r>
            <a:endParaRPr lang="en-US" dirty="0"/>
          </a:p>
        </p:txBody>
      </p:sp>
      <p:pic>
        <p:nvPicPr>
          <p:cNvPr id="6" name="Picture 5">
            <a:extLst>
              <a:ext uri="{FF2B5EF4-FFF2-40B4-BE49-F238E27FC236}">
                <a16:creationId xmlns:a16="http://schemas.microsoft.com/office/drawing/2014/main" id="{CD469F42-76B5-4C02-9F10-211873FF2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157" y="3759168"/>
            <a:ext cx="2917970" cy="2286578"/>
          </a:xfrm>
          <a:prstGeom prst="rect">
            <a:avLst/>
          </a:prstGeom>
        </p:spPr>
      </p:pic>
      <p:sp>
        <p:nvSpPr>
          <p:cNvPr id="7" name="Slide Number">
            <a:extLst>
              <a:ext uri="{FF2B5EF4-FFF2-40B4-BE49-F238E27FC236}">
                <a16:creationId xmlns:a16="http://schemas.microsoft.com/office/drawing/2014/main" id="{BF2D8E89-D1B2-42D0-9F14-0435092A332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401</a:t>
            </a:fld>
            <a:endParaRPr lang="en-US" dirty="0"/>
          </a:p>
        </p:txBody>
      </p:sp>
    </p:spTree>
    <p:extLst>
      <p:ext uri="{BB962C8B-B14F-4D97-AF65-F5344CB8AC3E}">
        <p14:creationId xmlns:p14="http://schemas.microsoft.com/office/powerpoint/2010/main" val="17583802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Code and Test Approach</a:t>
            </a:r>
          </a:p>
        </p:txBody>
      </p:sp>
      <p:grpSp>
        <p:nvGrpSpPr>
          <p:cNvPr id="5" name="Group 4"/>
          <p:cNvGrpSpPr/>
          <p:nvPr/>
        </p:nvGrpSpPr>
        <p:grpSpPr>
          <a:xfrm>
            <a:off x="2974234" y="2160864"/>
            <a:ext cx="7199025" cy="3600450"/>
            <a:chOff x="2268538" y="1773238"/>
            <a:chExt cx="5400675" cy="3600450"/>
          </a:xfrm>
        </p:grpSpPr>
        <p:sp>
          <p:nvSpPr>
            <p:cNvPr id="6" name="Text Box 2"/>
            <p:cNvSpPr txBox="1">
              <a:spLocks noChangeArrowheads="1"/>
            </p:cNvSpPr>
            <p:nvPr/>
          </p:nvSpPr>
          <p:spPr bwMode="auto">
            <a:xfrm>
              <a:off x="2268538" y="2133600"/>
              <a:ext cx="3529012" cy="52863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Write code</a:t>
              </a:r>
              <a:endParaRPr lang="bg-BG" dirty="0"/>
            </a:p>
          </p:txBody>
        </p:sp>
        <p:sp>
          <p:nvSpPr>
            <p:cNvPr id="7" name="Text Box 3"/>
            <p:cNvSpPr txBox="1">
              <a:spLocks noChangeArrowheads="1"/>
            </p:cNvSpPr>
            <p:nvPr/>
          </p:nvSpPr>
          <p:spPr bwMode="auto">
            <a:xfrm>
              <a:off x="2268538" y="3213100"/>
              <a:ext cx="3529012" cy="52863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Write unit test</a:t>
              </a:r>
              <a:endParaRPr lang="bg-BG" dirty="0"/>
            </a:p>
          </p:txBody>
        </p:sp>
        <p:sp>
          <p:nvSpPr>
            <p:cNvPr id="8" name="Text Box 4"/>
            <p:cNvSpPr txBox="1">
              <a:spLocks noChangeArrowheads="1"/>
            </p:cNvSpPr>
            <p:nvPr/>
          </p:nvSpPr>
          <p:spPr bwMode="auto">
            <a:xfrm>
              <a:off x="2268538" y="4292600"/>
              <a:ext cx="3529012" cy="52863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Run and succeed</a:t>
              </a:r>
              <a:endParaRPr lang="bg-BG" dirty="0"/>
            </a:p>
          </p:txBody>
        </p:sp>
        <p:sp>
          <p:nvSpPr>
            <p:cNvPr id="9" name="Line 6"/>
            <p:cNvSpPr>
              <a:spLocks noChangeShapeType="1"/>
            </p:cNvSpPr>
            <p:nvPr/>
          </p:nvSpPr>
          <p:spPr bwMode="auto">
            <a:xfrm flipH="1">
              <a:off x="6373813" y="1773238"/>
              <a:ext cx="0" cy="3600450"/>
            </a:xfrm>
            <a:prstGeom prst="line">
              <a:avLst/>
            </a:prstGeom>
            <a:noFill/>
            <a:ln w="34925">
              <a:solidFill>
                <a:schemeClr val="tx1"/>
              </a:solidFill>
              <a:prstDash val="dash"/>
              <a:round/>
              <a:headEnd/>
              <a:tailEnd type="arrow" w="med" len="med"/>
            </a:ln>
            <a:effectLst/>
          </p:spPr>
          <p:txBody>
            <a:bodyPr/>
            <a:lstStyle/>
            <a:p>
              <a:endParaRPr lang="en-US"/>
            </a:p>
          </p:txBody>
        </p:sp>
        <p:sp>
          <p:nvSpPr>
            <p:cNvPr id="10" name="Text Box 7"/>
            <p:cNvSpPr txBox="1">
              <a:spLocks noChangeArrowheads="1"/>
            </p:cNvSpPr>
            <p:nvPr/>
          </p:nvSpPr>
          <p:spPr bwMode="auto">
            <a:xfrm>
              <a:off x="6477000" y="4652963"/>
              <a:ext cx="1192213" cy="461665"/>
            </a:xfrm>
            <a:prstGeom prst="rect">
              <a:avLst/>
            </a:prstGeom>
            <a:noFill/>
            <a:ln w="9525">
              <a:noFill/>
              <a:miter lim="800000"/>
              <a:headEnd/>
              <a:tailEnd/>
            </a:ln>
            <a:effectLst/>
          </p:spPr>
          <p:txBody>
            <a:bodyPr>
              <a:spAutoFit/>
            </a:bodyPr>
            <a:lstStyle/>
            <a:p>
              <a:pPr algn="ctr" eaLnBrk="1" hangingPunct="1">
                <a:lnSpc>
                  <a:spcPct val="100000"/>
                </a:lnSpc>
              </a:pPr>
              <a:r>
                <a:rPr kumimoji="0" lang="en-US" sz="2400" b="1" dirty="0"/>
                <a:t>Time flow</a:t>
              </a:r>
              <a:endParaRPr kumimoji="0" lang="bg-BG" sz="2400" b="1" dirty="0"/>
            </a:p>
          </p:txBody>
        </p:sp>
      </p:grpSp>
      <p:sp>
        <p:nvSpPr>
          <p:cNvPr id="11" name="Slide Number">
            <a:extLst>
              <a:ext uri="{FF2B5EF4-FFF2-40B4-BE49-F238E27FC236}">
                <a16:creationId xmlns:a16="http://schemas.microsoft.com/office/drawing/2014/main" id="{7584266B-0868-4E63-A89A-6A048665178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402</a:t>
            </a:fld>
            <a:endParaRPr lang="en-US" noProof="0" dirty="0"/>
          </a:p>
        </p:txBody>
      </p:sp>
    </p:spTree>
    <p:extLst>
      <p:ext uri="{BB962C8B-B14F-4D97-AF65-F5344CB8AC3E}">
        <p14:creationId xmlns:p14="http://schemas.microsoft.com/office/powerpoint/2010/main" val="18878753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Test-Driven Development Approach</a:t>
            </a:r>
          </a:p>
        </p:txBody>
      </p:sp>
      <p:pic>
        <p:nvPicPr>
          <p:cNvPr id="12" name="Picture 11">
            <a:extLst>
              <a:ext uri="{FF2B5EF4-FFF2-40B4-BE49-F238E27FC236}">
                <a16:creationId xmlns:a16="http://schemas.microsoft.com/office/drawing/2014/main" id="{813D6418-C47E-4768-976E-8A2772757E16}"/>
              </a:ext>
            </a:extLst>
          </p:cNvPr>
          <p:cNvPicPr>
            <a:picLocks noChangeAspect="1"/>
          </p:cNvPicPr>
          <p:nvPr/>
        </p:nvPicPr>
        <p:blipFill>
          <a:blip r:embed="rId2"/>
          <a:stretch>
            <a:fillRect/>
          </a:stretch>
        </p:blipFill>
        <p:spPr>
          <a:xfrm>
            <a:off x="3605480" y="1450157"/>
            <a:ext cx="4981039" cy="4947039"/>
          </a:xfrm>
          <a:prstGeom prst="rect">
            <a:avLst/>
          </a:prstGeom>
        </p:spPr>
      </p:pic>
      <p:sp>
        <p:nvSpPr>
          <p:cNvPr id="5" name="Slide Number">
            <a:extLst>
              <a:ext uri="{FF2B5EF4-FFF2-40B4-BE49-F238E27FC236}">
                <a16:creationId xmlns:a16="http://schemas.microsoft.com/office/drawing/2014/main" id="{26940EDC-DD91-4802-92AD-912C21384C3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403</a:t>
            </a:fld>
            <a:endParaRPr lang="en-US" noProof="0" dirty="0"/>
          </a:p>
        </p:txBody>
      </p:sp>
    </p:spTree>
    <p:extLst>
      <p:ext uri="{BB962C8B-B14F-4D97-AF65-F5344CB8AC3E}">
        <p14:creationId xmlns:p14="http://schemas.microsoft.com/office/powerpoint/2010/main" val="10563057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000" dirty="0"/>
              <a:t>Test-Driven Development (TDD)</a:t>
            </a:r>
            <a:endParaRPr lang="en-US" dirty="0"/>
          </a:p>
        </p:txBody>
      </p:sp>
      <p:grpSp>
        <p:nvGrpSpPr>
          <p:cNvPr id="8" name="Group 7"/>
          <p:cNvGrpSpPr/>
          <p:nvPr/>
        </p:nvGrpSpPr>
        <p:grpSpPr>
          <a:xfrm>
            <a:off x="2446230" y="1366837"/>
            <a:ext cx="8372206" cy="4952345"/>
            <a:chOff x="1835150" y="1412875"/>
            <a:chExt cx="6280790" cy="4952345"/>
          </a:xfrm>
        </p:grpSpPr>
        <p:sp>
          <p:nvSpPr>
            <p:cNvPr id="10" name="Text Box 2"/>
            <p:cNvSpPr txBox="1">
              <a:spLocks noChangeArrowheads="1"/>
            </p:cNvSpPr>
            <p:nvPr/>
          </p:nvSpPr>
          <p:spPr bwMode="auto">
            <a:xfrm>
              <a:off x="1835150" y="2133600"/>
              <a:ext cx="4535488"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Pick </a:t>
              </a:r>
              <a:r>
                <a:rPr lang="bg-BG"/>
                <a:t>а </a:t>
              </a:r>
              <a:r>
                <a:rPr lang="en-US"/>
                <a:t>test</a:t>
              </a:r>
              <a:endParaRPr lang="bg-BG"/>
            </a:p>
          </p:txBody>
        </p:sp>
        <p:sp>
          <p:nvSpPr>
            <p:cNvPr id="11" name="Text Box 3"/>
            <p:cNvSpPr txBox="1">
              <a:spLocks noChangeArrowheads="1"/>
            </p:cNvSpPr>
            <p:nvPr/>
          </p:nvSpPr>
          <p:spPr bwMode="auto">
            <a:xfrm>
              <a:off x="1835150" y="3346585"/>
              <a:ext cx="4537075"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Compile and fail</a:t>
              </a:r>
              <a:endParaRPr lang="bg-BG" dirty="0"/>
            </a:p>
          </p:txBody>
        </p:sp>
        <p:sp>
          <p:nvSpPr>
            <p:cNvPr id="12" name="Text Box 4"/>
            <p:cNvSpPr txBox="1">
              <a:spLocks noChangeArrowheads="1"/>
            </p:cNvSpPr>
            <p:nvPr/>
          </p:nvSpPr>
          <p:spPr bwMode="auto">
            <a:xfrm>
              <a:off x="1835150" y="5194300"/>
              <a:ext cx="4525963"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Write code to pass test </a:t>
              </a:r>
              <a:endParaRPr lang="bg-BG"/>
            </a:p>
          </p:txBody>
        </p:sp>
        <p:sp>
          <p:nvSpPr>
            <p:cNvPr id="13" name="Text Box 5"/>
            <p:cNvSpPr txBox="1">
              <a:spLocks noChangeArrowheads="1"/>
            </p:cNvSpPr>
            <p:nvPr/>
          </p:nvSpPr>
          <p:spPr bwMode="auto">
            <a:xfrm>
              <a:off x="1835150" y="3947886"/>
              <a:ext cx="4543425"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Write enough code </a:t>
              </a:r>
              <a:r>
                <a:rPr lang="en-US"/>
                <a:t>to compile</a:t>
              </a:r>
              <a:endParaRPr lang="bg-BG" dirty="0"/>
            </a:p>
          </p:txBody>
        </p:sp>
        <p:sp>
          <p:nvSpPr>
            <p:cNvPr id="14" name="Text Box 6"/>
            <p:cNvSpPr txBox="1">
              <a:spLocks noChangeArrowheads="1"/>
            </p:cNvSpPr>
            <p:nvPr/>
          </p:nvSpPr>
          <p:spPr bwMode="auto">
            <a:xfrm>
              <a:off x="1835150" y="4570413"/>
              <a:ext cx="4537075"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Run test and fail</a:t>
              </a:r>
              <a:endParaRPr lang="bg-BG" dirty="0"/>
            </a:p>
          </p:txBody>
        </p:sp>
        <p:sp>
          <p:nvSpPr>
            <p:cNvPr id="15" name="Text Box 7"/>
            <p:cNvSpPr txBox="1">
              <a:spLocks noChangeArrowheads="1"/>
            </p:cNvSpPr>
            <p:nvPr/>
          </p:nvSpPr>
          <p:spPr bwMode="auto">
            <a:xfrm>
              <a:off x="1835150" y="1412875"/>
              <a:ext cx="4535488"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Create </a:t>
              </a:r>
              <a:r>
                <a:rPr lang="en-US"/>
                <a:t>a test</a:t>
              </a:r>
              <a:r>
                <a:rPr lang="bg-BG"/>
                <a:t> </a:t>
              </a:r>
              <a:r>
                <a:rPr lang="en-US"/>
                <a:t>list</a:t>
              </a:r>
              <a:endParaRPr lang="bg-BG" dirty="0"/>
            </a:p>
          </p:txBody>
        </p:sp>
        <p:sp>
          <p:nvSpPr>
            <p:cNvPr id="18" name="Text Box 12"/>
            <p:cNvSpPr txBox="1">
              <a:spLocks noChangeArrowheads="1"/>
            </p:cNvSpPr>
            <p:nvPr/>
          </p:nvSpPr>
          <p:spPr bwMode="auto">
            <a:xfrm>
              <a:off x="6923727" y="5103365"/>
              <a:ext cx="1192213" cy="94615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Time flow</a:t>
              </a:r>
              <a:endParaRPr lang="bg-BG" dirty="0"/>
            </a:p>
          </p:txBody>
        </p:sp>
        <p:sp>
          <p:nvSpPr>
            <p:cNvPr id="19" name="Text Box 13"/>
            <p:cNvSpPr txBox="1">
              <a:spLocks noChangeArrowheads="1"/>
            </p:cNvSpPr>
            <p:nvPr/>
          </p:nvSpPr>
          <p:spPr bwMode="auto">
            <a:xfrm>
              <a:off x="1835150" y="2743200"/>
              <a:ext cx="4535488"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Write test</a:t>
              </a:r>
              <a:endParaRPr lang="bg-BG"/>
            </a:p>
          </p:txBody>
        </p:sp>
        <p:sp>
          <p:nvSpPr>
            <p:cNvPr id="20" name="Text Box 15"/>
            <p:cNvSpPr txBox="1">
              <a:spLocks noChangeArrowheads="1"/>
            </p:cNvSpPr>
            <p:nvPr/>
          </p:nvSpPr>
          <p:spPr bwMode="auto">
            <a:xfrm>
              <a:off x="1835150" y="5842000"/>
              <a:ext cx="4525963"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Remove duplication</a:t>
              </a:r>
              <a:endParaRPr lang="bg-BG" dirty="0"/>
            </a:p>
          </p:txBody>
        </p:sp>
      </p:grpSp>
      <p:sp>
        <p:nvSpPr>
          <p:cNvPr id="21" name="Line 9"/>
          <p:cNvSpPr>
            <a:spLocks noChangeShapeType="1"/>
          </p:cNvSpPr>
          <p:nvPr/>
        </p:nvSpPr>
        <p:spPr bwMode="auto">
          <a:xfrm flipV="1">
            <a:off x="1696273" y="2377626"/>
            <a:ext cx="0" cy="3733799"/>
          </a:xfrm>
          <a:prstGeom prst="line">
            <a:avLst/>
          </a:prstGeom>
          <a:noFill/>
          <a:ln w="38100">
            <a:solidFill>
              <a:schemeClr val="tx1"/>
            </a:solidFill>
            <a:round/>
            <a:headEnd/>
            <a:tailEnd/>
          </a:ln>
          <a:effectLst/>
        </p:spPr>
        <p:txBody>
          <a:bodyPr/>
          <a:lstStyle/>
          <a:p>
            <a:endParaRPr lang="en-US"/>
          </a:p>
        </p:txBody>
      </p:sp>
      <p:sp>
        <p:nvSpPr>
          <p:cNvPr id="22" name="Line 10"/>
          <p:cNvSpPr>
            <a:spLocks noChangeShapeType="1"/>
          </p:cNvSpPr>
          <p:nvPr/>
        </p:nvSpPr>
        <p:spPr bwMode="auto">
          <a:xfrm>
            <a:off x="1679344" y="2390327"/>
            <a:ext cx="670808" cy="0"/>
          </a:xfrm>
          <a:prstGeom prst="line">
            <a:avLst/>
          </a:prstGeom>
          <a:noFill/>
          <a:ln w="38100">
            <a:solidFill>
              <a:schemeClr val="tx1"/>
            </a:solidFill>
            <a:round/>
            <a:headEnd/>
            <a:tailEnd type="arrow" w="med" len="med"/>
          </a:ln>
          <a:effectLst/>
        </p:spPr>
        <p:txBody>
          <a:bodyPr/>
          <a:lstStyle/>
          <a:p>
            <a:endParaRPr lang="en-US"/>
          </a:p>
        </p:txBody>
      </p:sp>
      <p:sp>
        <p:nvSpPr>
          <p:cNvPr id="23" name="Line 14"/>
          <p:cNvSpPr>
            <a:spLocks noChangeShapeType="1"/>
          </p:cNvSpPr>
          <p:nvPr/>
        </p:nvSpPr>
        <p:spPr bwMode="auto">
          <a:xfrm>
            <a:off x="1679344" y="6098727"/>
            <a:ext cx="670808" cy="0"/>
          </a:xfrm>
          <a:prstGeom prst="line">
            <a:avLst/>
          </a:prstGeom>
          <a:noFill/>
          <a:ln w="38100">
            <a:solidFill>
              <a:schemeClr val="tx1"/>
            </a:solidFill>
            <a:round/>
            <a:headEnd/>
            <a:tailEnd/>
          </a:ln>
          <a:effectLst/>
        </p:spPr>
        <p:txBody>
          <a:bodyPr/>
          <a:lstStyle/>
          <a:p>
            <a:endParaRPr lang="en-US"/>
          </a:p>
        </p:txBody>
      </p:sp>
      <p:sp>
        <p:nvSpPr>
          <p:cNvPr id="24" name="Line 11"/>
          <p:cNvSpPr>
            <a:spLocks noChangeShapeType="1"/>
          </p:cNvSpPr>
          <p:nvPr/>
        </p:nvSpPr>
        <p:spPr bwMode="auto">
          <a:xfrm flipH="1">
            <a:off x="8974447" y="1295400"/>
            <a:ext cx="0" cy="5040312"/>
          </a:xfrm>
          <a:prstGeom prst="line">
            <a:avLst/>
          </a:prstGeom>
          <a:noFill/>
          <a:ln w="34925">
            <a:solidFill>
              <a:schemeClr val="tx1"/>
            </a:solidFill>
            <a:prstDash val="dash"/>
            <a:round/>
            <a:headEnd/>
            <a:tailEnd type="arrow" w="med" len="med"/>
          </a:ln>
          <a:effectLst/>
        </p:spPr>
        <p:txBody>
          <a:bodyPr/>
          <a:lstStyle/>
          <a:p>
            <a:endParaRPr lang="en-US"/>
          </a:p>
        </p:txBody>
      </p:sp>
      <p:sp>
        <p:nvSpPr>
          <p:cNvPr id="25" name="Slide Number">
            <a:extLst>
              <a:ext uri="{FF2B5EF4-FFF2-40B4-BE49-F238E27FC236}">
                <a16:creationId xmlns:a16="http://schemas.microsoft.com/office/drawing/2014/main" id="{20D01E5D-8699-442D-9048-13EE216F2FE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404</a:t>
            </a:fld>
            <a:endParaRPr lang="en-US" noProof="0" dirty="0"/>
          </a:p>
        </p:txBody>
      </p:sp>
    </p:spTree>
    <p:extLst>
      <p:ext uri="{BB962C8B-B14F-4D97-AF65-F5344CB8AC3E}">
        <p14:creationId xmlns:p14="http://schemas.microsoft.com/office/powerpoint/2010/main" val="37227798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86766" y="1121143"/>
            <a:ext cx="10129234" cy="5546589"/>
          </a:xfrm>
        </p:spPr>
        <p:txBody>
          <a:bodyPr/>
          <a:lstStyle/>
          <a:p>
            <a:r>
              <a:rPr lang="en-US" dirty="0"/>
              <a:t>TDD helps find design issues early</a:t>
            </a:r>
          </a:p>
          <a:p>
            <a:pPr lvl="1"/>
            <a:r>
              <a:rPr lang="en-US" dirty="0"/>
              <a:t>Avoids reworking</a:t>
            </a:r>
          </a:p>
          <a:p>
            <a:r>
              <a:rPr lang="en-US" dirty="0"/>
              <a:t>Writing code to satisfy a test is</a:t>
            </a:r>
            <a:br>
              <a:rPr lang="en-US" dirty="0"/>
            </a:br>
            <a:r>
              <a:rPr lang="en-US" dirty="0"/>
              <a:t>a focused activity</a:t>
            </a:r>
          </a:p>
          <a:p>
            <a:pPr lvl="1"/>
            <a:r>
              <a:rPr lang="en-US" dirty="0"/>
              <a:t>Less chance of error</a:t>
            </a:r>
          </a:p>
          <a:p>
            <a:r>
              <a:rPr lang="en-US" dirty="0"/>
              <a:t>Tests will be more comprehensive</a:t>
            </a:r>
            <a:br>
              <a:rPr lang="en-US" dirty="0"/>
            </a:br>
            <a:r>
              <a:rPr lang="en-US" dirty="0"/>
              <a:t>than if they are written after the code</a:t>
            </a:r>
          </a:p>
        </p:txBody>
      </p:sp>
      <p:sp>
        <p:nvSpPr>
          <p:cNvPr id="3" name="Title 2"/>
          <p:cNvSpPr>
            <a:spLocks noGrp="1"/>
          </p:cNvSpPr>
          <p:nvPr>
            <p:ph type="title"/>
          </p:nvPr>
        </p:nvSpPr>
        <p:spPr/>
        <p:txBody>
          <a:bodyPr/>
          <a:lstStyle/>
          <a:p>
            <a:r>
              <a:rPr lang="en-US"/>
              <a:t>Why TDD?</a:t>
            </a:r>
            <a:endParaRPr lang="en-US" dirty="0"/>
          </a:p>
        </p:txBody>
      </p:sp>
      <p:pic>
        <p:nvPicPr>
          <p:cNvPr id="11" name="Picture 10">
            <a:extLst>
              <a:ext uri="{FF2B5EF4-FFF2-40B4-BE49-F238E27FC236}">
                <a16:creationId xmlns:a16="http://schemas.microsoft.com/office/drawing/2014/main" id="{AAB9C059-1AF0-403D-B82F-FA9D5E26B13C}"/>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025066" y="2158327"/>
            <a:ext cx="2541346" cy="2541346"/>
          </a:xfrm>
          <a:prstGeom prst="rect">
            <a:avLst/>
          </a:prstGeom>
        </p:spPr>
      </p:pic>
      <p:sp>
        <p:nvSpPr>
          <p:cNvPr id="6" name="Slide Number">
            <a:extLst>
              <a:ext uri="{FF2B5EF4-FFF2-40B4-BE49-F238E27FC236}">
                <a16:creationId xmlns:a16="http://schemas.microsoft.com/office/drawing/2014/main" id="{A8BDF935-8E4D-4128-8BAE-410A4E87622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405</a:t>
            </a:fld>
            <a:endParaRPr lang="en-US" dirty="0"/>
          </a:p>
        </p:txBody>
      </p:sp>
    </p:spTree>
    <p:extLst>
      <p:ext uri="{BB962C8B-B14F-4D97-AF65-F5344CB8AC3E}">
        <p14:creationId xmlns:p14="http://schemas.microsoft.com/office/powerpoint/2010/main" val="25796056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363" y="1655763"/>
            <a:ext cx="7583187"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3" y="1419225"/>
            <a:ext cx="8635244" cy="5301720"/>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5647" y="3276600"/>
            <a:ext cx="2883428" cy="3120594"/>
          </a:xfrm>
          <a:prstGeom prst="rect">
            <a:avLst/>
          </a:prstGeom>
        </p:spPr>
      </p:pic>
      <p:sp>
        <p:nvSpPr>
          <p:cNvPr id="15" name="Text Placeholder 1"/>
          <p:cNvSpPr txBox="1">
            <a:spLocks/>
          </p:cNvSpPr>
          <p:nvPr/>
        </p:nvSpPr>
        <p:spPr>
          <a:xfrm>
            <a:off x="697879" y="1769443"/>
            <a:ext cx="7829895" cy="4929532"/>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dirty="0">
                <a:solidFill>
                  <a:schemeClr val="bg2"/>
                </a:solidFill>
              </a:rPr>
              <a:t>Code and Test</a:t>
            </a:r>
          </a:p>
          <a:p>
            <a:pPr marL="819096" lvl="1" indent="-514350">
              <a:lnSpc>
                <a:spcPct val="100000"/>
              </a:lnSpc>
            </a:pPr>
            <a:r>
              <a:rPr lang="en-US" dirty="0">
                <a:solidFill>
                  <a:schemeClr val="bg2"/>
                </a:solidFill>
              </a:rPr>
              <a:t>Write code, then test it</a:t>
            </a:r>
          </a:p>
          <a:p>
            <a:pPr>
              <a:lnSpc>
                <a:spcPct val="100000"/>
              </a:lnSpc>
            </a:pPr>
            <a:r>
              <a:rPr lang="en-US" dirty="0">
                <a:solidFill>
                  <a:schemeClr val="bg2"/>
                </a:solidFill>
              </a:rPr>
              <a:t>Test-Driven Development</a:t>
            </a:r>
          </a:p>
          <a:p>
            <a:pPr marL="819096" lvl="1" indent="-514350">
              <a:lnSpc>
                <a:spcPct val="100000"/>
              </a:lnSpc>
            </a:pPr>
            <a:r>
              <a:rPr lang="en-US" dirty="0">
                <a:solidFill>
                  <a:schemeClr val="bg2"/>
                </a:solidFill>
              </a:rPr>
              <a:t>Write tests first</a:t>
            </a:r>
          </a:p>
          <a:p>
            <a:pPr>
              <a:lnSpc>
                <a:spcPct val="100000"/>
              </a:lnSpc>
            </a:pPr>
            <a:r>
              <a:rPr lang="en-US" dirty="0">
                <a:solidFill>
                  <a:schemeClr val="bg2"/>
                </a:solidFill>
              </a:rPr>
              <a:t>Reasons to use TDD</a:t>
            </a:r>
          </a:p>
          <a:p>
            <a:pPr marL="819096" lvl="1" indent="-514350">
              <a:lnSpc>
                <a:spcPct val="100000"/>
              </a:lnSpc>
            </a:pPr>
            <a:r>
              <a:rPr lang="en-US" dirty="0">
                <a:solidFill>
                  <a:schemeClr val="bg2"/>
                </a:solidFill>
              </a:rPr>
              <a:t>Prevent some application design flaws</a:t>
            </a:r>
          </a:p>
          <a:p>
            <a:pPr marL="819096" lvl="1" indent="-514350">
              <a:lnSpc>
                <a:spcPct val="100000"/>
              </a:lnSpc>
            </a:pPr>
            <a:r>
              <a:rPr lang="en-US" dirty="0">
                <a:solidFill>
                  <a:schemeClr val="bg2"/>
                </a:solidFill>
              </a:rPr>
              <a:t>Manage complexity more easily</a:t>
            </a:r>
          </a:p>
        </p:txBody>
      </p:sp>
      <p:sp>
        <p:nvSpPr>
          <p:cNvPr id="16" name="Slide Number">
            <a:extLst>
              <a:ext uri="{FF2B5EF4-FFF2-40B4-BE49-F238E27FC236}">
                <a16:creationId xmlns:a16="http://schemas.microsoft.com/office/drawing/2014/main" id="{92C053FA-FD6B-452F-AA8C-7C6A7283EA4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406</a:t>
            </a:fld>
            <a:endParaRPr lang="en-US" noProof="0" dirty="0"/>
          </a:p>
        </p:txBody>
      </p:sp>
    </p:spTree>
    <p:extLst>
      <p:ext uri="{BB962C8B-B14F-4D97-AF65-F5344CB8AC3E}">
        <p14:creationId xmlns:p14="http://schemas.microsoft.com/office/powerpoint/2010/main" val="22551750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2645033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408</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41795993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409</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17644124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8BAAEB-8218-4433-B6A7-45221B02A00B}"/>
              </a:ext>
            </a:extLst>
          </p:cNvPr>
          <p:cNvSpPr>
            <a:spLocks noGrp="1"/>
          </p:cNvSpPr>
          <p:nvPr>
            <p:ph type="body" sz="quarter" idx="10"/>
          </p:nvPr>
        </p:nvSpPr>
        <p:spPr>
          <a:xfrm>
            <a:off x="2065510" y="1121143"/>
            <a:ext cx="9929724" cy="5584897"/>
          </a:xfrm>
        </p:spPr>
        <p:txBody>
          <a:bodyPr/>
          <a:lstStyle/>
          <a:p>
            <a:r>
              <a:rPr lang="en-US" dirty="0"/>
              <a:t>The library is divided into packages and classes</a:t>
            </a:r>
          </a:p>
          <a:p>
            <a:r>
              <a:rPr lang="en-US" dirty="0"/>
              <a:t>Import a single class or a whole package that contain all the classes</a:t>
            </a:r>
          </a:p>
          <a:p>
            <a:r>
              <a:rPr lang="en-US" dirty="0"/>
              <a:t>To use a class or a package, use the import keyword</a:t>
            </a:r>
          </a:p>
          <a:p>
            <a:pPr>
              <a:spcBef>
                <a:spcPts val="0"/>
              </a:spcBef>
            </a:pPr>
            <a:r>
              <a:rPr lang="en-US" dirty="0"/>
              <a:t>The complete list can be found at Oracles website:</a:t>
            </a:r>
            <a:br>
              <a:rPr lang="en-US" dirty="0"/>
            </a:br>
            <a:r>
              <a:rPr lang="en-US" dirty="0">
                <a:hlinkClick r:id="rId2"/>
              </a:rPr>
              <a:t>https://docs.oracle.com/en/java/javase/</a:t>
            </a:r>
            <a:endParaRPr lang="en-US" dirty="0"/>
          </a:p>
        </p:txBody>
      </p:sp>
      <p:sp>
        <p:nvSpPr>
          <p:cNvPr id="2" name="Title 1">
            <a:extLst>
              <a:ext uri="{FF2B5EF4-FFF2-40B4-BE49-F238E27FC236}">
                <a16:creationId xmlns:a16="http://schemas.microsoft.com/office/drawing/2014/main" id="{46BBCD98-3EC6-4459-ADED-4592F4244896}"/>
              </a:ext>
            </a:extLst>
          </p:cNvPr>
          <p:cNvSpPr>
            <a:spLocks noGrp="1"/>
          </p:cNvSpPr>
          <p:nvPr>
            <p:ph type="title"/>
          </p:nvPr>
        </p:nvSpPr>
        <p:spPr/>
        <p:txBody>
          <a:bodyPr/>
          <a:lstStyle/>
          <a:p>
            <a:r>
              <a:rPr lang="en-US" dirty="0"/>
              <a:t>Build-In Packages</a:t>
            </a:r>
          </a:p>
        </p:txBody>
      </p:sp>
      <p:sp>
        <p:nvSpPr>
          <p:cNvPr id="10" name="Text Placeholder 2">
            <a:extLst>
              <a:ext uri="{FF2B5EF4-FFF2-40B4-BE49-F238E27FC236}">
                <a16:creationId xmlns:a16="http://schemas.microsoft.com/office/drawing/2014/main" id="{997B0D3E-2A9A-438B-BDE3-8F1F7D30C1E0}"/>
              </a:ext>
            </a:extLst>
          </p:cNvPr>
          <p:cNvSpPr txBox="1">
            <a:spLocks/>
          </p:cNvSpPr>
          <p:nvPr/>
        </p:nvSpPr>
        <p:spPr>
          <a:xfrm>
            <a:off x="2442891" y="4997767"/>
            <a:ext cx="8679636" cy="104910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0"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r>
              <a:rPr lang="en-US" sz="2200" dirty="0"/>
              <a:t>import </a:t>
            </a:r>
            <a:r>
              <a:rPr lang="en-US" sz="2200" dirty="0" err="1"/>
              <a:t>package.name.Class</a:t>
            </a:r>
            <a:r>
              <a:rPr lang="en-US" sz="2200" dirty="0"/>
              <a:t>; </a:t>
            </a:r>
            <a:r>
              <a:rPr lang="en-US" sz="2200" i="1" dirty="0">
                <a:solidFill>
                  <a:schemeClr val="accent2"/>
                </a:solidFill>
              </a:rPr>
              <a:t>// Import a single class </a:t>
            </a:r>
          </a:p>
          <a:p>
            <a:r>
              <a:rPr lang="en-US" sz="2200" dirty="0"/>
              <a:t>import package.name.*;     </a:t>
            </a:r>
            <a:r>
              <a:rPr lang="en-US" sz="2200" i="1" dirty="0">
                <a:solidFill>
                  <a:schemeClr val="accent2"/>
                </a:solidFill>
              </a:rPr>
              <a:t>// Import the whole package</a:t>
            </a:r>
          </a:p>
        </p:txBody>
      </p:sp>
      <p:sp>
        <p:nvSpPr>
          <p:cNvPr id="6" name="Slide Number">
            <a:extLst>
              <a:ext uri="{FF2B5EF4-FFF2-40B4-BE49-F238E27FC236}">
                <a16:creationId xmlns:a16="http://schemas.microsoft.com/office/drawing/2014/main" id="{2ECEF350-5E48-4653-A695-4BDFB1D3D29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a:t>
            </a:fld>
            <a:endParaRPr lang="en-US" dirty="0"/>
          </a:p>
        </p:txBody>
      </p:sp>
    </p:spTree>
    <p:extLst>
      <p:ext uri="{BB962C8B-B14F-4D97-AF65-F5344CB8AC3E}">
        <p14:creationId xmlns:p14="http://schemas.microsoft.com/office/powerpoint/2010/main" val="3079733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D662CE7A-B893-451D-A825-64AAF0FFB25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410</a:t>
            </a:fld>
            <a:endParaRPr lang="en-US" dirty="0"/>
          </a:p>
        </p:txBody>
      </p:sp>
    </p:spTree>
    <p:extLst>
      <p:ext uri="{BB962C8B-B14F-4D97-AF65-F5344CB8AC3E}">
        <p14:creationId xmlns:p14="http://schemas.microsoft.com/office/powerpoint/2010/main" val="26036046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D6E9854E-5E2F-4258-B0C9-D819342D5E9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411</a:t>
            </a:fld>
            <a:endParaRPr lang="en-US" noProof="0" dirty="0"/>
          </a:p>
        </p:txBody>
      </p:sp>
    </p:spTree>
    <p:extLst>
      <p:ext uri="{BB962C8B-B14F-4D97-AF65-F5344CB8AC3E}">
        <p14:creationId xmlns:p14="http://schemas.microsoft.com/office/powerpoint/2010/main" val="15619978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53082" y="561348"/>
            <a:ext cx="11083636" cy="882654"/>
          </a:xfrm>
        </p:spPr>
        <p:txBody>
          <a:bodyPr>
            <a:normAutofit/>
          </a:bodyPr>
          <a:lstStyle/>
          <a:p>
            <a:r>
              <a:rPr lang="en-US" dirty="0"/>
              <a:t>Design Patterns</a:t>
            </a:r>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a:hlinkClick r:id="rId3"/>
              </a:rPr>
              <a:t>https://softuni.bg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p:txBody>
          <a:bodyPr/>
          <a:lstStyle/>
          <a:p>
            <a:r>
              <a:rPr lang="en-US" dirty="0"/>
              <a:t>Technical Trainers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73" y="2057400"/>
            <a:ext cx="2181040" cy="2181040"/>
          </a:xfrm>
          <a:prstGeom prst="rect">
            <a:avLst/>
          </a:prstGeom>
        </p:spPr>
      </p:pic>
    </p:spTree>
    <p:extLst>
      <p:ext uri="{BB962C8B-B14F-4D97-AF65-F5344CB8AC3E}">
        <p14:creationId xmlns:p14="http://schemas.microsoft.com/office/powerpoint/2010/main" val="30120898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A566F-0E0E-4BF9-A3B0-6F01080380A3}"/>
              </a:ext>
            </a:extLst>
          </p:cNvPr>
          <p:cNvSpPr>
            <a:spLocks noGrp="1"/>
          </p:cNvSpPr>
          <p:nvPr>
            <p:ph type="body" sz="quarter" idx="10"/>
          </p:nvPr>
        </p:nvSpPr>
        <p:spPr/>
        <p:txBody>
          <a:bodyPr>
            <a:normAutofit/>
          </a:bodyPr>
          <a:lstStyle/>
          <a:p>
            <a:pPr marL="742950" indent="-742950">
              <a:buFont typeface="+mj-lt"/>
              <a:buAutoNum type="arabicPeriod"/>
            </a:pPr>
            <a:r>
              <a:rPr lang="en-US" sz="3600" dirty="0"/>
              <a:t>Definition of Design Patterns</a:t>
            </a:r>
          </a:p>
          <a:p>
            <a:pPr marL="742950" indent="-742950">
              <a:buFont typeface="+mj-lt"/>
              <a:buAutoNum type="arabicPeriod"/>
            </a:pPr>
            <a:r>
              <a:rPr lang="en-US" sz="3600" dirty="0"/>
              <a:t>Benefits and Drawbacks</a:t>
            </a:r>
          </a:p>
          <a:p>
            <a:pPr marL="742950" indent="-742950">
              <a:buFont typeface="+mj-lt"/>
              <a:buAutoNum type="arabicPeriod"/>
            </a:pPr>
            <a:r>
              <a:rPr lang="en-US" sz="3600" dirty="0"/>
              <a:t>Types of Design Patterns</a:t>
            </a:r>
          </a:p>
          <a:p>
            <a:pPr lvl="1"/>
            <a:r>
              <a:rPr lang="en-US" sz="3400" dirty="0"/>
              <a:t>Creational</a:t>
            </a:r>
          </a:p>
          <a:p>
            <a:pPr lvl="1"/>
            <a:r>
              <a:rPr lang="en-US" sz="3400" dirty="0"/>
              <a:t>Structural</a:t>
            </a:r>
          </a:p>
          <a:p>
            <a:pPr lvl="1"/>
            <a:r>
              <a:rPr lang="en-US" sz="3400" dirty="0"/>
              <a:t>Behavioral</a:t>
            </a:r>
          </a:p>
        </p:txBody>
      </p:sp>
      <p:sp>
        <p:nvSpPr>
          <p:cNvPr id="4" name="Title 3">
            <a:extLst>
              <a:ext uri="{FF2B5EF4-FFF2-40B4-BE49-F238E27FC236}">
                <a16:creationId xmlns:a16="http://schemas.microsoft.com/office/drawing/2014/main" id="{DC603285-689A-4E41-8F77-BD9FEA5C433A}"/>
              </a:ext>
            </a:extLst>
          </p:cNvPr>
          <p:cNvSpPr>
            <a:spLocks noGrp="1"/>
          </p:cNvSpPr>
          <p:nvPr>
            <p:ph type="title"/>
          </p:nvPr>
        </p:nvSpPr>
        <p:spPr/>
        <p:txBody>
          <a:bodyPr/>
          <a:lstStyle/>
          <a:p>
            <a:r>
              <a:rPr lang="en-GB" dirty="0"/>
              <a:t>Table of Contents</a:t>
            </a:r>
            <a:endParaRPr lang="en-US" dirty="0"/>
          </a:p>
        </p:txBody>
      </p:sp>
      <p:sp>
        <p:nvSpPr>
          <p:cNvPr id="5" name="Slide Number">
            <a:extLst>
              <a:ext uri="{FF2B5EF4-FFF2-40B4-BE49-F238E27FC236}">
                <a16:creationId xmlns:a16="http://schemas.microsoft.com/office/drawing/2014/main" id="{C401D25D-A5FC-4E04-A291-BBA18F795B1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413</a:t>
            </a:fld>
            <a:endParaRPr lang="en-US" noProof="0" dirty="0"/>
          </a:p>
        </p:txBody>
      </p:sp>
    </p:spTree>
    <p:extLst>
      <p:ext uri="{BB962C8B-B14F-4D97-AF65-F5344CB8AC3E}">
        <p14:creationId xmlns:p14="http://schemas.microsoft.com/office/powerpoint/2010/main" val="654110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type="body" sz="quarter" idx="10"/>
          </p:nvPr>
        </p:nvSpPr>
        <p:spPr/>
        <p:txBody>
          <a:bodyPr>
            <a:normAutofit/>
          </a:bodyPr>
          <a:lstStyle/>
          <a:p>
            <a:pPr marL="0" indent="0" algn="ctr">
              <a:buNone/>
            </a:pPr>
            <a:endParaRPr lang="bg-BG" sz="4000" b="1" dirty="0"/>
          </a:p>
          <a:p>
            <a:pPr marL="0" indent="0" algn="ctr">
              <a:buNone/>
            </a:pPr>
            <a:r>
              <a:rPr lang="en-US" sz="8800" b="1" u="sng" dirty="0">
                <a:solidFill>
                  <a:schemeClr val="bg1"/>
                </a:solidFill>
              </a:rPr>
              <a:t>sli.do</a:t>
            </a:r>
            <a:endParaRPr lang="bg-BG" sz="7200" b="1" u="sng" dirty="0">
              <a:solidFill>
                <a:schemeClr val="bg1"/>
              </a:solidFill>
            </a:endParaRPr>
          </a:p>
          <a:p>
            <a:pPr marL="0" indent="0" algn="ctr">
              <a:buNone/>
            </a:pPr>
            <a:r>
              <a:rPr lang="en-US" sz="11500" b="1" dirty="0"/>
              <a:t>#java-advanced</a:t>
            </a:r>
            <a:endParaRPr lang="en-US" sz="11500" dirty="0"/>
          </a:p>
        </p:txBody>
      </p:sp>
      <p:sp>
        <p:nvSpPr>
          <p:cNvPr id="6" name="Title 3"/>
          <p:cNvSpPr>
            <a:spLocks noGrp="1"/>
          </p:cNvSpPr>
          <p:nvPr>
            <p:ph type="title"/>
          </p:nvPr>
        </p:nvSpPr>
        <p:spPr/>
        <p:txBody>
          <a:bodyPr/>
          <a:lstStyle/>
          <a:p>
            <a:r>
              <a:rPr lang="en-US" dirty="0"/>
              <a:t>Have a Question?</a:t>
            </a:r>
          </a:p>
        </p:txBody>
      </p:sp>
      <p:sp>
        <p:nvSpPr>
          <p:cNvPr id="7" name="Slide Number">
            <a:extLst>
              <a:ext uri="{FF2B5EF4-FFF2-40B4-BE49-F238E27FC236}">
                <a16:creationId xmlns:a16="http://schemas.microsoft.com/office/drawing/2014/main" id="{A74F3857-BAEA-4819-8D9C-2CA413DAF88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414</a:t>
            </a:fld>
            <a:endParaRPr lang="en-US" noProof="0" dirty="0"/>
          </a:p>
        </p:txBody>
      </p:sp>
    </p:spTree>
    <p:extLst>
      <p:ext uri="{BB962C8B-B14F-4D97-AF65-F5344CB8AC3E}">
        <p14:creationId xmlns:p14="http://schemas.microsoft.com/office/powerpoint/2010/main" val="3580713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306" y="1524000"/>
            <a:ext cx="2285390" cy="2285390"/>
          </a:xfrm>
          <a:prstGeom prst="rect">
            <a:avLst/>
          </a:prstGeom>
        </p:spPr>
      </p:pic>
      <p:sp>
        <p:nvSpPr>
          <p:cNvPr id="3" name="Title 2">
            <a:extLst>
              <a:ext uri="{FF2B5EF4-FFF2-40B4-BE49-F238E27FC236}">
                <a16:creationId xmlns:a16="http://schemas.microsoft.com/office/drawing/2014/main" id="{7DF01960-B200-4441-ACD7-62E7B7DCC6BD}"/>
              </a:ext>
            </a:extLst>
          </p:cNvPr>
          <p:cNvSpPr>
            <a:spLocks noGrp="1"/>
          </p:cNvSpPr>
          <p:nvPr>
            <p:ph type="title" sz="quarter" idx="10"/>
          </p:nvPr>
        </p:nvSpPr>
        <p:spPr/>
        <p:txBody>
          <a:bodyPr/>
          <a:lstStyle/>
          <a:p>
            <a:r>
              <a:rPr lang="en-US"/>
              <a:t>Design Patterns</a:t>
            </a:r>
          </a:p>
        </p:txBody>
      </p:sp>
    </p:spTree>
    <p:extLst>
      <p:ext uri="{BB962C8B-B14F-4D97-AF65-F5344CB8AC3E}">
        <p14:creationId xmlns:p14="http://schemas.microsoft.com/office/powerpoint/2010/main" val="337119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5" name="Rectangle 3"/>
          <p:cNvSpPr>
            <a:spLocks noGrp="1" noChangeArrowheads="1"/>
          </p:cNvSpPr>
          <p:nvPr>
            <p:ph type="body" sz="quarter" idx="10"/>
          </p:nvPr>
        </p:nvSpPr>
        <p:spPr>
          <a:xfrm>
            <a:off x="2086766" y="1121143"/>
            <a:ext cx="10129234" cy="5546589"/>
          </a:xfrm>
        </p:spPr>
        <p:txBody>
          <a:bodyPr>
            <a:normAutofit/>
          </a:bodyPr>
          <a:lstStyle/>
          <a:p>
            <a:pPr>
              <a:lnSpc>
                <a:spcPct val="100000"/>
              </a:lnSpc>
              <a:buClr>
                <a:schemeClr val="tx2"/>
              </a:buClr>
            </a:pPr>
            <a:r>
              <a:rPr lang="en-US" sz="3400" b="1" dirty="0">
                <a:solidFill>
                  <a:schemeClr val="bg1"/>
                </a:solidFill>
              </a:rPr>
              <a:t>General</a:t>
            </a:r>
            <a:r>
              <a:rPr lang="en-US" sz="3400" dirty="0"/>
              <a:t> and </a:t>
            </a:r>
            <a:r>
              <a:rPr lang="en-US" sz="3400" b="1" dirty="0">
                <a:solidFill>
                  <a:schemeClr val="bg1"/>
                </a:solidFill>
              </a:rPr>
              <a:t>reusable</a:t>
            </a:r>
            <a:r>
              <a:rPr lang="en-US" sz="3400" dirty="0"/>
              <a:t> </a:t>
            </a:r>
            <a:r>
              <a:rPr lang="en-US" sz="3400" b="1" dirty="0">
                <a:solidFill>
                  <a:schemeClr val="bg1"/>
                </a:solidFill>
              </a:rPr>
              <a:t>solutions</a:t>
            </a:r>
            <a:r>
              <a:rPr lang="en-US" sz="3400" dirty="0"/>
              <a:t> to common</a:t>
            </a:r>
            <a:br>
              <a:rPr lang="en-US" sz="3400" dirty="0"/>
            </a:br>
            <a:r>
              <a:rPr lang="en-US" sz="3400" dirty="0"/>
              <a:t>problems in software design</a:t>
            </a:r>
          </a:p>
          <a:p>
            <a:pPr>
              <a:lnSpc>
                <a:spcPct val="100000"/>
              </a:lnSpc>
            </a:pPr>
            <a:r>
              <a:rPr lang="en-US" sz="3400" dirty="0"/>
              <a:t>A </a:t>
            </a:r>
            <a:r>
              <a:rPr lang="en-US" sz="3400" b="1" dirty="0">
                <a:solidFill>
                  <a:schemeClr val="bg1"/>
                </a:solidFill>
              </a:rPr>
              <a:t>template</a:t>
            </a:r>
            <a:r>
              <a:rPr lang="en-US" sz="3400" dirty="0"/>
              <a:t> for solving given problems</a:t>
            </a:r>
          </a:p>
          <a:p>
            <a:pPr>
              <a:lnSpc>
                <a:spcPct val="100000"/>
              </a:lnSpc>
            </a:pPr>
            <a:r>
              <a:rPr lang="en-US" sz="3400" dirty="0"/>
              <a:t>Add additional layers of </a:t>
            </a:r>
            <a:r>
              <a:rPr lang="en-US" sz="3400" b="1" dirty="0">
                <a:solidFill>
                  <a:schemeClr val="bg1"/>
                </a:solidFill>
              </a:rPr>
              <a:t>abstraction</a:t>
            </a:r>
            <a:r>
              <a:rPr lang="en-US" sz="3400" dirty="0"/>
              <a:t> in order to</a:t>
            </a:r>
            <a:br>
              <a:rPr lang="en-US" sz="3400" dirty="0"/>
            </a:br>
            <a:r>
              <a:rPr lang="en-US" sz="3400" dirty="0"/>
              <a:t>reach flexibility</a:t>
            </a:r>
          </a:p>
        </p:txBody>
      </p:sp>
      <p:sp>
        <p:nvSpPr>
          <p:cNvPr id="428034" name="Rectangle 2"/>
          <p:cNvSpPr>
            <a:spLocks noGrp="1" noChangeArrowheads="1"/>
          </p:cNvSpPr>
          <p:nvPr>
            <p:ph type="title"/>
          </p:nvPr>
        </p:nvSpPr>
        <p:spPr/>
        <p:txBody>
          <a:bodyPr/>
          <a:lstStyle/>
          <a:p>
            <a:r>
              <a:rPr lang="en-US"/>
              <a:t>What Are Design Patterns?</a:t>
            </a:r>
            <a:endParaRPr lang="bg-BG" dirty="0"/>
          </a:p>
        </p:txBody>
      </p:sp>
      <p:sp>
        <p:nvSpPr>
          <p:cNvPr id="5" name="Slide Number">
            <a:extLst>
              <a:ext uri="{FF2B5EF4-FFF2-40B4-BE49-F238E27FC236}">
                <a16:creationId xmlns:a16="http://schemas.microsoft.com/office/drawing/2014/main" id="{34AAF47E-0E9E-499F-B944-13C0E81E669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416</a:t>
            </a:fld>
            <a:endParaRPr lang="en-US" dirty="0"/>
          </a:p>
        </p:txBody>
      </p:sp>
    </p:spTree>
    <p:extLst>
      <p:ext uri="{BB962C8B-B14F-4D97-AF65-F5344CB8AC3E}">
        <p14:creationId xmlns:p14="http://schemas.microsoft.com/office/powerpoint/2010/main" val="1673544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457200" indent="-457200">
              <a:lnSpc>
                <a:spcPct val="100000"/>
              </a:lnSpc>
              <a:buClr>
                <a:srgbClr val="234465"/>
              </a:buClr>
            </a:pPr>
            <a:r>
              <a:rPr lang="en-US" dirty="0"/>
              <a:t>Patterns solve </a:t>
            </a:r>
            <a:r>
              <a:rPr lang="en-US" b="1" dirty="0">
                <a:solidFill>
                  <a:schemeClr val="bg1"/>
                </a:solidFill>
              </a:rPr>
              <a:t>software structural problems </a:t>
            </a:r>
            <a:r>
              <a:rPr lang="en-US" dirty="0"/>
              <a:t>like:</a:t>
            </a:r>
          </a:p>
          <a:p>
            <a:pPr marL="990266" lvl="1" indent="-457200">
              <a:lnSpc>
                <a:spcPct val="100000"/>
              </a:lnSpc>
              <a:buClr>
                <a:srgbClr val="234465"/>
              </a:buClr>
            </a:pPr>
            <a:r>
              <a:rPr lang="en-US" dirty="0"/>
              <a:t>Abstraction</a:t>
            </a:r>
          </a:p>
          <a:p>
            <a:pPr marL="990266" lvl="1" indent="-457200">
              <a:lnSpc>
                <a:spcPct val="100000"/>
              </a:lnSpc>
              <a:buClr>
                <a:srgbClr val="234465"/>
              </a:buClr>
            </a:pPr>
            <a:r>
              <a:rPr lang="en-US" dirty="0"/>
              <a:t>Encapsulation</a:t>
            </a:r>
          </a:p>
          <a:p>
            <a:pPr marL="990266" lvl="1" indent="-457200">
              <a:lnSpc>
                <a:spcPct val="100000"/>
              </a:lnSpc>
              <a:buClr>
                <a:srgbClr val="234465"/>
              </a:buClr>
            </a:pPr>
            <a:r>
              <a:rPr lang="en-US" dirty="0"/>
              <a:t>Separation of concerns</a:t>
            </a:r>
          </a:p>
          <a:p>
            <a:pPr marL="990266" lvl="1" indent="-457200">
              <a:lnSpc>
                <a:spcPct val="100000"/>
              </a:lnSpc>
              <a:buClr>
                <a:srgbClr val="234465"/>
              </a:buClr>
            </a:pPr>
            <a:r>
              <a:rPr lang="en-US" dirty="0"/>
              <a:t>Coupling and cohesion</a:t>
            </a:r>
          </a:p>
          <a:p>
            <a:pPr marL="990266" lvl="1" indent="-457200">
              <a:lnSpc>
                <a:spcPct val="100000"/>
              </a:lnSpc>
              <a:buClr>
                <a:srgbClr val="234465"/>
              </a:buClr>
            </a:pPr>
            <a:r>
              <a:rPr lang="en-US" dirty="0"/>
              <a:t>Separation of interface and implementation</a:t>
            </a:r>
          </a:p>
          <a:p>
            <a:pPr marL="990266" lvl="1" indent="-457200">
              <a:lnSpc>
                <a:spcPct val="100000"/>
              </a:lnSpc>
              <a:buClr>
                <a:srgbClr val="234465"/>
              </a:buClr>
            </a:pPr>
            <a:r>
              <a:rPr lang="en-US" dirty="0"/>
              <a:t>Divide and conquer</a:t>
            </a:r>
          </a:p>
        </p:txBody>
      </p:sp>
      <p:sp>
        <p:nvSpPr>
          <p:cNvPr id="4" name="Title 3"/>
          <p:cNvSpPr>
            <a:spLocks noGrp="1"/>
          </p:cNvSpPr>
          <p:nvPr>
            <p:ph type="title"/>
          </p:nvPr>
        </p:nvSpPr>
        <p:spPr/>
        <p:txBody>
          <a:bodyPr>
            <a:normAutofit/>
          </a:bodyPr>
          <a:lstStyle/>
          <a:p>
            <a:r>
              <a:rPr lang="en-US"/>
              <a:t>What Do Design Patterns Solve?</a:t>
            </a:r>
            <a:endParaRPr lang="en-US" dirty="0"/>
          </a:p>
        </p:txBody>
      </p:sp>
      <p:sp>
        <p:nvSpPr>
          <p:cNvPr id="5" name="Slide Number">
            <a:extLst>
              <a:ext uri="{FF2B5EF4-FFF2-40B4-BE49-F238E27FC236}">
                <a16:creationId xmlns:a16="http://schemas.microsoft.com/office/drawing/2014/main" id="{61C445BD-C742-4FC2-950B-2219D185071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417</a:t>
            </a:fld>
            <a:endParaRPr lang="en-US" dirty="0"/>
          </a:p>
        </p:txBody>
      </p:sp>
    </p:spTree>
    <p:extLst>
      <p:ext uri="{BB962C8B-B14F-4D97-AF65-F5344CB8AC3E}">
        <p14:creationId xmlns:p14="http://schemas.microsoft.com/office/powerpoint/2010/main" val="21893985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41766" y="1121143"/>
            <a:ext cx="10129234" cy="5546589"/>
          </a:xfrm>
        </p:spPr>
        <p:txBody>
          <a:bodyPr>
            <a:normAutofit/>
          </a:bodyPr>
          <a:lstStyle/>
          <a:p>
            <a:pPr marL="457200" indent="-457200">
              <a:lnSpc>
                <a:spcPct val="100000"/>
              </a:lnSpc>
              <a:buClr>
                <a:srgbClr val="234465"/>
              </a:buClr>
            </a:pPr>
            <a:r>
              <a:rPr lang="en-US" sz="3400" dirty="0"/>
              <a:t>Pattern name - Increases </a:t>
            </a:r>
            <a:r>
              <a:rPr lang="en-US" sz="3400" b="1" dirty="0">
                <a:solidFill>
                  <a:schemeClr val="bg1"/>
                </a:solidFill>
              </a:rPr>
              <a:t>vocabulary</a:t>
            </a:r>
            <a:r>
              <a:rPr lang="en-US" sz="3400" dirty="0"/>
              <a:t> of designers</a:t>
            </a:r>
          </a:p>
          <a:p>
            <a:pPr marL="457200" indent="-457200">
              <a:lnSpc>
                <a:spcPct val="100000"/>
              </a:lnSpc>
              <a:buClr>
                <a:srgbClr val="234465"/>
              </a:buClr>
            </a:pPr>
            <a:r>
              <a:rPr lang="en-US" sz="3400" dirty="0"/>
              <a:t>Problem - </a:t>
            </a:r>
            <a:r>
              <a:rPr lang="en-US" sz="3400" b="1" dirty="0">
                <a:solidFill>
                  <a:schemeClr val="bg1"/>
                </a:solidFill>
              </a:rPr>
              <a:t>Intent</a:t>
            </a:r>
            <a:r>
              <a:rPr lang="en-US" sz="3400" dirty="0"/>
              <a:t>, context and when to apply</a:t>
            </a:r>
          </a:p>
          <a:p>
            <a:pPr marL="457200" indent="-457200">
              <a:lnSpc>
                <a:spcPct val="100000"/>
              </a:lnSpc>
              <a:buClr>
                <a:srgbClr val="234465"/>
              </a:buClr>
            </a:pPr>
            <a:r>
              <a:rPr lang="en-US" sz="3400" dirty="0"/>
              <a:t>Solution - </a:t>
            </a:r>
            <a:r>
              <a:rPr lang="en-US" sz="3400" b="1" dirty="0">
                <a:solidFill>
                  <a:schemeClr val="bg1"/>
                </a:solidFill>
              </a:rPr>
              <a:t>Abstract</a:t>
            </a:r>
            <a:r>
              <a:rPr lang="en-US" sz="3400" dirty="0"/>
              <a:t> code</a:t>
            </a:r>
          </a:p>
          <a:p>
            <a:pPr marL="457200" indent="-457200">
              <a:lnSpc>
                <a:spcPct val="100000"/>
              </a:lnSpc>
              <a:buClr>
                <a:srgbClr val="234465"/>
              </a:buClr>
            </a:pPr>
            <a:r>
              <a:rPr lang="en-US" sz="3400" dirty="0"/>
              <a:t>Consequences - </a:t>
            </a:r>
            <a:r>
              <a:rPr lang="en-US" sz="3400" b="1" dirty="0">
                <a:solidFill>
                  <a:schemeClr val="bg1"/>
                </a:solidFill>
              </a:rPr>
              <a:t>Results</a:t>
            </a:r>
            <a:r>
              <a:rPr lang="en-US" sz="3400" dirty="0"/>
              <a:t> and trade-offs</a:t>
            </a:r>
          </a:p>
        </p:txBody>
      </p:sp>
      <p:sp>
        <p:nvSpPr>
          <p:cNvPr id="4" name="Title 3"/>
          <p:cNvSpPr>
            <a:spLocks noGrp="1"/>
          </p:cNvSpPr>
          <p:nvPr>
            <p:ph type="title"/>
          </p:nvPr>
        </p:nvSpPr>
        <p:spPr/>
        <p:txBody>
          <a:bodyPr>
            <a:normAutofit/>
          </a:bodyPr>
          <a:lstStyle/>
          <a:p>
            <a:r>
              <a:rPr lang="en-US" dirty="0"/>
              <a:t>Elements of a Design Pattern</a:t>
            </a:r>
          </a:p>
        </p:txBody>
      </p:sp>
      <p:sp>
        <p:nvSpPr>
          <p:cNvPr id="6" name="Slide Number">
            <a:extLst>
              <a:ext uri="{FF2B5EF4-FFF2-40B4-BE49-F238E27FC236}">
                <a16:creationId xmlns:a16="http://schemas.microsoft.com/office/drawing/2014/main" id="{CEAA5F51-99BD-43C3-B9B2-95A0470AD2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418</a:t>
            </a:fld>
            <a:endParaRPr lang="en-US" dirty="0"/>
          </a:p>
        </p:txBody>
      </p:sp>
    </p:spTree>
    <p:extLst>
      <p:ext uri="{BB962C8B-B14F-4D97-AF65-F5344CB8AC3E}">
        <p14:creationId xmlns:p14="http://schemas.microsoft.com/office/powerpoint/2010/main" val="317963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1" y="1600201"/>
            <a:ext cx="2095347" cy="2095347"/>
          </a:xfrm>
          <a:prstGeom prst="rect">
            <a:avLst/>
          </a:prstGeom>
        </p:spPr>
      </p:pic>
      <p:sp>
        <p:nvSpPr>
          <p:cNvPr id="4" name="Title 3">
            <a:extLst>
              <a:ext uri="{FF2B5EF4-FFF2-40B4-BE49-F238E27FC236}">
                <a16:creationId xmlns:a16="http://schemas.microsoft.com/office/drawing/2014/main" id="{349000BD-7669-461E-872A-FBDD14C0ED60}"/>
              </a:ext>
            </a:extLst>
          </p:cNvPr>
          <p:cNvSpPr>
            <a:spLocks noGrp="1"/>
          </p:cNvSpPr>
          <p:nvPr>
            <p:ph type="title" sz="quarter" idx="10"/>
          </p:nvPr>
        </p:nvSpPr>
        <p:spPr/>
        <p:txBody>
          <a:bodyPr/>
          <a:lstStyle/>
          <a:p>
            <a:r>
              <a:rPr lang="en-US"/>
              <a:t>Why Design Patterns?</a:t>
            </a:r>
          </a:p>
        </p:txBody>
      </p:sp>
    </p:spTree>
    <p:extLst>
      <p:ext uri="{BB962C8B-B14F-4D97-AF65-F5344CB8AC3E}">
        <p14:creationId xmlns:p14="http://schemas.microsoft.com/office/powerpoint/2010/main" val="5991644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dirty="0">
                <a:ln>
                  <a:noFill/>
                </a:ln>
                <a:solidFill>
                  <a:srgbClr val="FFA000"/>
                </a:solidFill>
                <a:effectLst/>
                <a:uLnTx/>
                <a:uFillTx/>
                <a:latin typeface="Calibri" panose="020F0502020204030204"/>
                <a:ea typeface="맑은 고딕" panose="020B0503020000020004" pitchFamily="34" charset="-127"/>
                <a:cs typeface="+mn-cs"/>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FA000"/>
                </a:solidFill>
                <a:effectLst/>
                <a:uLnTx/>
                <a:uFillTx/>
                <a:latin typeface="Calibri" panose="020F0502020204030204"/>
                <a:ea typeface="맑은 고딕" panose="020B0503020000020004" pitchFamily="34" charset="-127"/>
                <a:cs typeface="+mn-cs"/>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234465"/>
                </a:solidFill>
                <a:effectLst/>
                <a:uLnTx/>
                <a:uFillTx/>
                <a:latin typeface="Calibri" panose="020F0502020204030204"/>
                <a:ea typeface="맑은 고딕" panose="020B0503020000020004" pitchFamily="34" charset="-127"/>
                <a:cs typeface="+mn-cs"/>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5613" y="1664770"/>
            <a:ext cx="8379324" cy="5055319"/>
          </a:xfrm>
          <a:prstGeom prst="rect">
            <a:avLst/>
          </a:prstGeom>
        </p:spPr>
        <p:txBody>
          <a:bodyPr vert="horz" lIns="108000" tIns="36000" rIns="108000" bIns="36000" rtlCol="0">
            <a:normAutofit lnSpcReduction="10000"/>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358775" indent="-358775">
              <a:lnSpc>
                <a:spcPct val="95000"/>
              </a:lnSpc>
            </a:pPr>
            <a:r>
              <a:rPr lang="en-US" sz="3200" dirty="0">
                <a:solidFill>
                  <a:schemeClr val="bg2"/>
                </a:solidFill>
              </a:rPr>
              <a:t>Well organized code is easier to work with</a:t>
            </a:r>
          </a:p>
          <a:p>
            <a:pPr marL="358775" indent="-358775">
              <a:lnSpc>
                <a:spcPct val="95000"/>
              </a:lnSpc>
            </a:pPr>
            <a:r>
              <a:rPr lang="en-US" sz="3200" dirty="0">
                <a:solidFill>
                  <a:schemeClr val="bg2"/>
                </a:solidFill>
              </a:rPr>
              <a:t>We can reduce complexity using </a:t>
            </a:r>
            <a:br>
              <a:rPr lang="en-US" sz="3200" dirty="0">
                <a:solidFill>
                  <a:schemeClr val="bg2"/>
                </a:solidFill>
              </a:rPr>
            </a:br>
            <a:r>
              <a:rPr lang="en-US" sz="3200" b="1" dirty="0">
                <a:solidFill>
                  <a:schemeClr val="bg1"/>
                </a:solidFill>
              </a:rPr>
              <a:t>Methods</a:t>
            </a:r>
            <a:r>
              <a:rPr lang="en-US" sz="3200" dirty="0">
                <a:solidFill>
                  <a:schemeClr val="bg2"/>
                </a:solidFill>
              </a:rPr>
              <a:t>, </a:t>
            </a:r>
            <a:r>
              <a:rPr lang="en-US" sz="3200" b="1" dirty="0">
                <a:solidFill>
                  <a:schemeClr val="bg1"/>
                </a:solidFill>
              </a:rPr>
              <a:t>Classes</a:t>
            </a:r>
            <a:r>
              <a:rPr lang="en-US" sz="3200" dirty="0">
                <a:solidFill>
                  <a:schemeClr val="bg2"/>
                </a:solidFill>
              </a:rPr>
              <a:t> and </a:t>
            </a:r>
            <a:r>
              <a:rPr lang="en-US" sz="3200" b="1" dirty="0">
                <a:solidFill>
                  <a:schemeClr val="bg1"/>
                </a:solidFill>
              </a:rPr>
              <a:t>Projects</a:t>
            </a:r>
          </a:p>
          <a:p>
            <a:pPr marL="358775" indent="-358775">
              <a:lnSpc>
                <a:spcPct val="95000"/>
              </a:lnSpc>
            </a:pPr>
            <a:r>
              <a:rPr lang="en-US" sz="3200" dirty="0">
                <a:solidFill>
                  <a:schemeClr val="bg2"/>
                </a:solidFill>
              </a:rPr>
              <a:t>We can refactor existing code by</a:t>
            </a:r>
            <a:br>
              <a:rPr lang="en-US" sz="3200" dirty="0">
                <a:solidFill>
                  <a:schemeClr val="bg2"/>
                </a:solidFill>
              </a:rPr>
            </a:br>
            <a:r>
              <a:rPr lang="en-US" sz="3200" b="1" dirty="0">
                <a:solidFill>
                  <a:schemeClr val="bg1"/>
                </a:solidFill>
              </a:rPr>
              <a:t>breaking code down</a:t>
            </a:r>
          </a:p>
          <a:p>
            <a:pPr>
              <a:buClr>
                <a:schemeClr val="bg2"/>
              </a:buClr>
            </a:pPr>
            <a:r>
              <a:rPr lang="en-US" sz="3200" b="1" noProof="1">
                <a:solidFill>
                  <a:schemeClr val="bg1"/>
                </a:solidFill>
              </a:rPr>
              <a:t>Enumerations</a:t>
            </a:r>
            <a:r>
              <a:rPr lang="en-US" sz="3200" noProof="1">
                <a:solidFill>
                  <a:schemeClr val="bg2"/>
                </a:solidFill>
              </a:rPr>
              <a:t> define a fixed </a:t>
            </a:r>
            <a:r>
              <a:rPr lang="en-US" sz="3200" b="1" noProof="1">
                <a:solidFill>
                  <a:schemeClr val="bg1"/>
                </a:solidFill>
              </a:rPr>
              <a:t>set of constants</a:t>
            </a:r>
          </a:p>
          <a:p>
            <a:pPr lvl="1"/>
            <a:r>
              <a:rPr lang="en-GB" sz="3000" noProof="1">
                <a:solidFill>
                  <a:schemeClr val="bg2"/>
                </a:solidFill>
              </a:rPr>
              <a:t>R</a:t>
            </a:r>
            <a:r>
              <a:rPr lang="en-US" sz="3000" noProof="1">
                <a:solidFill>
                  <a:schemeClr val="bg2"/>
                </a:solidFill>
              </a:rPr>
              <a:t>epresent </a:t>
            </a:r>
            <a:r>
              <a:rPr lang="en-US" sz="3000" b="1" noProof="1">
                <a:solidFill>
                  <a:schemeClr val="bg1"/>
                </a:solidFill>
              </a:rPr>
              <a:t>numeric values</a:t>
            </a:r>
            <a:endParaRPr lang="en-US" sz="3000" b="1" noProof="1">
              <a:solidFill>
                <a:schemeClr val="bg2"/>
              </a:solidFill>
            </a:endParaRPr>
          </a:p>
          <a:p>
            <a:pPr lvl="1"/>
            <a:r>
              <a:rPr lang="en-US" sz="3000" noProof="1">
                <a:solidFill>
                  <a:schemeClr val="bg2"/>
                </a:solidFill>
              </a:rPr>
              <a:t>We can easily </a:t>
            </a:r>
            <a:r>
              <a:rPr lang="en-US" sz="3000" b="1" noProof="1">
                <a:solidFill>
                  <a:schemeClr val="bg1"/>
                </a:solidFill>
              </a:rPr>
              <a:t>cast</a:t>
            </a:r>
            <a:r>
              <a:rPr lang="en-US" sz="3000" noProof="1">
                <a:solidFill>
                  <a:schemeClr val="bg2"/>
                </a:solidFill>
              </a:rPr>
              <a:t> </a:t>
            </a:r>
            <a:r>
              <a:rPr lang="en-US" sz="3000" b="1" noProof="1">
                <a:solidFill>
                  <a:schemeClr val="bg1"/>
                </a:solidFill>
              </a:rPr>
              <a:t>enums</a:t>
            </a:r>
            <a:r>
              <a:rPr lang="en-US" sz="3000" noProof="1">
                <a:solidFill>
                  <a:schemeClr val="bg2"/>
                </a:solidFill>
              </a:rPr>
              <a:t> to </a:t>
            </a:r>
            <a:r>
              <a:rPr lang="en-US" sz="3000" b="1" noProof="1">
                <a:solidFill>
                  <a:schemeClr val="bg1"/>
                </a:solidFill>
              </a:rPr>
              <a:t>numeric</a:t>
            </a:r>
            <a:r>
              <a:rPr lang="en-US" sz="3000" noProof="1">
                <a:solidFill>
                  <a:schemeClr val="bg2"/>
                </a:solidFill>
              </a:rPr>
              <a:t> </a:t>
            </a:r>
            <a:r>
              <a:rPr lang="en-US" sz="3000" b="1" noProof="1">
                <a:solidFill>
                  <a:schemeClr val="bg1"/>
                </a:solidFill>
              </a:rPr>
              <a:t>types</a:t>
            </a:r>
          </a:p>
          <a:p>
            <a:pPr>
              <a:buClr>
                <a:schemeClr val="bg2"/>
              </a:buClr>
            </a:pPr>
            <a:r>
              <a:rPr lang="en-US" sz="3200" b="1" noProof="1">
                <a:solidFill>
                  <a:schemeClr val="bg1"/>
                </a:solidFill>
              </a:rPr>
              <a:t>Static </a:t>
            </a:r>
            <a:r>
              <a:rPr lang="en-US" sz="3200" noProof="1">
                <a:solidFill>
                  <a:schemeClr val="bg2"/>
                </a:solidFill>
              </a:rPr>
              <a:t>members</a:t>
            </a:r>
            <a:r>
              <a:rPr lang="en-US" sz="3200" b="1" noProof="1">
                <a:solidFill>
                  <a:schemeClr val="bg1"/>
                </a:solidFill>
              </a:rPr>
              <a:t> </a:t>
            </a:r>
            <a:r>
              <a:rPr lang="en-US" sz="3200" noProof="1">
                <a:solidFill>
                  <a:schemeClr val="bg2"/>
                </a:solidFill>
              </a:rPr>
              <a:t>and</a:t>
            </a:r>
            <a:r>
              <a:rPr lang="en-US" sz="3200" b="1" noProof="1">
                <a:solidFill>
                  <a:schemeClr val="bg1"/>
                </a:solidFill>
              </a:rPr>
              <a:t> Packages</a:t>
            </a:r>
          </a:p>
        </p:txBody>
      </p:sp>
      <p:sp>
        <p:nvSpPr>
          <p:cNvPr id="16" name="Slide Number">
            <a:extLst>
              <a:ext uri="{FF2B5EF4-FFF2-40B4-BE49-F238E27FC236}">
                <a16:creationId xmlns:a16="http://schemas.microsoft.com/office/drawing/2014/main" id="{8C8C4250-3A0C-4075-9704-1FE1E0FD65C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Tree>
    <p:extLst>
      <p:ext uri="{BB962C8B-B14F-4D97-AF65-F5344CB8AC3E}">
        <p14:creationId xmlns:p14="http://schemas.microsoft.com/office/powerpoint/2010/main" val="24731045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40" y="1196126"/>
            <a:ext cx="11808021" cy="5661874"/>
          </a:xfrm>
        </p:spPr>
        <p:txBody>
          <a:bodyPr/>
          <a:lstStyle/>
          <a:p>
            <a:pPr marL="457200" indent="-457200">
              <a:lnSpc>
                <a:spcPct val="100000"/>
              </a:lnSpc>
              <a:buClr>
                <a:srgbClr val="234465"/>
              </a:buClr>
              <a:buFont typeface="Wingdings" panose="05000000000000000000" pitchFamily="2" charset="2"/>
              <a:buChar char="§"/>
            </a:pPr>
            <a:r>
              <a:rPr lang="en-US" dirty="0"/>
              <a:t>Names form a common vocabulary</a:t>
            </a:r>
          </a:p>
          <a:p>
            <a:pPr marL="457200" indent="-457200">
              <a:lnSpc>
                <a:spcPct val="100000"/>
              </a:lnSpc>
              <a:buClr>
                <a:srgbClr val="234465"/>
              </a:buClr>
              <a:buFont typeface="Wingdings" panose="05000000000000000000" pitchFamily="2" charset="2"/>
              <a:buChar char="§"/>
            </a:pPr>
            <a:r>
              <a:rPr lang="en-US" dirty="0"/>
              <a:t>Enable large-scale </a:t>
            </a:r>
            <a:r>
              <a:rPr lang="en-US" b="1" dirty="0">
                <a:solidFill>
                  <a:schemeClr val="bg1"/>
                </a:solidFill>
              </a:rPr>
              <a:t>reuse</a:t>
            </a:r>
            <a:r>
              <a:rPr lang="en-US" dirty="0"/>
              <a:t> of software architectures</a:t>
            </a:r>
          </a:p>
          <a:p>
            <a:pPr marL="457200" indent="-457200">
              <a:lnSpc>
                <a:spcPct val="100000"/>
              </a:lnSpc>
              <a:buClr>
                <a:srgbClr val="234465"/>
              </a:buClr>
              <a:buFont typeface="Wingdings" panose="05000000000000000000" pitchFamily="2" charset="2"/>
              <a:buChar char="§"/>
            </a:pPr>
            <a:r>
              <a:rPr lang="en-US" dirty="0"/>
              <a:t>Help improve developer </a:t>
            </a:r>
            <a:r>
              <a:rPr lang="en-US" b="1" dirty="0">
                <a:solidFill>
                  <a:schemeClr val="bg1"/>
                </a:solidFill>
              </a:rPr>
              <a:t>communication</a:t>
            </a:r>
          </a:p>
          <a:p>
            <a:pPr marL="457200" indent="-457200">
              <a:lnSpc>
                <a:spcPct val="100000"/>
              </a:lnSpc>
              <a:buClr>
                <a:srgbClr val="234465"/>
              </a:buClr>
              <a:buFont typeface="Wingdings" panose="05000000000000000000" pitchFamily="2" charset="2"/>
              <a:buChar char="§"/>
            </a:pPr>
            <a:r>
              <a:rPr lang="en-US" dirty="0"/>
              <a:t>Help ease the </a:t>
            </a:r>
            <a:r>
              <a:rPr lang="en-US" b="1" dirty="0">
                <a:solidFill>
                  <a:schemeClr val="bg1"/>
                </a:solidFill>
              </a:rPr>
              <a:t>transition</a:t>
            </a:r>
            <a:r>
              <a:rPr lang="en-US" dirty="0"/>
              <a:t> to Object Oriented technology</a:t>
            </a:r>
          </a:p>
          <a:p>
            <a:pPr marL="457200" indent="-457200">
              <a:lnSpc>
                <a:spcPct val="100000"/>
              </a:lnSpc>
              <a:buClr>
                <a:srgbClr val="234465"/>
              </a:buClr>
              <a:buFont typeface="Wingdings" panose="05000000000000000000" pitchFamily="2" charset="2"/>
              <a:buChar char="§"/>
            </a:pPr>
            <a:r>
              <a:rPr lang="en-US" dirty="0"/>
              <a:t>Can </a:t>
            </a:r>
            <a:r>
              <a:rPr lang="en-US" b="1" dirty="0">
                <a:solidFill>
                  <a:schemeClr val="bg1"/>
                </a:solidFill>
              </a:rPr>
              <a:t>speed-up</a:t>
            </a:r>
            <a:r>
              <a:rPr lang="en-US" dirty="0"/>
              <a:t> the development</a:t>
            </a:r>
          </a:p>
        </p:txBody>
      </p:sp>
      <p:sp>
        <p:nvSpPr>
          <p:cNvPr id="4" name="Title 3"/>
          <p:cNvSpPr>
            <a:spLocks noGrp="1"/>
          </p:cNvSpPr>
          <p:nvPr>
            <p:ph type="title"/>
          </p:nvPr>
        </p:nvSpPr>
        <p:spPr/>
        <p:txBody>
          <a:bodyPr>
            <a:normAutofit/>
          </a:bodyPr>
          <a:lstStyle/>
          <a:p>
            <a:r>
              <a:rPr lang="en-US" dirty="0"/>
              <a:t>Benefits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1" y="4158365"/>
            <a:ext cx="2203997" cy="2203997"/>
          </a:xfrm>
          <a:prstGeom prst="rect">
            <a:avLst/>
          </a:prstGeom>
        </p:spPr>
      </p:pic>
      <p:sp>
        <p:nvSpPr>
          <p:cNvPr id="6" name="Slide Number">
            <a:extLst>
              <a:ext uri="{FF2B5EF4-FFF2-40B4-BE49-F238E27FC236}">
                <a16:creationId xmlns:a16="http://schemas.microsoft.com/office/drawing/2014/main" id="{E229468E-E0CC-4C53-B2A2-4A6A24A4BC4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420</a:t>
            </a:fld>
            <a:endParaRPr lang="en-US" dirty="0"/>
          </a:p>
        </p:txBody>
      </p:sp>
    </p:spTree>
    <p:extLst>
      <p:ext uri="{BB962C8B-B14F-4D97-AF65-F5344CB8AC3E}">
        <p14:creationId xmlns:p14="http://schemas.microsoft.com/office/powerpoint/2010/main" val="3140144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40" y="1196126"/>
            <a:ext cx="11808021" cy="5661874"/>
          </a:xfrm>
        </p:spPr>
        <p:txBody>
          <a:bodyPr/>
          <a:lstStyle/>
          <a:p>
            <a:pPr marL="457200" indent="-457200">
              <a:lnSpc>
                <a:spcPct val="100000"/>
              </a:lnSpc>
              <a:buClr>
                <a:srgbClr val="234465"/>
              </a:buClr>
              <a:buFont typeface="Wingdings" panose="05000000000000000000" pitchFamily="2" charset="2"/>
              <a:buChar char="§"/>
            </a:pPr>
            <a:r>
              <a:rPr lang="en-US" dirty="0"/>
              <a:t>Do not lead to a direct code reuse</a:t>
            </a:r>
          </a:p>
          <a:p>
            <a:pPr marL="457200" indent="-457200">
              <a:lnSpc>
                <a:spcPct val="100000"/>
              </a:lnSpc>
              <a:buClr>
                <a:srgbClr val="234465"/>
              </a:buClr>
              <a:buFont typeface="Wingdings" panose="05000000000000000000" pitchFamily="2" charset="2"/>
              <a:buChar char="§"/>
            </a:pPr>
            <a:r>
              <a:rPr lang="en-US" dirty="0"/>
              <a:t>Deceptively simple</a:t>
            </a:r>
          </a:p>
          <a:p>
            <a:pPr marL="457200" indent="-457200">
              <a:lnSpc>
                <a:spcPct val="100000"/>
              </a:lnSpc>
              <a:buClr>
                <a:srgbClr val="234465"/>
              </a:buClr>
              <a:buFont typeface="Wingdings" panose="05000000000000000000" pitchFamily="2" charset="2"/>
              <a:buChar char="§"/>
            </a:pPr>
            <a:r>
              <a:rPr lang="en-US" dirty="0"/>
              <a:t>Developers may suffer from </a:t>
            </a:r>
            <a:r>
              <a:rPr lang="en-US" b="1" dirty="0">
                <a:solidFill>
                  <a:schemeClr val="bg1"/>
                </a:solidFill>
              </a:rPr>
              <a:t>pattern overload </a:t>
            </a:r>
            <a:r>
              <a:rPr lang="en-US" dirty="0"/>
              <a:t>and</a:t>
            </a:r>
            <a:r>
              <a:rPr lang="en-US" b="1" dirty="0">
                <a:solidFill>
                  <a:schemeClr val="bg1"/>
                </a:solidFill>
              </a:rPr>
              <a:t> overdesign</a:t>
            </a:r>
          </a:p>
          <a:p>
            <a:pPr marL="457200" indent="-457200">
              <a:lnSpc>
                <a:spcPct val="100000"/>
              </a:lnSpc>
              <a:buClr>
                <a:srgbClr val="234465"/>
              </a:buClr>
              <a:buFont typeface="Wingdings" panose="05000000000000000000" pitchFamily="2" charset="2"/>
              <a:buChar char="§"/>
            </a:pPr>
            <a:r>
              <a:rPr lang="en-US" dirty="0"/>
              <a:t>Validated by </a:t>
            </a:r>
            <a:r>
              <a:rPr lang="en-US" b="1" dirty="0">
                <a:solidFill>
                  <a:schemeClr val="bg1"/>
                </a:solidFill>
              </a:rPr>
              <a:t>experience</a:t>
            </a:r>
            <a:r>
              <a:rPr lang="en-US" dirty="0"/>
              <a:t> and discussion, not by </a:t>
            </a:r>
            <a:br>
              <a:rPr lang="bg-BG" dirty="0"/>
            </a:br>
            <a:r>
              <a:rPr lang="en-US" dirty="0"/>
              <a:t>automated</a:t>
            </a:r>
            <a:r>
              <a:rPr lang="bg-BG" dirty="0"/>
              <a:t> </a:t>
            </a:r>
            <a:r>
              <a:rPr lang="en-US" dirty="0"/>
              <a:t>testing</a:t>
            </a:r>
          </a:p>
          <a:p>
            <a:pPr marL="457200" indent="-457200">
              <a:lnSpc>
                <a:spcPct val="100000"/>
              </a:lnSpc>
              <a:buClr>
                <a:srgbClr val="234465"/>
              </a:buClr>
              <a:buFont typeface="Wingdings" panose="05000000000000000000" pitchFamily="2" charset="2"/>
              <a:buChar char="§"/>
            </a:pPr>
            <a:r>
              <a:rPr lang="en-US" dirty="0"/>
              <a:t>Should be used only of </a:t>
            </a:r>
            <a:r>
              <a:rPr lang="en-US" b="1" dirty="0">
                <a:solidFill>
                  <a:schemeClr val="bg1"/>
                </a:solidFill>
              </a:rPr>
              <a:t>understood well</a:t>
            </a:r>
          </a:p>
        </p:txBody>
      </p:sp>
      <p:sp>
        <p:nvSpPr>
          <p:cNvPr id="4" name="Title 3"/>
          <p:cNvSpPr>
            <a:spLocks noGrp="1"/>
          </p:cNvSpPr>
          <p:nvPr>
            <p:ph type="title"/>
          </p:nvPr>
        </p:nvSpPr>
        <p:spPr/>
        <p:txBody>
          <a:bodyPr>
            <a:normAutofit/>
          </a:bodyPr>
          <a:lstStyle/>
          <a:p>
            <a:r>
              <a:rPr lang="en-US" dirty="0"/>
              <a:t>Drawbacks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2685" y="4027064"/>
            <a:ext cx="2485659" cy="2485659"/>
          </a:xfrm>
          <a:prstGeom prst="rect">
            <a:avLst/>
          </a:prstGeom>
        </p:spPr>
      </p:pic>
      <p:sp>
        <p:nvSpPr>
          <p:cNvPr id="7" name="Slide Number">
            <a:extLst>
              <a:ext uri="{FF2B5EF4-FFF2-40B4-BE49-F238E27FC236}">
                <a16:creationId xmlns:a16="http://schemas.microsoft.com/office/drawing/2014/main" id="{C0BE8DF7-2F22-415F-8683-18FACCE3BA1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421</a:t>
            </a:fld>
            <a:endParaRPr lang="en-US" dirty="0"/>
          </a:p>
        </p:txBody>
      </p:sp>
    </p:spTree>
    <p:extLst>
      <p:ext uri="{BB962C8B-B14F-4D97-AF65-F5344CB8AC3E}">
        <p14:creationId xmlns:p14="http://schemas.microsoft.com/office/powerpoint/2010/main" val="28656440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7771" y="1054452"/>
            <a:ext cx="1336461" cy="13364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7847" y="2390913"/>
            <a:ext cx="1394529" cy="139452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2455390"/>
            <a:ext cx="1337764" cy="1337764"/>
          </a:xfrm>
          <a:prstGeom prst="rect">
            <a:avLst/>
          </a:prstGeom>
        </p:spPr>
      </p:pic>
      <p:sp>
        <p:nvSpPr>
          <p:cNvPr id="3" name="Title 2">
            <a:extLst>
              <a:ext uri="{FF2B5EF4-FFF2-40B4-BE49-F238E27FC236}">
                <a16:creationId xmlns:a16="http://schemas.microsoft.com/office/drawing/2014/main" id="{4B7A35C9-226D-4AC7-A8A3-0901D3600003}"/>
              </a:ext>
            </a:extLst>
          </p:cNvPr>
          <p:cNvSpPr>
            <a:spLocks noGrp="1"/>
          </p:cNvSpPr>
          <p:nvPr>
            <p:ph type="title" sz="quarter" idx="10"/>
          </p:nvPr>
        </p:nvSpPr>
        <p:spPr/>
        <p:txBody>
          <a:bodyPr/>
          <a:lstStyle/>
          <a:p>
            <a:r>
              <a:rPr lang="en-US"/>
              <a:t>Types of Design Patterns</a:t>
            </a:r>
          </a:p>
        </p:txBody>
      </p:sp>
    </p:spTree>
    <p:extLst>
      <p:ext uri="{BB962C8B-B14F-4D97-AF65-F5344CB8AC3E}">
        <p14:creationId xmlns:p14="http://schemas.microsoft.com/office/powerpoint/2010/main" val="1505744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85645" y="1163469"/>
            <a:ext cx="11808021" cy="5661874"/>
          </a:xfrm>
        </p:spPr>
        <p:txBody>
          <a:bodyPr/>
          <a:lstStyle/>
          <a:p>
            <a:pPr marL="457200" indent="-457200">
              <a:lnSpc>
                <a:spcPct val="100000"/>
              </a:lnSpc>
              <a:buClr>
                <a:srgbClr val="234465"/>
              </a:buClr>
              <a:buFont typeface="Wingdings" panose="05000000000000000000" pitchFamily="2" charset="2"/>
              <a:buChar char="§"/>
            </a:pPr>
            <a:r>
              <a:rPr lang="en-US" dirty="0"/>
              <a:t>Creational patterns</a:t>
            </a:r>
          </a:p>
          <a:p>
            <a:pPr marL="1066419" lvl="1" indent="-457200">
              <a:lnSpc>
                <a:spcPct val="100000"/>
              </a:lnSpc>
              <a:buClr>
                <a:srgbClr val="234465"/>
              </a:buClr>
              <a:buFont typeface="Wingdings" panose="05000000000000000000" pitchFamily="2" charset="2"/>
              <a:buChar char="§"/>
            </a:pPr>
            <a:r>
              <a:rPr lang="en-US" dirty="0"/>
              <a:t>Deal with </a:t>
            </a:r>
            <a:r>
              <a:rPr lang="en-US" b="1" dirty="0">
                <a:solidFill>
                  <a:schemeClr val="bg1"/>
                </a:solidFill>
              </a:rPr>
              <a:t>initialization and configuration </a:t>
            </a:r>
            <a:r>
              <a:rPr lang="en-US" dirty="0"/>
              <a:t>of classes and objects</a:t>
            </a:r>
          </a:p>
          <a:p>
            <a:pPr marL="457200" indent="-457200">
              <a:lnSpc>
                <a:spcPct val="100000"/>
              </a:lnSpc>
              <a:buClr>
                <a:srgbClr val="234465"/>
              </a:buClr>
              <a:buFont typeface="Wingdings" panose="05000000000000000000" pitchFamily="2" charset="2"/>
              <a:buChar char="§"/>
            </a:pPr>
            <a:r>
              <a:rPr lang="en-US" dirty="0"/>
              <a:t>Structural patterns</a:t>
            </a:r>
          </a:p>
          <a:p>
            <a:pPr marL="1066419" lvl="1" indent="-457200">
              <a:lnSpc>
                <a:spcPct val="100000"/>
              </a:lnSpc>
              <a:buClr>
                <a:srgbClr val="234465"/>
              </a:buClr>
              <a:buFont typeface="Wingdings" panose="05000000000000000000" pitchFamily="2" charset="2"/>
              <a:buChar char="§"/>
            </a:pPr>
            <a:r>
              <a:rPr lang="en-US" dirty="0"/>
              <a:t>Describe ways to </a:t>
            </a:r>
            <a:r>
              <a:rPr lang="en-US" b="1" dirty="0">
                <a:solidFill>
                  <a:schemeClr val="bg1"/>
                </a:solidFill>
              </a:rPr>
              <a:t>assemble</a:t>
            </a:r>
            <a:r>
              <a:rPr lang="en-US" dirty="0"/>
              <a:t> objects to implement</a:t>
            </a:r>
            <a:br>
              <a:rPr lang="en-US" dirty="0"/>
            </a:br>
            <a:r>
              <a:rPr lang="en-US" b="1" dirty="0">
                <a:solidFill>
                  <a:schemeClr val="bg1"/>
                </a:solidFill>
              </a:rPr>
              <a:t>new functionality</a:t>
            </a:r>
          </a:p>
          <a:p>
            <a:pPr marL="1066419" lvl="1" indent="-457200">
              <a:lnSpc>
                <a:spcPct val="100000"/>
              </a:lnSpc>
              <a:buClr>
                <a:srgbClr val="234465"/>
              </a:buClr>
              <a:buFont typeface="Wingdings" panose="05000000000000000000" pitchFamily="2" charset="2"/>
              <a:buChar char="§"/>
            </a:pPr>
            <a:r>
              <a:rPr lang="en-US" b="1" dirty="0">
                <a:solidFill>
                  <a:schemeClr val="bg1"/>
                </a:solidFill>
              </a:rPr>
              <a:t>Composition</a:t>
            </a:r>
            <a:r>
              <a:rPr lang="en-US" dirty="0"/>
              <a:t> of classes and objects</a:t>
            </a:r>
          </a:p>
          <a:p>
            <a:pPr marL="457200" indent="-457200">
              <a:lnSpc>
                <a:spcPct val="100000"/>
              </a:lnSpc>
              <a:buClr>
                <a:srgbClr val="234465"/>
              </a:buClr>
              <a:buFont typeface="Wingdings" panose="05000000000000000000" pitchFamily="2" charset="2"/>
              <a:buChar char="§"/>
            </a:pPr>
            <a:r>
              <a:rPr lang="en-US" dirty="0"/>
              <a:t>Behavioral patterns</a:t>
            </a:r>
          </a:p>
          <a:p>
            <a:pPr marL="1066419" lvl="1" indent="-457200">
              <a:lnSpc>
                <a:spcPct val="100000"/>
              </a:lnSpc>
              <a:buClr>
                <a:srgbClr val="234465"/>
              </a:buClr>
              <a:buFont typeface="Wingdings" panose="05000000000000000000" pitchFamily="2" charset="2"/>
              <a:buChar char="§"/>
            </a:pPr>
            <a:r>
              <a:rPr lang="en-US" dirty="0"/>
              <a:t>Deal with dynamic </a:t>
            </a:r>
            <a:r>
              <a:rPr lang="en-US" b="1" dirty="0">
                <a:solidFill>
                  <a:schemeClr val="bg1"/>
                </a:solidFill>
              </a:rPr>
              <a:t>interactions</a:t>
            </a:r>
            <a:r>
              <a:rPr lang="en-US" dirty="0"/>
              <a:t> among societies of classes</a:t>
            </a:r>
          </a:p>
          <a:p>
            <a:pPr marL="1066419" lvl="1" indent="-457200">
              <a:lnSpc>
                <a:spcPct val="100000"/>
              </a:lnSpc>
              <a:buClr>
                <a:srgbClr val="234465"/>
              </a:buClr>
              <a:buFont typeface="Wingdings" panose="05000000000000000000" pitchFamily="2" charset="2"/>
              <a:buChar char="§"/>
            </a:pPr>
            <a:r>
              <a:rPr lang="en-US" dirty="0"/>
              <a:t>Distribute </a:t>
            </a:r>
            <a:r>
              <a:rPr lang="en-US" b="1" dirty="0">
                <a:solidFill>
                  <a:schemeClr val="bg1"/>
                </a:solidFill>
              </a:rPr>
              <a:t>responsibility</a:t>
            </a:r>
          </a:p>
        </p:txBody>
      </p:sp>
      <p:sp>
        <p:nvSpPr>
          <p:cNvPr id="4" name="Title 3"/>
          <p:cNvSpPr>
            <a:spLocks noGrp="1"/>
          </p:cNvSpPr>
          <p:nvPr>
            <p:ph type="title"/>
          </p:nvPr>
        </p:nvSpPr>
        <p:spPr/>
        <p:txBody>
          <a:bodyPr>
            <a:normAutofit/>
          </a:bodyPr>
          <a:lstStyle/>
          <a:p>
            <a:r>
              <a:rPr lang="en-US" dirty="0"/>
              <a:t>Main Types</a:t>
            </a:r>
          </a:p>
        </p:txBody>
      </p:sp>
      <p:sp>
        <p:nvSpPr>
          <p:cNvPr id="5" name="Slide Number">
            <a:extLst>
              <a:ext uri="{FF2B5EF4-FFF2-40B4-BE49-F238E27FC236}">
                <a16:creationId xmlns:a16="http://schemas.microsoft.com/office/drawing/2014/main" id="{E032C7AF-ED4F-4BFC-8205-94D03D646EB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423</a:t>
            </a:fld>
            <a:endParaRPr lang="en-US" dirty="0"/>
          </a:p>
        </p:txBody>
      </p:sp>
    </p:spTree>
    <p:extLst>
      <p:ext uri="{BB962C8B-B14F-4D97-AF65-F5344CB8AC3E}">
        <p14:creationId xmlns:p14="http://schemas.microsoft.com/office/powerpoint/2010/main" val="28606057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524000"/>
            <a:ext cx="2161554" cy="2161554"/>
          </a:xfrm>
          <a:prstGeom prst="rect">
            <a:avLst/>
          </a:prstGeom>
        </p:spPr>
      </p:pic>
      <p:sp>
        <p:nvSpPr>
          <p:cNvPr id="3" name="Title 2">
            <a:extLst>
              <a:ext uri="{FF2B5EF4-FFF2-40B4-BE49-F238E27FC236}">
                <a16:creationId xmlns:a16="http://schemas.microsoft.com/office/drawing/2014/main" id="{8CF574E3-C2D0-498B-86A0-ECA4370F0715}"/>
              </a:ext>
            </a:extLst>
          </p:cNvPr>
          <p:cNvSpPr>
            <a:spLocks noGrp="1"/>
          </p:cNvSpPr>
          <p:nvPr>
            <p:ph type="title" sz="quarter" idx="10"/>
          </p:nvPr>
        </p:nvSpPr>
        <p:spPr/>
        <p:txBody>
          <a:bodyPr/>
          <a:lstStyle/>
          <a:p>
            <a:r>
              <a:rPr lang="en-US"/>
              <a:t>Creational Patterns</a:t>
            </a:r>
          </a:p>
        </p:txBody>
      </p:sp>
    </p:spTree>
    <p:extLst>
      <p:ext uri="{BB962C8B-B14F-4D97-AF65-F5344CB8AC3E}">
        <p14:creationId xmlns:p14="http://schemas.microsoft.com/office/powerpoint/2010/main" val="26762813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86766" y="1121143"/>
            <a:ext cx="10129234" cy="5546589"/>
          </a:xfrm>
        </p:spPr>
        <p:txBody>
          <a:bodyPr/>
          <a:lstStyle/>
          <a:p>
            <a:pPr marL="457200" indent="-457200">
              <a:lnSpc>
                <a:spcPct val="100000"/>
              </a:lnSpc>
              <a:buClr>
                <a:srgbClr val="234465"/>
              </a:buClr>
            </a:pPr>
            <a:r>
              <a:rPr lang="en-US" dirty="0"/>
              <a:t>Deal with </a:t>
            </a:r>
            <a:r>
              <a:rPr lang="en-US" b="1" dirty="0">
                <a:solidFill>
                  <a:schemeClr val="bg1"/>
                </a:solidFill>
              </a:rPr>
              <a:t>object creation </a:t>
            </a:r>
            <a:r>
              <a:rPr lang="en-US" dirty="0"/>
              <a:t>mechanisms</a:t>
            </a:r>
          </a:p>
          <a:p>
            <a:pPr marL="457200" indent="-457200">
              <a:lnSpc>
                <a:spcPct val="100000"/>
              </a:lnSpc>
              <a:buClr>
                <a:srgbClr val="234465"/>
              </a:buClr>
            </a:pPr>
            <a:r>
              <a:rPr lang="en-US" dirty="0"/>
              <a:t>Trying to create objects in a </a:t>
            </a:r>
            <a:r>
              <a:rPr lang="en-US" b="1" dirty="0">
                <a:solidFill>
                  <a:schemeClr val="bg1"/>
                </a:solidFill>
              </a:rPr>
              <a:t>manner</a:t>
            </a:r>
            <a:r>
              <a:rPr lang="en-US" dirty="0"/>
              <a:t> </a:t>
            </a:r>
            <a:r>
              <a:rPr lang="en-US" b="1" dirty="0">
                <a:solidFill>
                  <a:schemeClr val="bg1"/>
                </a:solidFill>
              </a:rPr>
              <a:t>suitable</a:t>
            </a:r>
            <a:br>
              <a:rPr lang="bg-BG" dirty="0"/>
            </a:br>
            <a:r>
              <a:rPr lang="en-US" dirty="0"/>
              <a:t>to the</a:t>
            </a:r>
            <a:r>
              <a:rPr lang="bg-BG" dirty="0"/>
              <a:t> </a:t>
            </a:r>
            <a:r>
              <a:rPr lang="en-US" b="1" dirty="0">
                <a:solidFill>
                  <a:schemeClr val="bg1"/>
                </a:solidFill>
              </a:rPr>
              <a:t>situation</a:t>
            </a:r>
          </a:p>
          <a:p>
            <a:pPr marL="457200" indent="-457200">
              <a:lnSpc>
                <a:spcPct val="100000"/>
              </a:lnSpc>
              <a:buClr>
                <a:srgbClr val="234465"/>
              </a:buClr>
            </a:pPr>
            <a:r>
              <a:rPr lang="en-US" dirty="0"/>
              <a:t>Two main ideas</a:t>
            </a:r>
          </a:p>
          <a:p>
            <a:pPr marL="990266" lvl="1" indent="-457200">
              <a:lnSpc>
                <a:spcPct val="100000"/>
              </a:lnSpc>
              <a:buClr>
                <a:srgbClr val="234465"/>
              </a:buClr>
            </a:pPr>
            <a:r>
              <a:rPr lang="en-US" b="1" dirty="0">
                <a:solidFill>
                  <a:schemeClr val="bg1"/>
                </a:solidFill>
              </a:rPr>
              <a:t>Encapsulating</a:t>
            </a:r>
            <a:r>
              <a:rPr lang="en-US" dirty="0"/>
              <a:t> knowledge about which classes</a:t>
            </a:r>
            <a:br>
              <a:rPr lang="en-US" dirty="0"/>
            </a:br>
            <a:r>
              <a:rPr lang="en-US" dirty="0"/>
              <a:t>the system uses</a:t>
            </a:r>
          </a:p>
          <a:p>
            <a:pPr marL="990266" lvl="1" indent="-457200">
              <a:lnSpc>
                <a:spcPct val="100000"/>
              </a:lnSpc>
              <a:buClr>
                <a:srgbClr val="234465"/>
              </a:buClr>
            </a:pPr>
            <a:r>
              <a:rPr lang="en-US" b="1" dirty="0">
                <a:solidFill>
                  <a:schemeClr val="bg1"/>
                </a:solidFill>
              </a:rPr>
              <a:t>Hiding</a:t>
            </a:r>
            <a:r>
              <a:rPr lang="en-US" dirty="0"/>
              <a:t> how instances of these classes are created</a:t>
            </a:r>
          </a:p>
        </p:txBody>
      </p:sp>
      <p:sp>
        <p:nvSpPr>
          <p:cNvPr id="4" name="Title 3"/>
          <p:cNvSpPr>
            <a:spLocks noGrp="1"/>
          </p:cNvSpPr>
          <p:nvPr>
            <p:ph type="title"/>
          </p:nvPr>
        </p:nvSpPr>
        <p:spPr/>
        <p:txBody>
          <a:bodyPr>
            <a:normAutofit/>
          </a:bodyPr>
          <a:lstStyle/>
          <a:p>
            <a:r>
              <a:rPr lang="en-US" dirty="0"/>
              <a:t>Purposes</a:t>
            </a:r>
          </a:p>
        </p:txBody>
      </p:sp>
      <p:sp>
        <p:nvSpPr>
          <p:cNvPr id="6" name="Slide Number">
            <a:extLst>
              <a:ext uri="{FF2B5EF4-FFF2-40B4-BE49-F238E27FC236}">
                <a16:creationId xmlns:a16="http://schemas.microsoft.com/office/drawing/2014/main" id="{D2D1D561-6CF9-44BC-856C-62DBC598522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425</a:t>
            </a:fld>
            <a:endParaRPr lang="en-US" dirty="0"/>
          </a:p>
        </p:txBody>
      </p:sp>
    </p:spTree>
    <p:extLst>
      <p:ext uri="{BB962C8B-B14F-4D97-AF65-F5344CB8AC3E}">
        <p14:creationId xmlns:p14="http://schemas.microsoft.com/office/powerpoint/2010/main" val="642590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en-GB" dirty="0"/>
              <a:t>The most often used creational design pattern</a:t>
            </a:r>
          </a:p>
          <a:p>
            <a:r>
              <a:rPr lang="en-GB" dirty="0"/>
              <a:t>A Singleton class is supposed to have </a:t>
            </a:r>
            <a:r>
              <a:rPr lang="en-GB" b="1" dirty="0">
                <a:solidFill>
                  <a:schemeClr val="bg1"/>
                </a:solidFill>
              </a:rPr>
              <a:t>only one instance</a:t>
            </a:r>
          </a:p>
          <a:p>
            <a:r>
              <a:rPr lang="en-GB" dirty="0"/>
              <a:t>It is </a:t>
            </a:r>
            <a:r>
              <a:rPr lang="en-GB" b="1" dirty="0">
                <a:solidFill>
                  <a:schemeClr val="bg1"/>
                </a:solidFill>
              </a:rPr>
              <a:t>not a global variable</a:t>
            </a:r>
          </a:p>
          <a:p>
            <a:r>
              <a:rPr lang="en-GB" dirty="0"/>
              <a:t>Possible problems</a:t>
            </a:r>
          </a:p>
          <a:p>
            <a:pPr lvl="1"/>
            <a:r>
              <a:rPr lang="en-GB" dirty="0"/>
              <a:t>Lazy loading</a:t>
            </a:r>
          </a:p>
          <a:p>
            <a:pPr lvl="1"/>
            <a:r>
              <a:rPr lang="en-GB" dirty="0"/>
              <a:t>Thread-safe</a:t>
            </a:r>
          </a:p>
        </p:txBody>
      </p:sp>
      <p:sp>
        <p:nvSpPr>
          <p:cNvPr id="4" name="Title 3"/>
          <p:cNvSpPr>
            <a:spLocks noGrp="1"/>
          </p:cNvSpPr>
          <p:nvPr>
            <p:ph type="title"/>
          </p:nvPr>
        </p:nvSpPr>
        <p:spPr/>
        <p:txBody>
          <a:bodyPr/>
          <a:lstStyle/>
          <a:p>
            <a:r>
              <a:rPr lang="en-US" dirty="0"/>
              <a:t>Singleton Pattern</a:t>
            </a:r>
          </a:p>
        </p:txBody>
      </p:sp>
      <p:sp>
        <p:nvSpPr>
          <p:cNvPr id="6" name="Slide Number">
            <a:extLst>
              <a:ext uri="{FF2B5EF4-FFF2-40B4-BE49-F238E27FC236}">
                <a16:creationId xmlns:a16="http://schemas.microsoft.com/office/drawing/2014/main" id="{9FFC4EA5-BC90-494F-AD90-28227AB7DBA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426</a:t>
            </a:fld>
            <a:endParaRPr lang="en-US" noProof="0" dirty="0"/>
          </a:p>
        </p:txBody>
      </p:sp>
      <p:pic>
        <p:nvPicPr>
          <p:cNvPr id="7" name="Picture 6"/>
          <p:cNvPicPr>
            <a:picLocks noChangeAspect="1"/>
          </p:cNvPicPr>
          <p:nvPr/>
        </p:nvPicPr>
        <p:blipFill>
          <a:blip r:embed="rId2"/>
          <a:stretch>
            <a:fillRect/>
          </a:stretch>
        </p:blipFill>
        <p:spPr>
          <a:xfrm>
            <a:off x="6105450" y="2529000"/>
            <a:ext cx="2999818" cy="1660843"/>
          </a:xfrm>
          <a:prstGeom prst="rect">
            <a:avLst/>
          </a:prstGeom>
        </p:spPr>
      </p:pic>
    </p:spTree>
    <p:extLst>
      <p:ext uri="{BB962C8B-B14F-4D97-AF65-F5344CB8AC3E}">
        <p14:creationId xmlns:p14="http://schemas.microsoft.com/office/powerpoint/2010/main" val="23782654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Double-Check Singleton Example</a:t>
            </a:r>
          </a:p>
        </p:txBody>
      </p:sp>
      <p:sp>
        <p:nvSpPr>
          <p:cNvPr id="5" name="Text Placeholder 5"/>
          <p:cNvSpPr txBox="1">
            <a:spLocks/>
          </p:cNvSpPr>
          <p:nvPr/>
        </p:nvSpPr>
        <p:spPr>
          <a:xfrm>
            <a:off x="465906" y="1295400"/>
            <a:ext cx="11260188" cy="51425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sz="2300" dirty="0"/>
              <a:t>class SerializableSingleton implements Serializable {</a:t>
            </a:r>
          </a:p>
          <a:p>
            <a:r>
              <a:rPr lang="en-GB" sz="2300" dirty="0"/>
              <a:t>    private static SerializableSingleton instance;</a:t>
            </a:r>
          </a:p>
          <a:p>
            <a:r>
              <a:rPr lang="en-GB" sz="2300" dirty="0"/>
              <a:t>    private SerializableSingleton() {}</a:t>
            </a:r>
          </a:p>
          <a:p>
            <a:r>
              <a:rPr lang="en-GB" sz="2300" dirty="0"/>
              <a:t>    public static synchronized SerializableSingleton getInstance() {</a:t>
            </a:r>
          </a:p>
          <a:p>
            <a:r>
              <a:rPr lang="en-GB" sz="2300" dirty="0"/>
              <a:t>        if(instance == null) {</a:t>
            </a:r>
          </a:p>
          <a:p>
            <a:r>
              <a:rPr lang="en-GB" sz="2300" dirty="0"/>
              <a:t>            instance = new SerializableSingleton();</a:t>
            </a:r>
          </a:p>
          <a:p>
            <a:r>
              <a:rPr lang="en-GB" sz="2300" dirty="0"/>
              <a:t>        }</a:t>
            </a:r>
          </a:p>
          <a:p>
            <a:r>
              <a:rPr lang="en-GB" sz="2300" dirty="0"/>
              <a:t>        return instance;</a:t>
            </a:r>
          </a:p>
          <a:p>
            <a:r>
              <a:rPr lang="en-GB" sz="2300" dirty="0"/>
              <a:t>    }</a:t>
            </a:r>
            <a:endParaRPr lang="bg-BG" sz="2300" dirty="0"/>
          </a:p>
          <a:p>
            <a:r>
              <a:rPr lang="en-US" sz="2300" noProof="1"/>
              <a:t>}</a:t>
            </a:r>
          </a:p>
        </p:txBody>
      </p:sp>
      <p:sp>
        <p:nvSpPr>
          <p:cNvPr id="6" name="Slide Number">
            <a:extLst>
              <a:ext uri="{FF2B5EF4-FFF2-40B4-BE49-F238E27FC236}">
                <a16:creationId xmlns:a16="http://schemas.microsoft.com/office/drawing/2014/main" id="{E4E8242E-72E9-4806-88B2-B56F6C0F0C4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427</a:t>
            </a:fld>
            <a:endParaRPr lang="en-US" dirty="0"/>
          </a:p>
        </p:txBody>
      </p:sp>
    </p:spTree>
    <p:extLst>
      <p:ext uri="{BB962C8B-B14F-4D97-AF65-F5344CB8AC3E}">
        <p14:creationId xmlns:p14="http://schemas.microsoft.com/office/powerpoint/2010/main" val="27952294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en-US" noProof="1"/>
              <a:t>Factory for </a:t>
            </a:r>
            <a:r>
              <a:rPr lang="en-US" b="1" noProof="1">
                <a:solidFill>
                  <a:schemeClr val="bg1"/>
                </a:solidFill>
              </a:rPr>
              <a:t>cloning</a:t>
            </a:r>
            <a:r>
              <a:rPr lang="en-US" noProof="1"/>
              <a:t> new instances from a prototype</a:t>
            </a:r>
          </a:p>
          <a:p>
            <a:pPr lvl="1"/>
            <a:r>
              <a:rPr lang="en-US" noProof="1"/>
              <a:t>Create new objects by copying this prototype</a:t>
            </a:r>
          </a:p>
          <a:p>
            <a:pPr lvl="1"/>
            <a:r>
              <a:rPr lang="en-US" noProof="1"/>
              <a:t>Instead if using the "new" keyword</a:t>
            </a:r>
          </a:p>
          <a:p>
            <a:pPr>
              <a:buClr>
                <a:schemeClr val="tx2"/>
              </a:buClr>
            </a:pPr>
            <a:r>
              <a:rPr lang="en-US" b="1" noProof="1">
                <a:solidFill>
                  <a:schemeClr val="bg1"/>
                </a:solidFill>
              </a:rPr>
              <a:t>Cloneable</a:t>
            </a:r>
            <a:r>
              <a:rPr lang="en-US" noProof="1"/>
              <a:t> interface acts as Prototype </a:t>
            </a:r>
          </a:p>
        </p:txBody>
      </p:sp>
      <p:sp>
        <p:nvSpPr>
          <p:cNvPr id="4" name="Title 3"/>
          <p:cNvSpPr>
            <a:spLocks noGrp="1"/>
          </p:cNvSpPr>
          <p:nvPr>
            <p:ph type="title"/>
          </p:nvPr>
        </p:nvSpPr>
        <p:spPr/>
        <p:txBody>
          <a:bodyPr/>
          <a:lstStyle/>
          <a:p>
            <a:r>
              <a:rPr lang="en-US" dirty="0"/>
              <a:t>Prototype Pattern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4093623"/>
            <a:ext cx="4248150" cy="2438400"/>
          </a:xfrm>
          <a:prstGeom prst="rect">
            <a:avLst/>
          </a:prstGeom>
        </p:spPr>
      </p:pic>
      <p:sp>
        <p:nvSpPr>
          <p:cNvPr id="6" name="Slide Number">
            <a:extLst>
              <a:ext uri="{FF2B5EF4-FFF2-40B4-BE49-F238E27FC236}">
                <a16:creationId xmlns:a16="http://schemas.microsoft.com/office/drawing/2014/main" id="{0B7E4FEE-BCAC-4547-87DC-2899C6AED15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428</a:t>
            </a:fld>
            <a:endParaRPr lang="en-US" noProof="0" dirty="0"/>
          </a:p>
        </p:txBody>
      </p:sp>
    </p:spTree>
    <p:extLst>
      <p:ext uri="{BB962C8B-B14F-4D97-AF65-F5344CB8AC3E}">
        <p14:creationId xmlns:p14="http://schemas.microsoft.com/office/powerpoint/2010/main" val="22530111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Prototype Abstract Class</a:t>
            </a:r>
          </a:p>
        </p:txBody>
      </p:sp>
      <p:sp>
        <p:nvSpPr>
          <p:cNvPr id="5" name="Text Placeholder 5"/>
          <p:cNvSpPr txBox="1">
            <a:spLocks/>
          </p:cNvSpPr>
          <p:nvPr/>
        </p:nvSpPr>
        <p:spPr>
          <a:xfrm>
            <a:off x="1219200" y="1589382"/>
            <a:ext cx="9271094"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public abstract class Prototype {</a:t>
            </a:r>
          </a:p>
          <a:p>
            <a:r>
              <a:rPr lang="en-US" dirty="0"/>
              <a:t>  </a:t>
            </a:r>
            <a:r>
              <a:rPr lang="en-GB" dirty="0"/>
              <a:t>private </a:t>
            </a:r>
            <a:r>
              <a:rPr lang="en-US" dirty="0"/>
              <a:t>S</a:t>
            </a:r>
            <a:r>
              <a:rPr lang="en-GB" dirty="0"/>
              <a:t>tring id;</a:t>
            </a:r>
          </a:p>
          <a:p>
            <a:endParaRPr lang="en-GB" dirty="0"/>
          </a:p>
          <a:p>
            <a:r>
              <a:rPr lang="en-GB" dirty="0"/>
              <a:t>  public Prototype(String id) </a:t>
            </a:r>
            <a:r>
              <a:rPr lang="bg-BG" dirty="0"/>
              <a:t>{</a:t>
            </a:r>
            <a:endParaRPr lang="en-US" dirty="0"/>
          </a:p>
          <a:p>
            <a:r>
              <a:rPr lang="en-US" dirty="0"/>
              <a:t>    </a:t>
            </a:r>
            <a:r>
              <a:rPr lang="en-US" noProof="1"/>
              <a:t>this.id</a:t>
            </a:r>
            <a:r>
              <a:rPr lang="en-GB" dirty="0"/>
              <a:t> = id;</a:t>
            </a:r>
            <a:r>
              <a:rPr lang="en-US" dirty="0"/>
              <a:t> }</a:t>
            </a:r>
          </a:p>
          <a:p>
            <a:endParaRPr lang="bg-BG" dirty="0"/>
          </a:p>
          <a:p>
            <a:r>
              <a:rPr lang="en-GB" dirty="0"/>
              <a:t>  public </a:t>
            </a:r>
            <a:r>
              <a:rPr lang="en-US" dirty="0"/>
              <a:t>S</a:t>
            </a:r>
            <a:r>
              <a:rPr lang="en-GB" dirty="0"/>
              <a:t>tring getId()</a:t>
            </a:r>
            <a:r>
              <a:rPr lang="en-US" dirty="0"/>
              <a:t> { return </a:t>
            </a:r>
            <a:r>
              <a:rPr lang="en-US" noProof="1"/>
              <a:t>this</a:t>
            </a:r>
            <a:r>
              <a:rPr lang="en-US" dirty="0"/>
              <a:t>.id; }</a:t>
            </a:r>
          </a:p>
          <a:p>
            <a:r>
              <a:rPr lang="en-GB" dirty="0"/>
              <a:t>  public abstract Prototype clone();</a:t>
            </a:r>
          </a:p>
          <a:p>
            <a:r>
              <a:rPr lang="bg-BG" dirty="0"/>
              <a:t>}</a:t>
            </a:r>
            <a:endParaRPr lang="en-US" sz="2400" noProof="1"/>
          </a:p>
        </p:txBody>
      </p:sp>
      <p:sp>
        <p:nvSpPr>
          <p:cNvPr id="6" name="Slide Number">
            <a:extLst>
              <a:ext uri="{FF2B5EF4-FFF2-40B4-BE49-F238E27FC236}">
                <a16:creationId xmlns:a16="http://schemas.microsoft.com/office/drawing/2014/main" id="{995344E9-B699-49D0-AAF8-91628998072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429</a:t>
            </a:fld>
            <a:endParaRPr lang="en-US" dirty="0"/>
          </a:p>
        </p:txBody>
      </p:sp>
    </p:spTree>
    <p:extLst>
      <p:ext uri="{BB962C8B-B14F-4D97-AF65-F5344CB8AC3E}">
        <p14:creationId xmlns:p14="http://schemas.microsoft.com/office/powerpoint/2010/main" val="914253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6474354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Concrete Prototype Class</a:t>
            </a:r>
          </a:p>
        </p:txBody>
      </p:sp>
      <p:sp>
        <p:nvSpPr>
          <p:cNvPr id="5" name="Text Placeholder 5"/>
          <p:cNvSpPr txBox="1">
            <a:spLocks/>
          </p:cNvSpPr>
          <p:nvPr/>
        </p:nvSpPr>
        <p:spPr>
          <a:xfrm>
            <a:off x="1295400" y="1676400"/>
            <a:ext cx="9271094"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ConcretePrototype</a:t>
            </a:r>
            <a:r>
              <a:rPr lang="en-GB" dirty="0"/>
              <a:t> extends Prototype </a:t>
            </a:r>
            <a:r>
              <a:rPr lang="bg-BG" dirty="0"/>
              <a:t>{</a:t>
            </a:r>
          </a:p>
          <a:p>
            <a:r>
              <a:rPr lang="en-GB" dirty="0"/>
              <a:t>  public </a:t>
            </a:r>
            <a:r>
              <a:rPr lang="en-GB" noProof="1"/>
              <a:t>ConcretePrototype(string</a:t>
            </a:r>
            <a:r>
              <a:rPr lang="en-GB" dirty="0"/>
              <a:t> id) { </a:t>
            </a:r>
          </a:p>
          <a:p>
            <a:r>
              <a:rPr lang="en-GB" dirty="0"/>
              <a:t>  	super(id); </a:t>
            </a:r>
          </a:p>
          <a:p>
            <a:r>
              <a:rPr lang="en-GB" dirty="0"/>
              <a:t>  }</a:t>
            </a:r>
          </a:p>
          <a:p>
            <a:r>
              <a:rPr lang="en-US" dirty="0"/>
              <a:t>  @Override</a:t>
            </a:r>
            <a:endParaRPr lang="bg-BG" dirty="0"/>
          </a:p>
          <a:p>
            <a:r>
              <a:rPr lang="en-GB" dirty="0"/>
              <a:t>  public Prototype clone() {</a:t>
            </a:r>
          </a:p>
          <a:p>
            <a:r>
              <a:rPr lang="en-GB" dirty="0"/>
              <a:t>    return (</a:t>
            </a:r>
            <a:r>
              <a:rPr lang="en-GB" noProof="1"/>
              <a:t>Prototype)this.clone</a:t>
            </a:r>
            <a:r>
              <a:rPr lang="en-GB" dirty="0"/>
              <a:t>(); }</a:t>
            </a:r>
          </a:p>
          <a:p>
            <a:r>
              <a:rPr lang="bg-BG" dirty="0"/>
              <a:t>}</a:t>
            </a:r>
            <a:endParaRPr lang="en-US" sz="2400" noProof="1"/>
          </a:p>
        </p:txBody>
      </p:sp>
      <p:sp>
        <p:nvSpPr>
          <p:cNvPr id="6" name="Slide Number">
            <a:extLst>
              <a:ext uri="{FF2B5EF4-FFF2-40B4-BE49-F238E27FC236}">
                <a16:creationId xmlns:a16="http://schemas.microsoft.com/office/drawing/2014/main" id="{DC93F055-EAB3-4A46-8FBB-C2CAD93DA51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430</a:t>
            </a:fld>
            <a:endParaRPr lang="en-US" dirty="0"/>
          </a:p>
        </p:txBody>
      </p:sp>
    </p:spTree>
    <p:extLst>
      <p:ext uri="{BB962C8B-B14F-4D97-AF65-F5344CB8AC3E}">
        <p14:creationId xmlns:p14="http://schemas.microsoft.com/office/powerpoint/2010/main" val="24999990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pPr>
              <a:buClr>
                <a:schemeClr val="tx1"/>
              </a:buClr>
            </a:pPr>
            <a:r>
              <a:rPr lang="en-US" b="1" dirty="0">
                <a:solidFill>
                  <a:schemeClr val="bg1"/>
                </a:solidFill>
              </a:rPr>
              <a:t>Separates</a:t>
            </a:r>
            <a:r>
              <a:rPr lang="en-US" dirty="0"/>
              <a:t> the construction of a complex object from </a:t>
            </a:r>
            <a:br>
              <a:rPr lang="bg-BG" dirty="0"/>
            </a:br>
            <a:r>
              <a:rPr lang="en-US" dirty="0"/>
              <a:t>its representation</a:t>
            </a:r>
          </a:p>
          <a:p>
            <a:pPr lvl="1">
              <a:buClr>
                <a:schemeClr val="tx1"/>
              </a:buClr>
            </a:pPr>
            <a:r>
              <a:rPr lang="en-US" dirty="0"/>
              <a:t>Same construction process can create different representations</a:t>
            </a:r>
          </a:p>
          <a:p>
            <a:pPr>
              <a:buClr>
                <a:schemeClr val="tx1"/>
              </a:buClr>
            </a:pPr>
            <a:r>
              <a:rPr lang="en-US" dirty="0"/>
              <a:t>Provides control over steps of construction process</a:t>
            </a:r>
          </a:p>
        </p:txBody>
      </p:sp>
      <p:sp>
        <p:nvSpPr>
          <p:cNvPr id="4" name="Title 3"/>
          <p:cNvSpPr>
            <a:spLocks noGrp="1"/>
          </p:cNvSpPr>
          <p:nvPr>
            <p:ph type="title"/>
          </p:nvPr>
        </p:nvSpPr>
        <p:spPr/>
        <p:txBody>
          <a:bodyPr/>
          <a:lstStyle/>
          <a:p>
            <a:r>
              <a:rPr lang="en-US" dirty="0"/>
              <a:t>Builder Pattern</a:t>
            </a:r>
          </a:p>
        </p:txBody>
      </p:sp>
      <p:sp>
        <p:nvSpPr>
          <p:cNvPr id="5" name="Slide Number">
            <a:extLst>
              <a:ext uri="{FF2B5EF4-FFF2-40B4-BE49-F238E27FC236}">
                <a16:creationId xmlns:a16="http://schemas.microsoft.com/office/drawing/2014/main" id="{10210119-8B66-42A5-8F48-04FA098E7E4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431</a:t>
            </a:fld>
            <a:endParaRPr lang="en-US" noProof="0" dirty="0"/>
          </a:p>
        </p:txBody>
      </p:sp>
    </p:spTree>
    <p:extLst>
      <p:ext uri="{BB962C8B-B14F-4D97-AF65-F5344CB8AC3E}">
        <p14:creationId xmlns:p14="http://schemas.microsoft.com/office/powerpoint/2010/main" val="847594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Computer Class</a:t>
            </a:r>
          </a:p>
        </p:txBody>
      </p:sp>
      <p:sp>
        <p:nvSpPr>
          <p:cNvPr id="5" name="Text Placeholder 5"/>
          <p:cNvSpPr txBox="1">
            <a:spLocks/>
          </p:cNvSpPr>
          <p:nvPr/>
        </p:nvSpPr>
        <p:spPr>
          <a:xfrm>
            <a:off x="349343" y="1379441"/>
            <a:ext cx="11430000" cy="501775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GB" noProof="1"/>
              <a:t>public class Computer {</a:t>
            </a:r>
          </a:p>
          <a:p>
            <a:pPr>
              <a:spcBef>
                <a:spcPts val="0"/>
              </a:spcBef>
              <a:spcAft>
                <a:spcPts val="0"/>
              </a:spcAft>
            </a:pPr>
            <a:r>
              <a:rPr lang="en-GB" noProof="1"/>
              <a:t>    private String RAM;</a:t>
            </a:r>
          </a:p>
          <a:p>
            <a:pPr>
              <a:spcBef>
                <a:spcPts val="0"/>
              </a:spcBef>
              <a:spcAft>
                <a:spcPts val="0"/>
              </a:spcAft>
            </a:pPr>
            <a:r>
              <a:rPr lang="en-GB" noProof="1"/>
              <a:t>    private boolean isGraphicsCardEnabled;</a:t>
            </a:r>
          </a:p>
          <a:p>
            <a:pPr>
              <a:spcBef>
                <a:spcPts val="0"/>
              </a:spcBef>
              <a:spcAft>
                <a:spcPts val="0"/>
              </a:spcAft>
            </a:pPr>
            <a:endParaRPr lang="en-GB" noProof="1"/>
          </a:p>
          <a:p>
            <a:pPr>
              <a:spcBef>
                <a:spcPts val="0"/>
              </a:spcBef>
              <a:spcAft>
                <a:spcPts val="0"/>
              </a:spcAft>
            </a:pPr>
            <a:r>
              <a:rPr lang="en-GB" noProof="1"/>
              <a:t>    public String getRAM() { return RAM; }</a:t>
            </a:r>
          </a:p>
          <a:p>
            <a:pPr>
              <a:spcBef>
                <a:spcPts val="0"/>
              </a:spcBef>
              <a:spcAft>
                <a:spcPts val="0"/>
              </a:spcAft>
            </a:pPr>
            <a:r>
              <a:rPr lang="en-GB" noProof="1"/>
              <a:t>    public boolean isGraphicsCardEnabled() {</a:t>
            </a:r>
          </a:p>
          <a:p>
            <a:pPr>
              <a:spcBef>
                <a:spcPts val="0"/>
              </a:spcBef>
              <a:spcAft>
                <a:spcPts val="0"/>
              </a:spcAft>
            </a:pPr>
            <a:r>
              <a:rPr lang="en-GB" noProof="1"/>
              <a:t>        return isGraphicsCardEnabled;</a:t>
            </a:r>
          </a:p>
          <a:p>
            <a:pPr>
              <a:spcBef>
                <a:spcPts val="0"/>
              </a:spcBef>
              <a:spcAft>
                <a:spcPts val="0"/>
              </a:spcAft>
            </a:pPr>
            <a:r>
              <a:rPr lang="en-GB" noProof="1"/>
              <a:t>    }</a:t>
            </a:r>
          </a:p>
          <a:p>
            <a:pPr>
              <a:spcBef>
                <a:spcPts val="0"/>
              </a:spcBef>
              <a:spcAft>
                <a:spcPts val="0"/>
              </a:spcAft>
            </a:pPr>
            <a:r>
              <a:rPr lang="en-GB" noProof="1"/>
              <a:t>    public Computer(String ram, boolean isGraphicsCardEnabled) {</a:t>
            </a:r>
          </a:p>
          <a:p>
            <a:pPr>
              <a:spcBef>
                <a:spcPts val="0"/>
              </a:spcBef>
              <a:spcAft>
                <a:spcPts val="0"/>
              </a:spcAft>
            </a:pPr>
            <a:r>
              <a:rPr lang="en-GB" noProof="1"/>
              <a:t>        this.RAM = ram;</a:t>
            </a:r>
          </a:p>
          <a:p>
            <a:pPr>
              <a:spcBef>
                <a:spcPts val="0"/>
              </a:spcBef>
              <a:spcAft>
                <a:spcPts val="0"/>
              </a:spcAft>
            </a:pPr>
            <a:r>
              <a:rPr lang="en-GB" noProof="1"/>
              <a:t>        this.isGraphicsCardEnabled = isGraphicsCardEnabled;</a:t>
            </a:r>
          </a:p>
          <a:p>
            <a:pPr>
              <a:spcBef>
                <a:spcPts val="0"/>
              </a:spcBef>
              <a:spcAft>
                <a:spcPts val="0"/>
              </a:spcAft>
            </a:pPr>
            <a:r>
              <a:rPr lang="en-GB" noProof="1"/>
              <a:t>    }</a:t>
            </a:r>
          </a:p>
          <a:p>
            <a:pPr>
              <a:spcBef>
                <a:spcPts val="0"/>
              </a:spcBef>
              <a:spcAft>
                <a:spcPts val="0"/>
              </a:spcAft>
            </a:pPr>
            <a:r>
              <a:rPr lang="en-GB" noProof="1"/>
              <a:t>}</a:t>
            </a:r>
            <a:endParaRPr lang="en-GB" sz="2400" noProof="1"/>
          </a:p>
        </p:txBody>
      </p:sp>
      <p:sp>
        <p:nvSpPr>
          <p:cNvPr id="6" name="Slide Number">
            <a:extLst>
              <a:ext uri="{FF2B5EF4-FFF2-40B4-BE49-F238E27FC236}">
                <a16:creationId xmlns:a16="http://schemas.microsoft.com/office/drawing/2014/main" id="{22E70DA7-846B-44F3-B417-8EC241EF627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432</a:t>
            </a:fld>
            <a:endParaRPr lang="en-US" dirty="0"/>
          </a:p>
        </p:txBody>
      </p:sp>
    </p:spTree>
    <p:extLst>
      <p:ext uri="{BB962C8B-B14F-4D97-AF65-F5344CB8AC3E}">
        <p14:creationId xmlns:p14="http://schemas.microsoft.com/office/powerpoint/2010/main" val="25388690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 ComputerBuilder Class</a:t>
            </a:r>
          </a:p>
        </p:txBody>
      </p:sp>
      <p:sp>
        <p:nvSpPr>
          <p:cNvPr id="5" name="Text Placeholder 5"/>
          <p:cNvSpPr txBox="1">
            <a:spLocks/>
          </p:cNvSpPr>
          <p:nvPr/>
        </p:nvSpPr>
        <p:spPr>
          <a:xfrm>
            <a:off x="349343" y="1379441"/>
            <a:ext cx="11430000" cy="501775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GB" noProof="1"/>
              <a:t>public class ComputerBuilder{</a:t>
            </a:r>
          </a:p>
          <a:p>
            <a:pPr>
              <a:spcBef>
                <a:spcPts val="0"/>
              </a:spcBef>
              <a:spcAft>
                <a:spcPts val="0"/>
              </a:spcAft>
            </a:pPr>
            <a:r>
              <a:rPr lang="en-GB" noProof="1"/>
              <a:t>    private String RAM;</a:t>
            </a:r>
          </a:p>
          <a:p>
            <a:pPr>
              <a:spcBef>
                <a:spcPts val="0"/>
              </a:spcBef>
              <a:spcAft>
                <a:spcPts val="0"/>
              </a:spcAft>
            </a:pPr>
            <a:r>
              <a:rPr lang="en-GB" noProof="1"/>
              <a:t>    private boolean isGraphicsCardEnabled;</a:t>
            </a:r>
          </a:p>
          <a:p>
            <a:pPr>
              <a:spcBef>
                <a:spcPts val="0"/>
              </a:spcBef>
              <a:spcAft>
                <a:spcPts val="0"/>
              </a:spcAft>
            </a:pPr>
            <a:endParaRPr lang="en-GB" noProof="1"/>
          </a:p>
          <a:p>
            <a:pPr>
              <a:spcBef>
                <a:spcPts val="0"/>
              </a:spcBef>
              <a:spcAft>
                <a:spcPts val="0"/>
              </a:spcAft>
            </a:pPr>
            <a:r>
              <a:rPr lang="en-GB" noProof="1"/>
              <a:t>    public ComputerBuilder(String ram){ this.RAM = ram; }</a:t>
            </a:r>
          </a:p>
          <a:p>
            <a:pPr>
              <a:spcBef>
                <a:spcPts val="0"/>
              </a:spcBef>
              <a:spcAft>
                <a:spcPts val="0"/>
              </a:spcAft>
            </a:pPr>
            <a:r>
              <a:rPr lang="en-GB" noProof="1"/>
              <a:t>    public ComputerBuilder setGraphicsCardEnabled(</a:t>
            </a:r>
            <a:endParaRPr lang="bg-BG" noProof="1"/>
          </a:p>
          <a:p>
            <a:pPr>
              <a:spcBef>
                <a:spcPts val="0"/>
              </a:spcBef>
              <a:spcAft>
                <a:spcPts val="0"/>
              </a:spcAft>
            </a:pPr>
            <a:r>
              <a:rPr lang="bg-BG" noProof="1"/>
              <a:t>				</a:t>
            </a:r>
            <a:r>
              <a:rPr lang="en-GB" noProof="1"/>
              <a:t>boolean isGraphicsCardEnabled) {</a:t>
            </a:r>
          </a:p>
          <a:p>
            <a:pPr>
              <a:spcBef>
                <a:spcPts val="0"/>
              </a:spcBef>
              <a:spcAft>
                <a:spcPts val="0"/>
              </a:spcAft>
            </a:pPr>
            <a:r>
              <a:rPr lang="en-GB" noProof="1"/>
              <a:t>        this.isGraphicsCardEnabled = isGraphicsCardEnabled;</a:t>
            </a:r>
          </a:p>
          <a:p>
            <a:pPr>
              <a:spcBef>
                <a:spcPts val="0"/>
              </a:spcBef>
              <a:spcAft>
                <a:spcPts val="0"/>
              </a:spcAft>
            </a:pPr>
            <a:r>
              <a:rPr lang="en-GB" noProof="1"/>
              <a:t>        return this;</a:t>
            </a:r>
            <a:r>
              <a:rPr lang="bg-BG" noProof="1"/>
              <a:t> </a:t>
            </a:r>
            <a:r>
              <a:rPr lang="en-GB" noProof="1"/>
              <a:t>}</a:t>
            </a:r>
          </a:p>
          <a:p>
            <a:pPr>
              <a:spcBef>
                <a:spcPts val="0"/>
              </a:spcBef>
              <a:spcAft>
                <a:spcPts val="0"/>
              </a:spcAft>
            </a:pPr>
            <a:endParaRPr lang="en-GB" noProof="1"/>
          </a:p>
          <a:p>
            <a:pPr>
              <a:spcBef>
                <a:spcPts val="0"/>
              </a:spcBef>
              <a:spcAft>
                <a:spcPts val="0"/>
              </a:spcAft>
            </a:pPr>
            <a:r>
              <a:rPr lang="en-GB" noProof="1"/>
              <a:t>    public Computer build(){</a:t>
            </a:r>
          </a:p>
          <a:p>
            <a:pPr>
              <a:spcBef>
                <a:spcPts val="0"/>
              </a:spcBef>
              <a:spcAft>
                <a:spcPts val="0"/>
              </a:spcAft>
            </a:pPr>
            <a:r>
              <a:rPr lang="en-GB" noProof="1"/>
              <a:t>        return new Computer(this.RAM, this.isGraphicsCardEnabled);</a:t>
            </a:r>
          </a:p>
          <a:p>
            <a:pPr>
              <a:spcBef>
                <a:spcPts val="0"/>
              </a:spcBef>
              <a:spcAft>
                <a:spcPts val="0"/>
              </a:spcAft>
            </a:pPr>
            <a:r>
              <a:rPr lang="en-GB" noProof="1"/>
              <a:t>    }</a:t>
            </a:r>
            <a:r>
              <a:rPr lang="bg-BG" noProof="1"/>
              <a:t> </a:t>
            </a:r>
            <a:r>
              <a:rPr lang="en-GB" noProof="1"/>
              <a:t>}</a:t>
            </a:r>
            <a:endParaRPr lang="en-GB" sz="2400" noProof="1"/>
          </a:p>
        </p:txBody>
      </p:sp>
      <p:sp>
        <p:nvSpPr>
          <p:cNvPr id="6" name="Slide Number">
            <a:extLst>
              <a:ext uri="{FF2B5EF4-FFF2-40B4-BE49-F238E27FC236}">
                <a16:creationId xmlns:a16="http://schemas.microsoft.com/office/drawing/2014/main" id="{D5F1AF52-183A-45AE-AD40-E2D7F771EF2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433</a:t>
            </a:fld>
            <a:endParaRPr lang="en-US" dirty="0"/>
          </a:p>
        </p:txBody>
      </p:sp>
    </p:spTree>
    <p:extLst>
      <p:ext uri="{BB962C8B-B14F-4D97-AF65-F5344CB8AC3E}">
        <p14:creationId xmlns:p14="http://schemas.microsoft.com/office/powerpoint/2010/main" val="40871821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1" y="1447800"/>
            <a:ext cx="2286000" cy="2286000"/>
          </a:xfrm>
          <a:prstGeom prst="rect">
            <a:avLst/>
          </a:prstGeom>
        </p:spPr>
      </p:pic>
      <p:sp>
        <p:nvSpPr>
          <p:cNvPr id="3" name="Title 2">
            <a:extLst>
              <a:ext uri="{FF2B5EF4-FFF2-40B4-BE49-F238E27FC236}">
                <a16:creationId xmlns:a16="http://schemas.microsoft.com/office/drawing/2014/main" id="{B9D7C342-6E2F-4EB2-9A27-A17EE7F48014}"/>
              </a:ext>
            </a:extLst>
          </p:cNvPr>
          <p:cNvSpPr>
            <a:spLocks noGrp="1"/>
          </p:cNvSpPr>
          <p:nvPr>
            <p:ph type="title" sz="quarter" idx="10"/>
          </p:nvPr>
        </p:nvSpPr>
        <p:spPr/>
        <p:txBody>
          <a:bodyPr/>
          <a:lstStyle/>
          <a:p>
            <a:r>
              <a:rPr lang="en-US"/>
              <a:t>Structural Patterns</a:t>
            </a:r>
          </a:p>
        </p:txBody>
      </p:sp>
    </p:spTree>
    <p:extLst>
      <p:ext uri="{BB962C8B-B14F-4D97-AF65-F5344CB8AC3E}">
        <p14:creationId xmlns:p14="http://schemas.microsoft.com/office/powerpoint/2010/main" val="11196095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66560" y="1121144"/>
            <a:ext cx="10049240" cy="5276048"/>
          </a:xfrm>
        </p:spPr>
        <p:txBody>
          <a:bodyPr/>
          <a:lstStyle/>
          <a:p>
            <a:pPr marL="457200" indent="-457200">
              <a:lnSpc>
                <a:spcPct val="100000"/>
              </a:lnSpc>
              <a:buClr>
                <a:srgbClr val="234465"/>
              </a:buClr>
            </a:pPr>
            <a:r>
              <a:rPr lang="en-US" dirty="0"/>
              <a:t>Describe ways to assemble </a:t>
            </a:r>
            <a:r>
              <a:rPr lang="en-US" b="1" dirty="0">
                <a:solidFill>
                  <a:schemeClr val="bg1"/>
                </a:solidFill>
              </a:rPr>
              <a:t>objects</a:t>
            </a:r>
            <a:r>
              <a:rPr lang="en-US" dirty="0"/>
              <a:t> to implement</a:t>
            </a:r>
            <a:br>
              <a:rPr lang="en-US" dirty="0"/>
            </a:br>
            <a:r>
              <a:rPr lang="en-US" dirty="0"/>
              <a:t>a </a:t>
            </a:r>
            <a:r>
              <a:rPr lang="en-US" b="1" dirty="0">
                <a:solidFill>
                  <a:schemeClr val="bg1"/>
                </a:solidFill>
              </a:rPr>
              <a:t>new functionality</a:t>
            </a:r>
          </a:p>
          <a:p>
            <a:pPr marL="457200" indent="-457200">
              <a:lnSpc>
                <a:spcPct val="100000"/>
              </a:lnSpc>
              <a:buClr>
                <a:srgbClr val="234465"/>
              </a:buClr>
            </a:pPr>
            <a:r>
              <a:rPr lang="en-US" dirty="0"/>
              <a:t>Ease the design by identifying a simple way to</a:t>
            </a:r>
            <a:br>
              <a:rPr lang="en-US" dirty="0"/>
            </a:br>
            <a:r>
              <a:rPr lang="en-US" dirty="0"/>
              <a:t>realize </a:t>
            </a:r>
            <a:r>
              <a:rPr lang="en-US" b="1" dirty="0">
                <a:solidFill>
                  <a:schemeClr val="bg1"/>
                </a:solidFill>
              </a:rPr>
              <a:t>relationship</a:t>
            </a:r>
            <a:r>
              <a:rPr lang="en-US" dirty="0"/>
              <a:t> between entities</a:t>
            </a:r>
          </a:p>
          <a:p>
            <a:pPr marL="457200" indent="-457200">
              <a:lnSpc>
                <a:spcPct val="100000"/>
              </a:lnSpc>
              <a:buClr>
                <a:srgbClr val="234465"/>
              </a:buClr>
            </a:pPr>
            <a:r>
              <a:rPr lang="en-US" dirty="0"/>
              <a:t>All about Class and Object composition</a:t>
            </a:r>
          </a:p>
          <a:p>
            <a:pPr marL="990266" lvl="1" indent="-457200">
              <a:lnSpc>
                <a:spcPct val="100000"/>
              </a:lnSpc>
              <a:buClr>
                <a:srgbClr val="234465"/>
              </a:buClr>
            </a:pPr>
            <a:r>
              <a:rPr lang="en-US" b="1" dirty="0">
                <a:solidFill>
                  <a:schemeClr val="bg1"/>
                </a:solidFill>
              </a:rPr>
              <a:t>Inheritance</a:t>
            </a:r>
            <a:r>
              <a:rPr lang="en-US" dirty="0"/>
              <a:t> to compose interfaces</a:t>
            </a:r>
          </a:p>
          <a:p>
            <a:pPr marL="990266" lvl="1" indent="-457200">
              <a:lnSpc>
                <a:spcPct val="100000"/>
              </a:lnSpc>
              <a:buClr>
                <a:srgbClr val="234465"/>
              </a:buClr>
            </a:pPr>
            <a:r>
              <a:rPr lang="en-US" dirty="0"/>
              <a:t>Ways to compose objects to obtain </a:t>
            </a:r>
            <a:r>
              <a:rPr lang="en-US" b="1" dirty="0">
                <a:solidFill>
                  <a:schemeClr val="bg1"/>
                </a:solidFill>
              </a:rPr>
              <a:t>new functionality</a:t>
            </a:r>
          </a:p>
        </p:txBody>
      </p:sp>
      <p:sp>
        <p:nvSpPr>
          <p:cNvPr id="4" name="Title 3"/>
          <p:cNvSpPr>
            <a:spLocks noGrp="1"/>
          </p:cNvSpPr>
          <p:nvPr>
            <p:ph type="title"/>
          </p:nvPr>
        </p:nvSpPr>
        <p:spPr/>
        <p:txBody>
          <a:bodyPr>
            <a:normAutofit/>
          </a:bodyPr>
          <a:lstStyle/>
          <a:p>
            <a:r>
              <a:rPr lang="en-US" dirty="0"/>
              <a:t>Purposes</a:t>
            </a:r>
          </a:p>
        </p:txBody>
      </p:sp>
      <p:sp>
        <p:nvSpPr>
          <p:cNvPr id="6" name="Slide Number">
            <a:extLst>
              <a:ext uri="{FF2B5EF4-FFF2-40B4-BE49-F238E27FC236}">
                <a16:creationId xmlns:a16="http://schemas.microsoft.com/office/drawing/2014/main" id="{BBFA470B-D6AB-4C26-AE98-43D69BA28A3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435</a:t>
            </a:fld>
            <a:endParaRPr lang="en-US" dirty="0"/>
          </a:p>
        </p:txBody>
      </p:sp>
    </p:spTree>
    <p:extLst>
      <p:ext uri="{BB962C8B-B14F-4D97-AF65-F5344CB8AC3E}">
        <p14:creationId xmlns:p14="http://schemas.microsoft.com/office/powerpoint/2010/main" val="26448694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en-GB" dirty="0"/>
              <a:t>Provides a </a:t>
            </a:r>
            <a:r>
              <a:rPr lang="en-GB" b="1" dirty="0">
                <a:solidFill>
                  <a:schemeClr val="bg1"/>
                </a:solidFill>
              </a:rPr>
              <a:t>unified interface </a:t>
            </a:r>
            <a:r>
              <a:rPr lang="en-GB" dirty="0"/>
              <a:t>to a set of interfaces</a:t>
            </a:r>
            <a:br>
              <a:rPr lang="en-GB" dirty="0"/>
            </a:br>
            <a:r>
              <a:rPr lang="en-GB" dirty="0"/>
              <a:t>in a subsystem</a:t>
            </a:r>
          </a:p>
          <a:p>
            <a:r>
              <a:rPr lang="en-GB" dirty="0"/>
              <a:t>Defines a </a:t>
            </a:r>
            <a:r>
              <a:rPr lang="en-GB" b="1" dirty="0">
                <a:solidFill>
                  <a:schemeClr val="bg1"/>
                </a:solidFill>
              </a:rPr>
              <a:t>higher-level interface </a:t>
            </a:r>
            <a:r>
              <a:rPr lang="en-GB" dirty="0"/>
              <a:t>that makes the subsystem</a:t>
            </a:r>
            <a:br>
              <a:rPr lang="en-GB" dirty="0"/>
            </a:br>
            <a:r>
              <a:rPr lang="en-GB" dirty="0"/>
              <a:t>easier to use</a:t>
            </a:r>
          </a:p>
        </p:txBody>
      </p:sp>
      <p:sp>
        <p:nvSpPr>
          <p:cNvPr id="4" name="Title 3"/>
          <p:cNvSpPr>
            <a:spLocks noGrp="1"/>
          </p:cNvSpPr>
          <p:nvPr>
            <p:ph type="title"/>
          </p:nvPr>
        </p:nvSpPr>
        <p:spPr/>
        <p:txBody>
          <a:bodyPr/>
          <a:lstStyle/>
          <a:p>
            <a:r>
              <a:rPr lang="en-US" dirty="0"/>
              <a:t>Façade Pattern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3512936"/>
            <a:ext cx="4038600" cy="2890787"/>
          </a:xfrm>
          <a:prstGeom prst="rect">
            <a:avLst/>
          </a:prstGeom>
        </p:spPr>
      </p:pic>
      <p:sp>
        <p:nvSpPr>
          <p:cNvPr id="6" name="Slide Number">
            <a:extLst>
              <a:ext uri="{FF2B5EF4-FFF2-40B4-BE49-F238E27FC236}">
                <a16:creationId xmlns:a16="http://schemas.microsoft.com/office/drawing/2014/main" id="{75477BBF-6498-4AE8-A144-2CB6F16B59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436</a:t>
            </a:fld>
            <a:endParaRPr lang="en-US" noProof="0" dirty="0"/>
          </a:p>
        </p:txBody>
      </p:sp>
    </p:spTree>
    <p:extLst>
      <p:ext uri="{BB962C8B-B14F-4D97-AF65-F5344CB8AC3E}">
        <p14:creationId xmlns:p14="http://schemas.microsoft.com/office/powerpoint/2010/main" val="863874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Façade Class (1)</a:t>
            </a:r>
          </a:p>
        </p:txBody>
      </p:sp>
      <p:sp>
        <p:nvSpPr>
          <p:cNvPr id="5" name="Text Placeholder 5"/>
          <p:cNvSpPr txBox="1">
            <a:spLocks/>
          </p:cNvSpPr>
          <p:nvPr/>
        </p:nvSpPr>
        <p:spPr>
          <a:xfrm>
            <a:off x="3092427" y="1752600"/>
            <a:ext cx="6007147"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Facade</a:t>
            </a:r>
            <a:r>
              <a:rPr lang="en-US" dirty="0"/>
              <a:t> {</a:t>
            </a:r>
            <a:endParaRPr lang="bg-BG" dirty="0"/>
          </a:p>
          <a:p>
            <a:r>
              <a:rPr lang="en-GB" dirty="0"/>
              <a:t>  private </a:t>
            </a:r>
            <a:r>
              <a:rPr lang="en-GB" noProof="1"/>
              <a:t>SubSystemOne</a:t>
            </a:r>
            <a:r>
              <a:rPr lang="en-GB" dirty="0"/>
              <a:t> one;</a:t>
            </a:r>
          </a:p>
          <a:p>
            <a:r>
              <a:rPr lang="en-GB" dirty="0"/>
              <a:t>  private </a:t>
            </a:r>
            <a:r>
              <a:rPr lang="en-GB" noProof="1"/>
              <a:t>SubSystemTwo</a:t>
            </a:r>
            <a:r>
              <a:rPr lang="en-GB" dirty="0"/>
              <a:t> two;</a:t>
            </a:r>
          </a:p>
          <a:p>
            <a:endParaRPr lang="en-GB" dirty="0"/>
          </a:p>
          <a:p>
            <a:r>
              <a:rPr lang="en-GB" dirty="0"/>
              <a:t>  public Facade()</a:t>
            </a:r>
            <a:r>
              <a:rPr lang="en-US" dirty="0"/>
              <a:t> {</a:t>
            </a:r>
            <a:endParaRPr lang="bg-BG" dirty="0"/>
          </a:p>
          <a:p>
            <a:r>
              <a:rPr lang="en-GB" dirty="0"/>
              <a:t>    one = new </a:t>
            </a:r>
            <a:r>
              <a:rPr lang="en-GB" noProof="1"/>
              <a:t>SubSystemOne</a:t>
            </a:r>
            <a:r>
              <a:rPr lang="en-GB" dirty="0"/>
              <a:t>();</a:t>
            </a:r>
          </a:p>
          <a:p>
            <a:r>
              <a:rPr lang="en-GB" dirty="0"/>
              <a:t>    two = new </a:t>
            </a:r>
            <a:r>
              <a:rPr lang="en-GB" noProof="1"/>
              <a:t>SubSystemTwo</a:t>
            </a:r>
            <a:r>
              <a:rPr lang="en-GB" dirty="0"/>
              <a:t>();</a:t>
            </a:r>
            <a:endParaRPr lang="en-US" dirty="0"/>
          </a:p>
          <a:p>
            <a:r>
              <a:rPr lang="en-US" dirty="0"/>
              <a:t>  }</a:t>
            </a:r>
            <a:endParaRPr lang="bg-BG" dirty="0"/>
          </a:p>
        </p:txBody>
      </p:sp>
      <p:sp>
        <p:nvSpPr>
          <p:cNvPr id="6" name="Slide Number">
            <a:extLst>
              <a:ext uri="{FF2B5EF4-FFF2-40B4-BE49-F238E27FC236}">
                <a16:creationId xmlns:a16="http://schemas.microsoft.com/office/drawing/2014/main" id="{DDCDA4F6-D9F8-4B3D-9EF1-DA0A45F85C1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437</a:t>
            </a:fld>
            <a:endParaRPr lang="en-US" dirty="0"/>
          </a:p>
        </p:txBody>
      </p:sp>
    </p:spTree>
    <p:extLst>
      <p:ext uri="{BB962C8B-B14F-4D97-AF65-F5344CB8AC3E}">
        <p14:creationId xmlns:p14="http://schemas.microsoft.com/office/powerpoint/2010/main" val="1080182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Façade Class (2)</a:t>
            </a:r>
          </a:p>
        </p:txBody>
      </p:sp>
      <p:sp>
        <p:nvSpPr>
          <p:cNvPr id="5" name="Text Placeholder 5"/>
          <p:cNvSpPr txBox="1">
            <a:spLocks/>
          </p:cNvSpPr>
          <p:nvPr/>
        </p:nvSpPr>
        <p:spPr>
          <a:xfrm>
            <a:off x="2209801" y="1625147"/>
            <a:ext cx="8235061"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  public void </a:t>
            </a:r>
            <a:r>
              <a:rPr lang="en-GB" noProof="1"/>
              <a:t>MethodA</a:t>
            </a:r>
            <a:r>
              <a:rPr lang="en-GB" dirty="0"/>
              <a:t>()</a:t>
            </a:r>
            <a:r>
              <a:rPr lang="en-US" dirty="0"/>
              <a:t> {</a:t>
            </a:r>
            <a:endParaRPr lang="bg-BG" dirty="0"/>
          </a:p>
          <a:p>
            <a:r>
              <a:rPr lang="en-GB" dirty="0"/>
              <a:t>    </a:t>
            </a:r>
            <a:r>
              <a:rPr lang="en-GB" noProof="1"/>
              <a:t>System.out.println</a:t>
            </a:r>
            <a:r>
              <a:rPr lang="en-GB" dirty="0"/>
              <a:t>("\</a:t>
            </a:r>
            <a:r>
              <a:rPr lang="en-GB" noProof="1"/>
              <a:t>nMethodA</a:t>
            </a:r>
            <a:r>
              <a:rPr lang="en-GB" dirty="0"/>
              <a:t>() ---- ");</a:t>
            </a:r>
          </a:p>
          <a:p>
            <a:r>
              <a:rPr lang="en-GB" dirty="0"/>
              <a:t>    </a:t>
            </a:r>
            <a:r>
              <a:rPr lang="en-GB" noProof="1"/>
              <a:t>one.MethodOne</a:t>
            </a:r>
            <a:r>
              <a:rPr lang="en-GB" dirty="0"/>
              <a:t>();</a:t>
            </a:r>
          </a:p>
          <a:p>
            <a:r>
              <a:rPr lang="en-GB" dirty="0"/>
              <a:t>    </a:t>
            </a:r>
            <a:r>
              <a:rPr lang="en-GB" noProof="1"/>
              <a:t>two.MethodTwo</a:t>
            </a:r>
            <a:r>
              <a:rPr lang="en-GB" dirty="0"/>
              <a:t>();</a:t>
            </a:r>
            <a:r>
              <a:rPr lang="en-US" dirty="0"/>
              <a:t> }</a:t>
            </a:r>
          </a:p>
          <a:p>
            <a:endParaRPr lang="bg-BG" dirty="0"/>
          </a:p>
          <a:p>
            <a:r>
              <a:rPr lang="en-GB" dirty="0"/>
              <a:t>  public void </a:t>
            </a:r>
            <a:r>
              <a:rPr lang="en-GB" noProof="1"/>
              <a:t>MethodB</a:t>
            </a:r>
            <a:r>
              <a:rPr lang="en-GB" dirty="0"/>
              <a:t>()</a:t>
            </a:r>
            <a:r>
              <a:rPr lang="en-US" dirty="0"/>
              <a:t> {</a:t>
            </a:r>
            <a:endParaRPr lang="bg-BG" dirty="0"/>
          </a:p>
          <a:p>
            <a:r>
              <a:rPr lang="en-GB" dirty="0"/>
              <a:t>    </a:t>
            </a:r>
            <a:r>
              <a:rPr lang="en-GB" noProof="1"/>
              <a:t>System.out.println</a:t>
            </a:r>
            <a:r>
              <a:rPr lang="en-GB" dirty="0"/>
              <a:t>("\</a:t>
            </a:r>
            <a:r>
              <a:rPr lang="en-GB" noProof="1"/>
              <a:t>nMethodB</a:t>
            </a:r>
            <a:r>
              <a:rPr lang="en-GB" dirty="0"/>
              <a:t>() ---- ");</a:t>
            </a:r>
          </a:p>
          <a:p>
            <a:r>
              <a:rPr lang="en-GB" dirty="0"/>
              <a:t>    </a:t>
            </a:r>
            <a:r>
              <a:rPr lang="en-GB" noProof="1"/>
              <a:t>two.MethodTwo</a:t>
            </a:r>
            <a:r>
              <a:rPr lang="en-GB" dirty="0"/>
              <a:t>();</a:t>
            </a:r>
            <a:r>
              <a:rPr lang="en-US" dirty="0"/>
              <a:t> }</a:t>
            </a:r>
          </a:p>
          <a:p>
            <a:r>
              <a:rPr lang="en-US" dirty="0"/>
              <a:t>}</a:t>
            </a:r>
            <a:endParaRPr lang="en-US" noProof="1"/>
          </a:p>
        </p:txBody>
      </p:sp>
      <p:sp>
        <p:nvSpPr>
          <p:cNvPr id="6" name="Slide Number">
            <a:extLst>
              <a:ext uri="{FF2B5EF4-FFF2-40B4-BE49-F238E27FC236}">
                <a16:creationId xmlns:a16="http://schemas.microsoft.com/office/drawing/2014/main" id="{234CF390-0898-48EE-88A3-6F5416BE97B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438</a:t>
            </a:fld>
            <a:endParaRPr lang="en-US" dirty="0"/>
          </a:p>
        </p:txBody>
      </p:sp>
    </p:spTree>
    <p:extLst>
      <p:ext uri="{BB962C8B-B14F-4D97-AF65-F5344CB8AC3E}">
        <p14:creationId xmlns:p14="http://schemas.microsoft.com/office/powerpoint/2010/main" val="13004256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Subsystem Classes</a:t>
            </a:r>
          </a:p>
        </p:txBody>
      </p:sp>
      <p:sp>
        <p:nvSpPr>
          <p:cNvPr id="5" name="Text Placeholder 5"/>
          <p:cNvSpPr txBox="1">
            <a:spLocks/>
          </p:cNvSpPr>
          <p:nvPr/>
        </p:nvSpPr>
        <p:spPr>
          <a:xfrm>
            <a:off x="1066800" y="1432708"/>
            <a:ext cx="9207547" cy="215658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SubSystemOne</a:t>
            </a:r>
            <a:r>
              <a:rPr lang="en-US" dirty="0"/>
              <a:t> {</a:t>
            </a:r>
            <a:endParaRPr lang="bg-BG" dirty="0"/>
          </a:p>
          <a:p>
            <a:r>
              <a:rPr lang="en-GB" dirty="0"/>
              <a:t>  public void </a:t>
            </a:r>
            <a:r>
              <a:rPr lang="en-GB" noProof="1"/>
              <a:t>MethodOne</a:t>
            </a:r>
            <a:r>
              <a:rPr lang="en-GB" dirty="0"/>
              <a:t>() {</a:t>
            </a:r>
            <a:endParaRPr lang="bg-BG" dirty="0"/>
          </a:p>
          <a:p>
            <a:r>
              <a:rPr lang="en-GB" dirty="0"/>
              <a:t>    </a:t>
            </a:r>
            <a:r>
              <a:rPr lang="en-GB" noProof="1"/>
              <a:t>System.out.println</a:t>
            </a:r>
            <a:r>
              <a:rPr lang="en-GB" dirty="0"/>
              <a:t>(" </a:t>
            </a:r>
            <a:r>
              <a:rPr lang="en-GB" noProof="1"/>
              <a:t>SubSystemOne</a:t>
            </a:r>
            <a:r>
              <a:rPr lang="en-GB" dirty="0"/>
              <a:t> Method"); }</a:t>
            </a:r>
            <a:endParaRPr lang="en-US" dirty="0"/>
          </a:p>
          <a:p>
            <a:r>
              <a:rPr lang="en-US" dirty="0"/>
              <a:t>}</a:t>
            </a:r>
            <a:endParaRPr lang="en-US" sz="1800" noProof="1"/>
          </a:p>
        </p:txBody>
      </p:sp>
      <p:sp>
        <p:nvSpPr>
          <p:cNvPr id="6" name="Text Placeholder 5"/>
          <p:cNvSpPr txBox="1">
            <a:spLocks/>
          </p:cNvSpPr>
          <p:nvPr/>
        </p:nvSpPr>
        <p:spPr>
          <a:xfrm>
            <a:off x="1066800" y="4038601"/>
            <a:ext cx="9207547" cy="215658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SubSystemTwo </a:t>
            </a:r>
            <a:r>
              <a:rPr lang="en-US" dirty="0"/>
              <a:t>{</a:t>
            </a:r>
            <a:endParaRPr lang="bg-BG" dirty="0"/>
          </a:p>
          <a:p>
            <a:r>
              <a:rPr lang="en-GB" dirty="0"/>
              <a:t>  public void </a:t>
            </a:r>
            <a:r>
              <a:rPr lang="en-GB" noProof="1"/>
              <a:t>MethodTwo</a:t>
            </a:r>
            <a:r>
              <a:rPr lang="en-GB" dirty="0"/>
              <a:t>() {</a:t>
            </a:r>
            <a:endParaRPr lang="bg-BG" dirty="0"/>
          </a:p>
          <a:p>
            <a:r>
              <a:rPr lang="en-GB" dirty="0"/>
              <a:t>    </a:t>
            </a:r>
            <a:r>
              <a:rPr lang="en-GB" noProof="1"/>
              <a:t>System.out.println</a:t>
            </a:r>
            <a:r>
              <a:rPr lang="en-GB" dirty="0"/>
              <a:t>(" </a:t>
            </a:r>
            <a:r>
              <a:rPr lang="en-GB" noProof="1"/>
              <a:t>SubSystemTwo</a:t>
            </a:r>
            <a:r>
              <a:rPr lang="en-GB" dirty="0"/>
              <a:t> Method"); }</a:t>
            </a:r>
            <a:endParaRPr lang="en-US" dirty="0"/>
          </a:p>
          <a:p>
            <a:r>
              <a:rPr lang="en-US" dirty="0"/>
              <a:t>}</a:t>
            </a:r>
            <a:endParaRPr lang="en-US" sz="1800" noProof="1"/>
          </a:p>
        </p:txBody>
      </p:sp>
      <p:sp>
        <p:nvSpPr>
          <p:cNvPr id="7" name="Slide Number">
            <a:extLst>
              <a:ext uri="{FF2B5EF4-FFF2-40B4-BE49-F238E27FC236}">
                <a16:creationId xmlns:a16="http://schemas.microsoft.com/office/drawing/2014/main" id="{831D146D-823E-400F-81F5-557585DBD78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439</a:t>
            </a:fld>
            <a:endParaRPr lang="en-US" dirty="0"/>
          </a:p>
        </p:txBody>
      </p:sp>
    </p:spTree>
    <p:extLst>
      <p:ext uri="{BB962C8B-B14F-4D97-AF65-F5344CB8AC3E}">
        <p14:creationId xmlns:p14="http://schemas.microsoft.com/office/powerpoint/2010/main" val="25100585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44</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23427976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en-GB" dirty="0"/>
              <a:t>Allows to </a:t>
            </a:r>
            <a:r>
              <a:rPr lang="en-GB" b="1" dirty="0">
                <a:solidFill>
                  <a:schemeClr val="bg1"/>
                </a:solidFill>
              </a:rPr>
              <a:t>combine</a:t>
            </a:r>
            <a:r>
              <a:rPr lang="en-GB" dirty="0"/>
              <a:t> different types of objects in tree structures</a:t>
            </a:r>
          </a:p>
          <a:p>
            <a:r>
              <a:rPr lang="en-GB" dirty="0"/>
              <a:t>Gives the possibility to treat the </a:t>
            </a:r>
            <a:r>
              <a:rPr lang="en-GB" b="1" dirty="0">
                <a:solidFill>
                  <a:schemeClr val="bg1"/>
                </a:solidFill>
              </a:rPr>
              <a:t>same object(s)</a:t>
            </a:r>
          </a:p>
          <a:p>
            <a:r>
              <a:rPr lang="en-GB" dirty="0"/>
              <a:t>Used when</a:t>
            </a:r>
          </a:p>
          <a:p>
            <a:pPr lvl="1"/>
            <a:r>
              <a:rPr lang="en-GB" dirty="0"/>
              <a:t>You have different objects that you</a:t>
            </a:r>
            <a:br>
              <a:rPr lang="en-GB" dirty="0"/>
            </a:br>
            <a:r>
              <a:rPr lang="en-GB" dirty="0"/>
              <a:t>want to </a:t>
            </a:r>
            <a:r>
              <a:rPr lang="en-GB" b="1" dirty="0">
                <a:solidFill>
                  <a:schemeClr val="bg1"/>
                </a:solidFill>
              </a:rPr>
              <a:t>treat the same way</a:t>
            </a:r>
          </a:p>
          <a:p>
            <a:pPr lvl="1"/>
            <a:r>
              <a:rPr lang="en-GB" dirty="0"/>
              <a:t>You want to present </a:t>
            </a:r>
            <a:r>
              <a:rPr lang="en-GB" b="1" dirty="0">
                <a:solidFill>
                  <a:schemeClr val="bg1"/>
                </a:solidFill>
              </a:rPr>
              <a:t>hierarchy</a:t>
            </a:r>
            <a:br>
              <a:rPr lang="en-GB" dirty="0"/>
            </a:br>
            <a:r>
              <a:rPr lang="en-GB" dirty="0"/>
              <a:t>of objects</a:t>
            </a:r>
          </a:p>
        </p:txBody>
      </p:sp>
      <p:sp>
        <p:nvSpPr>
          <p:cNvPr id="4" name="Title 3"/>
          <p:cNvSpPr>
            <a:spLocks noGrp="1"/>
          </p:cNvSpPr>
          <p:nvPr>
            <p:ph type="title"/>
          </p:nvPr>
        </p:nvSpPr>
        <p:spPr/>
        <p:txBody>
          <a:bodyPr/>
          <a:lstStyle/>
          <a:p>
            <a:r>
              <a:rPr lang="en-US" dirty="0"/>
              <a:t>Composite Pattern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007" y="2667001"/>
            <a:ext cx="4276725" cy="3095625"/>
          </a:xfrm>
          <a:prstGeom prst="rect">
            <a:avLst/>
          </a:prstGeom>
        </p:spPr>
      </p:pic>
      <p:sp>
        <p:nvSpPr>
          <p:cNvPr id="7" name="Slide Number">
            <a:extLst>
              <a:ext uri="{FF2B5EF4-FFF2-40B4-BE49-F238E27FC236}">
                <a16:creationId xmlns:a16="http://schemas.microsoft.com/office/drawing/2014/main" id="{6532DE72-E2A6-49FB-9C18-80DA94E4E4A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440</a:t>
            </a:fld>
            <a:endParaRPr lang="en-US" noProof="0" dirty="0"/>
          </a:p>
        </p:txBody>
      </p:sp>
    </p:spTree>
    <p:extLst>
      <p:ext uri="{BB962C8B-B14F-4D97-AF65-F5344CB8AC3E}">
        <p14:creationId xmlns:p14="http://schemas.microsoft.com/office/powerpoint/2010/main" val="41579426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Component Abstract Class</a:t>
            </a:r>
          </a:p>
        </p:txBody>
      </p:sp>
      <p:sp>
        <p:nvSpPr>
          <p:cNvPr id="5" name="Text Placeholder 5"/>
          <p:cNvSpPr txBox="1">
            <a:spLocks/>
          </p:cNvSpPr>
          <p:nvPr/>
        </p:nvSpPr>
        <p:spPr>
          <a:xfrm>
            <a:off x="2209801" y="1256479"/>
            <a:ext cx="7912147" cy="5295140"/>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abstract class Component</a:t>
            </a:r>
            <a:r>
              <a:rPr lang="en-US" dirty="0"/>
              <a:t> {</a:t>
            </a:r>
            <a:endParaRPr lang="bg-BG" dirty="0"/>
          </a:p>
          <a:p>
            <a:r>
              <a:rPr lang="en-GB" dirty="0"/>
              <a:t>  protected String name;</a:t>
            </a:r>
          </a:p>
          <a:p>
            <a:endParaRPr lang="bg-BG" dirty="0"/>
          </a:p>
          <a:p>
            <a:r>
              <a:rPr lang="en-GB" dirty="0"/>
              <a:t>  public Component(String name)</a:t>
            </a:r>
            <a:r>
              <a:rPr lang="en-US" dirty="0"/>
              <a:t> {</a:t>
            </a:r>
            <a:endParaRPr lang="bg-BG" dirty="0"/>
          </a:p>
          <a:p>
            <a:r>
              <a:rPr lang="en-GB" dirty="0"/>
              <a:t>      this.name = name;</a:t>
            </a:r>
            <a:r>
              <a:rPr lang="en-US" dirty="0"/>
              <a:t> }</a:t>
            </a:r>
          </a:p>
          <a:p>
            <a:endParaRPr lang="bg-BG" dirty="0"/>
          </a:p>
          <a:p>
            <a:r>
              <a:rPr lang="en-US" dirty="0"/>
              <a:t>  public abstract void add(Component c);</a:t>
            </a:r>
          </a:p>
          <a:p>
            <a:r>
              <a:rPr lang="en-GB" dirty="0"/>
              <a:t>  public abstract void remove(Component c);</a:t>
            </a:r>
          </a:p>
          <a:p>
            <a:r>
              <a:rPr lang="en-US" dirty="0"/>
              <a:t>  public abstract void display(int depth);</a:t>
            </a:r>
          </a:p>
          <a:p>
            <a:r>
              <a:rPr lang="bg-BG" dirty="0"/>
              <a:t>}</a:t>
            </a:r>
            <a:endParaRPr lang="en-US" dirty="0"/>
          </a:p>
        </p:txBody>
      </p:sp>
      <p:sp>
        <p:nvSpPr>
          <p:cNvPr id="6" name="Slide Number">
            <a:extLst>
              <a:ext uri="{FF2B5EF4-FFF2-40B4-BE49-F238E27FC236}">
                <a16:creationId xmlns:a16="http://schemas.microsoft.com/office/drawing/2014/main" id="{0754C096-0EA4-4022-9BAB-E71DF3736DD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441</a:t>
            </a:fld>
            <a:endParaRPr lang="en-US" dirty="0"/>
          </a:p>
        </p:txBody>
      </p:sp>
    </p:spTree>
    <p:extLst>
      <p:ext uri="{BB962C8B-B14F-4D97-AF65-F5344CB8AC3E}">
        <p14:creationId xmlns:p14="http://schemas.microsoft.com/office/powerpoint/2010/main" val="35299898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Composite Class (1)</a:t>
            </a:r>
          </a:p>
        </p:txBody>
      </p:sp>
      <p:sp>
        <p:nvSpPr>
          <p:cNvPr id="5" name="Text Placeholder 5"/>
          <p:cNvSpPr txBox="1">
            <a:spLocks/>
          </p:cNvSpPr>
          <p:nvPr/>
        </p:nvSpPr>
        <p:spPr>
          <a:xfrm>
            <a:off x="501628" y="1524000"/>
            <a:ext cx="11188747"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Composite extends Component</a:t>
            </a:r>
            <a:r>
              <a:rPr lang="en-US" dirty="0"/>
              <a:t> {</a:t>
            </a:r>
            <a:endParaRPr lang="bg-BG" dirty="0"/>
          </a:p>
          <a:p>
            <a:r>
              <a:rPr lang="en-US" dirty="0"/>
              <a:t>  private List&lt;Component&gt; children = new ArrayList&lt;Component&gt;();</a:t>
            </a:r>
            <a:endParaRPr lang="bg-BG" dirty="0"/>
          </a:p>
          <a:p>
            <a:r>
              <a:rPr lang="en-GB" dirty="0"/>
              <a:t>  public Composite(String name)</a:t>
            </a:r>
            <a:r>
              <a:rPr lang="en-US" dirty="0"/>
              <a:t> { super(name); }</a:t>
            </a:r>
          </a:p>
          <a:p>
            <a:r>
              <a:rPr lang="en-US" dirty="0"/>
              <a:t>  @Override</a:t>
            </a:r>
            <a:endParaRPr lang="bg-BG" dirty="0"/>
          </a:p>
          <a:p>
            <a:r>
              <a:rPr lang="en-GB" dirty="0"/>
              <a:t>  public void add(Component component) {</a:t>
            </a:r>
            <a:endParaRPr lang="bg-BG" dirty="0"/>
          </a:p>
          <a:p>
            <a:r>
              <a:rPr lang="en-GB" noProof="1"/>
              <a:t>	children.add(component</a:t>
            </a:r>
            <a:r>
              <a:rPr lang="en-GB" dirty="0"/>
              <a:t>); }</a:t>
            </a:r>
            <a:endParaRPr lang="bg-BG" dirty="0"/>
          </a:p>
          <a:p>
            <a:r>
              <a:rPr lang="bg-BG" dirty="0"/>
              <a:t> </a:t>
            </a:r>
            <a:r>
              <a:rPr lang="en-US" dirty="0"/>
              <a:t> @Override</a:t>
            </a:r>
            <a:endParaRPr lang="bg-BG" dirty="0"/>
          </a:p>
          <a:p>
            <a:r>
              <a:rPr lang="en-US" dirty="0"/>
              <a:t>  public void remove(Component component) {</a:t>
            </a:r>
          </a:p>
          <a:p>
            <a:r>
              <a:rPr lang="en-US" noProof="1"/>
              <a:t>	</a:t>
            </a:r>
            <a:r>
              <a:rPr lang="en-GB" noProof="1"/>
              <a:t>children.Remove(component</a:t>
            </a:r>
            <a:r>
              <a:rPr lang="en-GB" dirty="0"/>
              <a:t>); }</a:t>
            </a:r>
            <a:endParaRPr lang="bg-BG" dirty="0"/>
          </a:p>
        </p:txBody>
      </p:sp>
      <p:sp>
        <p:nvSpPr>
          <p:cNvPr id="6" name="Slide Number">
            <a:extLst>
              <a:ext uri="{FF2B5EF4-FFF2-40B4-BE49-F238E27FC236}">
                <a16:creationId xmlns:a16="http://schemas.microsoft.com/office/drawing/2014/main" id="{6A5E6CC2-246F-40BA-89F7-0858407A07A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442</a:t>
            </a:fld>
            <a:endParaRPr lang="en-US" dirty="0"/>
          </a:p>
        </p:txBody>
      </p:sp>
    </p:spTree>
    <p:extLst>
      <p:ext uri="{BB962C8B-B14F-4D97-AF65-F5344CB8AC3E}">
        <p14:creationId xmlns:p14="http://schemas.microsoft.com/office/powerpoint/2010/main" val="34552854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Composite Class (2)</a:t>
            </a:r>
          </a:p>
        </p:txBody>
      </p:sp>
      <p:sp>
        <p:nvSpPr>
          <p:cNvPr id="5" name="Text Placeholder 5"/>
          <p:cNvSpPr txBox="1">
            <a:spLocks/>
          </p:cNvSpPr>
          <p:nvPr/>
        </p:nvSpPr>
        <p:spPr>
          <a:xfrm>
            <a:off x="921000" y="1489243"/>
            <a:ext cx="10426747" cy="501775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dirty="0"/>
              <a:t>@Override</a:t>
            </a:r>
          </a:p>
          <a:p>
            <a:pPr>
              <a:spcBef>
                <a:spcPts val="0"/>
              </a:spcBef>
              <a:spcAft>
                <a:spcPts val="0"/>
              </a:spcAft>
            </a:pPr>
            <a:r>
              <a:rPr lang="en-US" dirty="0"/>
              <a:t>public void </a:t>
            </a:r>
            <a:r>
              <a:rPr lang="en-US" noProof="1"/>
              <a:t>display(int</a:t>
            </a:r>
            <a:r>
              <a:rPr lang="en-US" dirty="0"/>
              <a:t> depth)</a:t>
            </a:r>
            <a:r>
              <a:rPr lang="bg-BG" dirty="0"/>
              <a:t> {</a:t>
            </a:r>
          </a:p>
          <a:p>
            <a:pPr>
              <a:spcBef>
                <a:spcPts val="0"/>
              </a:spcBef>
              <a:spcAft>
                <a:spcPts val="0"/>
              </a:spcAft>
            </a:pPr>
            <a:r>
              <a:rPr lang="en-GB" dirty="0"/>
              <a:t>    </a:t>
            </a:r>
            <a:r>
              <a:rPr lang="en-GB" noProof="1"/>
              <a:t>System.out.println</a:t>
            </a:r>
            <a:r>
              <a:rPr lang="en-GB" dirty="0"/>
              <a:t>(</a:t>
            </a:r>
            <a:r>
              <a:rPr lang="en-US" dirty="0"/>
              <a:t>printNameInDepth(depth, name</a:t>
            </a:r>
            <a:r>
              <a:rPr lang="en-GB" dirty="0"/>
              <a:t>);</a:t>
            </a:r>
            <a:endParaRPr lang="bg-BG" dirty="0"/>
          </a:p>
          <a:p>
            <a:pPr>
              <a:spcBef>
                <a:spcPts val="0"/>
              </a:spcBef>
              <a:spcAft>
                <a:spcPts val="0"/>
              </a:spcAft>
            </a:pPr>
            <a:r>
              <a:rPr lang="en-US" dirty="0"/>
              <a:t>    </a:t>
            </a:r>
            <a:r>
              <a:rPr lang="en-US" noProof="1"/>
              <a:t>foreach</a:t>
            </a:r>
            <a:r>
              <a:rPr lang="en-US" dirty="0"/>
              <a:t> (Component </a:t>
            </a:r>
            <a:r>
              <a:rPr lang="en-US" noProof="1"/>
              <a:t>component</a:t>
            </a:r>
            <a:r>
              <a:rPr lang="en-US" dirty="0"/>
              <a:t> : children) </a:t>
            </a:r>
            <a:r>
              <a:rPr lang="bg-BG" dirty="0"/>
              <a:t>{</a:t>
            </a:r>
          </a:p>
          <a:p>
            <a:pPr>
              <a:spcBef>
                <a:spcPts val="0"/>
              </a:spcBef>
              <a:spcAft>
                <a:spcPts val="0"/>
              </a:spcAft>
            </a:pPr>
            <a:r>
              <a:rPr lang="en-GB" dirty="0"/>
              <a:t>      </a:t>
            </a:r>
            <a:r>
              <a:rPr lang="en-GB" noProof="1"/>
              <a:t>component.display(depth</a:t>
            </a:r>
            <a:r>
              <a:rPr lang="en-GB" dirty="0"/>
              <a:t> + 2);</a:t>
            </a:r>
            <a:r>
              <a:rPr lang="en-US" dirty="0"/>
              <a:t> </a:t>
            </a:r>
          </a:p>
          <a:p>
            <a:pPr>
              <a:spcBef>
                <a:spcPts val="0"/>
              </a:spcBef>
              <a:spcAft>
                <a:spcPts val="0"/>
              </a:spcAft>
            </a:pPr>
            <a:r>
              <a:rPr lang="en-US" dirty="0"/>
              <a:t>    </a:t>
            </a:r>
            <a:r>
              <a:rPr lang="bg-BG" dirty="0"/>
              <a:t>}</a:t>
            </a:r>
            <a:endParaRPr lang="en-US" dirty="0"/>
          </a:p>
          <a:p>
            <a:pPr>
              <a:spcBef>
                <a:spcPts val="0"/>
              </a:spcBef>
              <a:spcAft>
                <a:spcPts val="0"/>
              </a:spcAft>
            </a:pPr>
            <a:r>
              <a:rPr lang="bg-BG" dirty="0"/>
              <a:t>}</a:t>
            </a:r>
            <a:endParaRPr lang="en-US" dirty="0"/>
          </a:p>
          <a:p>
            <a:pPr>
              <a:spcBef>
                <a:spcPts val="0"/>
              </a:spcBef>
              <a:spcAft>
                <a:spcPts val="0"/>
              </a:spcAft>
            </a:pPr>
            <a:endParaRPr lang="en-US" dirty="0"/>
          </a:p>
          <a:p>
            <a:pPr>
              <a:spcBef>
                <a:spcPts val="0"/>
              </a:spcBef>
              <a:spcAft>
                <a:spcPts val="0"/>
              </a:spcAft>
            </a:pPr>
            <a:r>
              <a:rPr lang="en-US" dirty="0"/>
              <a:t>public void printNameInDepth(int depth, String name) {</a:t>
            </a:r>
          </a:p>
          <a:p>
            <a:pPr>
              <a:spcBef>
                <a:spcPts val="0"/>
              </a:spcBef>
              <a:spcAft>
                <a:spcPts val="0"/>
              </a:spcAft>
            </a:pPr>
            <a:r>
              <a:rPr lang="en-US" dirty="0"/>
              <a:t>    for(</a:t>
            </a:r>
            <a:r>
              <a:rPr lang="en-US" dirty="0" err="1"/>
              <a:t>int</a:t>
            </a:r>
            <a:r>
              <a:rPr lang="en-US" dirty="0"/>
              <a:t> </a:t>
            </a:r>
            <a:r>
              <a:rPr lang="en-US" dirty="0" err="1"/>
              <a:t>i</a:t>
            </a:r>
            <a:r>
              <a:rPr lang="en-US" dirty="0"/>
              <a:t> = 0; i &lt; depth; i++) </a:t>
            </a:r>
          </a:p>
          <a:p>
            <a:pPr>
              <a:spcBef>
                <a:spcPts val="0"/>
              </a:spcBef>
              <a:spcAft>
                <a:spcPts val="0"/>
              </a:spcAft>
            </a:pPr>
            <a:r>
              <a:rPr lang="en-US" noProof="1"/>
              <a:t>	</a:t>
            </a:r>
            <a:r>
              <a:rPr lang="en-GB" noProof="1"/>
              <a:t>System.out.print("-");</a:t>
            </a:r>
            <a:endParaRPr lang="en-US" dirty="0"/>
          </a:p>
          <a:p>
            <a:pPr>
              <a:spcBef>
                <a:spcPts val="0"/>
              </a:spcBef>
              <a:spcAft>
                <a:spcPts val="0"/>
              </a:spcAft>
            </a:pPr>
            <a:r>
              <a:rPr lang="en-US" dirty="0"/>
              <a:t>    </a:t>
            </a:r>
            <a:r>
              <a:rPr lang="en-GB" noProof="1"/>
              <a:t>System.out.print(name); </a:t>
            </a:r>
          </a:p>
          <a:p>
            <a:pPr>
              <a:spcBef>
                <a:spcPts val="0"/>
              </a:spcBef>
              <a:spcAft>
                <a:spcPts val="0"/>
              </a:spcAft>
            </a:pPr>
            <a:r>
              <a:rPr lang="en-GB" noProof="1"/>
              <a:t>}</a:t>
            </a:r>
            <a:endParaRPr lang="bg-BG" dirty="0"/>
          </a:p>
        </p:txBody>
      </p:sp>
      <p:sp>
        <p:nvSpPr>
          <p:cNvPr id="6" name="Slide Number">
            <a:extLst>
              <a:ext uri="{FF2B5EF4-FFF2-40B4-BE49-F238E27FC236}">
                <a16:creationId xmlns:a16="http://schemas.microsoft.com/office/drawing/2014/main" id="{2D01AB2F-AAC9-4266-9FF7-CB605E80F1E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443</a:t>
            </a:fld>
            <a:endParaRPr lang="en-US" dirty="0"/>
          </a:p>
        </p:txBody>
      </p:sp>
    </p:spTree>
    <p:extLst>
      <p:ext uri="{BB962C8B-B14F-4D97-AF65-F5344CB8AC3E}">
        <p14:creationId xmlns:p14="http://schemas.microsoft.com/office/powerpoint/2010/main" val="38163012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Leaf Class</a:t>
            </a:r>
          </a:p>
        </p:txBody>
      </p:sp>
      <p:sp>
        <p:nvSpPr>
          <p:cNvPr id="5" name="Text Placeholder 5"/>
          <p:cNvSpPr txBox="1">
            <a:spLocks/>
          </p:cNvSpPr>
          <p:nvPr/>
        </p:nvSpPr>
        <p:spPr>
          <a:xfrm>
            <a:off x="609601" y="1377773"/>
            <a:ext cx="10426747"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GB" sz="2400" dirty="0"/>
              <a:t>class Leaf extends Component</a:t>
            </a:r>
            <a:r>
              <a:rPr lang="en-US" sz="2400" dirty="0"/>
              <a:t> {</a:t>
            </a:r>
            <a:endParaRPr lang="bg-BG" sz="2400" dirty="0"/>
          </a:p>
          <a:p>
            <a:pPr>
              <a:spcBef>
                <a:spcPts val="0"/>
              </a:spcBef>
              <a:spcAft>
                <a:spcPts val="0"/>
              </a:spcAft>
            </a:pPr>
            <a:r>
              <a:rPr lang="en-GB" sz="2400" dirty="0"/>
              <a:t>  public Leaf(String name) </a:t>
            </a:r>
            <a:r>
              <a:rPr lang="en-US" sz="2400" dirty="0"/>
              <a:t>{ super(name); }</a:t>
            </a:r>
          </a:p>
          <a:p>
            <a:pPr>
              <a:spcBef>
                <a:spcPts val="0"/>
              </a:spcBef>
              <a:spcAft>
                <a:spcPts val="0"/>
              </a:spcAft>
            </a:pPr>
            <a:endParaRPr lang="bg-BG" sz="2400" dirty="0"/>
          </a:p>
          <a:p>
            <a:pPr>
              <a:spcBef>
                <a:spcPts val="0"/>
              </a:spcBef>
              <a:spcAft>
                <a:spcPts val="0"/>
              </a:spcAft>
            </a:pPr>
            <a:r>
              <a:rPr lang="en-US" sz="2400" dirty="0"/>
              <a:t>  @Override</a:t>
            </a:r>
            <a:endParaRPr lang="bg-BG" sz="2400" dirty="0"/>
          </a:p>
          <a:p>
            <a:pPr>
              <a:spcBef>
                <a:spcPts val="0"/>
              </a:spcBef>
              <a:spcAft>
                <a:spcPts val="0"/>
              </a:spcAft>
            </a:pPr>
            <a:r>
              <a:rPr lang="en-US" sz="2400" dirty="0"/>
              <a:t>  public void add(Component c) {</a:t>
            </a:r>
          </a:p>
          <a:p>
            <a:pPr>
              <a:spcBef>
                <a:spcPts val="0"/>
              </a:spcBef>
              <a:spcAft>
                <a:spcPts val="0"/>
              </a:spcAft>
            </a:pPr>
            <a:r>
              <a:rPr lang="en-US" sz="2400" dirty="0"/>
              <a:t>    System.out.println("Cannot add to a leaf"); }</a:t>
            </a:r>
          </a:p>
          <a:p>
            <a:pPr>
              <a:spcBef>
                <a:spcPts val="0"/>
              </a:spcBef>
              <a:spcAft>
                <a:spcPts val="0"/>
              </a:spcAft>
            </a:pPr>
            <a:r>
              <a:rPr lang="en-US" sz="2400" dirty="0"/>
              <a:t>  @Override</a:t>
            </a:r>
            <a:endParaRPr lang="bg-BG" sz="2400" dirty="0"/>
          </a:p>
          <a:p>
            <a:pPr>
              <a:spcBef>
                <a:spcPts val="0"/>
              </a:spcBef>
              <a:spcAft>
                <a:spcPts val="0"/>
              </a:spcAft>
            </a:pPr>
            <a:r>
              <a:rPr lang="en-US" sz="2400" dirty="0"/>
              <a:t>  public void Remove(Component c) {</a:t>
            </a:r>
          </a:p>
          <a:p>
            <a:pPr>
              <a:spcBef>
                <a:spcPts val="0"/>
              </a:spcBef>
              <a:spcAft>
                <a:spcPts val="0"/>
              </a:spcAft>
            </a:pPr>
            <a:r>
              <a:rPr lang="en-US" sz="2400" dirty="0"/>
              <a:t>    System.out.println("Cannot remove from a leaf"); }</a:t>
            </a:r>
          </a:p>
          <a:p>
            <a:pPr>
              <a:spcBef>
                <a:spcPts val="0"/>
              </a:spcBef>
              <a:spcAft>
                <a:spcPts val="0"/>
              </a:spcAft>
            </a:pPr>
            <a:r>
              <a:rPr lang="en-US" sz="2400" dirty="0"/>
              <a:t>  @Override</a:t>
            </a:r>
            <a:r>
              <a:rPr lang="bg-BG" sz="2400" dirty="0"/>
              <a:t> </a:t>
            </a:r>
          </a:p>
          <a:p>
            <a:pPr>
              <a:spcBef>
                <a:spcPts val="0"/>
              </a:spcBef>
              <a:spcAft>
                <a:spcPts val="0"/>
              </a:spcAft>
            </a:pPr>
            <a:r>
              <a:rPr lang="en-US" sz="2400" dirty="0"/>
              <a:t>  public void </a:t>
            </a:r>
            <a:r>
              <a:rPr lang="en-US" sz="2400" noProof="1"/>
              <a:t>Display(int</a:t>
            </a:r>
            <a:r>
              <a:rPr lang="en-US" sz="2400" dirty="0"/>
              <a:t> depth) {</a:t>
            </a:r>
          </a:p>
          <a:p>
            <a:pPr>
              <a:spcBef>
                <a:spcPts val="0"/>
              </a:spcBef>
              <a:spcAft>
                <a:spcPts val="0"/>
              </a:spcAft>
            </a:pPr>
            <a:r>
              <a:rPr lang="en-GB" sz="2400" dirty="0"/>
              <a:t>    </a:t>
            </a:r>
            <a:r>
              <a:rPr lang="en-US" sz="2400" dirty="0"/>
              <a:t>System.out.println</a:t>
            </a:r>
            <a:r>
              <a:rPr lang="en-GB" sz="2400" noProof="1"/>
              <a:t>(</a:t>
            </a:r>
            <a:r>
              <a:rPr lang="en-US" dirty="0"/>
              <a:t>printNameInDepth(depth, name</a:t>
            </a:r>
            <a:r>
              <a:rPr lang="en-GB" dirty="0"/>
              <a:t>); </a:t>
            </a:r>
            <a:r>
              <a:rPr lang="en-GB" sz="2400" dirty="0"/>
              <a:t>}</a:t>
            </a:r>
          </a:p>
          <a:p>
            <a:pPr>
              <a:spcBef>
                <a:spcPts val="0"/>
              </a:spcBef>
              <a:spcAft>
                <a:spcPts val="0"/>
              </a:spcAft>
            </a:pPr>
            <a:r>
              <a:rPr lang="bg-BG" sz="2400" dirty="0"/>
              <a:t>}</a:t>
            </a:r>
          </a:p>
        </p:txBody>
      </p:sp>
      <p:sp>
        <p:nvSpPr>
          <p:cNvPr id="6" name="Slide Number">
            <a:extLst>
              <a:ext uri="{FF2B5EF4-FFF2-40B4-BE49-F238E27FC236}">
                <a16:creationId xmlns:a16="http://schemas.microsoft.com/office/drawing/2014/main" id="{A30B1A2F-8010-4858-A176-4E3AE09902E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444</a:t>
            </a:fld>
            <a:endParaRPr lang="en-US" dirty="0"/>
          </a:p>
        </p:txBody>
      </p:sp>
    </p:spTree>
    <p:extLst>
      <p:ext uri="{BB962C8B-B14F-4D97-AF65-F5344CB8AC3E}">
        <p14:creationId xmlns:p14="http://schemas.microsoft.com/office/powerpoint/2010/main" val="11705577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1" y="1447801"/>
            <a:ext cx="2269081" cy="2269081"/>
          </a:xfrm>
          <a:prstGeom prst="rect">
            <a:avLst/>
          </a:prstGeom>
        </p:spPr>
      </p:pic>
      <p:sp>
        <p:nvSpPr>
          <p:cNvPr id="3" name="Title 2">
            <a:extLst>
              <a:ext uri="{FF2B5EF4-FFF2-40B4-BE49-F238E27FC236}">
                <a16:creationId xmlns:a16="http://schemas.microsoft.com/office/drawing/2014/main" id="{811FD8A2-4488-4BD3-9145-1A6F9373C82D}"/>
              </a:ext>
            </a:extLst>
          </p:cNvPr>
          <p:cNvSpPr>
            <a:spLocks noGrp="1"/>
          </p:cNvSpPr>
          <p:nvPr>
            <p:ph type="title" sz="quarter" idx="10"/>
          </p:nvPr>
        </p:nvSpPr>
        <p:spPr/>
        <p:txBody>
          <a:bodyPr/>
          <a:lstStyle/>
          <a:p>
            <a:r>
              <a:rPr lang="en-US"/>
              <a:t>Behavioral Patterns</a:t>
            </a:r>
          </a:p>
        </p:txBody>
      </p:sp>
    </p:spTree>
    <p:extLst>
      <p:ext uri="{BB962C8B-B14F-4D97-AF65-F5344CB8AC3E}">
        <p14:creationId xmlns:p14="http://schemas.microsoft.com/office/powerpoint/2010/main" val="35594823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66560" y="1121144"/>
            <a:ext cx="10049240" cy="5276048"/>
          </a:xfrm>
        </p:spPr>
        <p:txBody>
          <a:bodyPr/>
          <a:lstStyle/>
          <a:p>
            <a:pPr marL="457200" indent="-457200">
              <a:lnSpc>
                <a:spcPct val="100000"/>
              </a:lnSpc>
              <a:buClr>
                <a:srgbClr val="234465"/>
              </a:buClr>
            </a:pPr>
            <a:r>
              <a:rPr lang="en-US" dirty="0"/>
              <a:t>Concerned with </a:t>
            </a:r>
            <a:r>
              <a:rPr lang="en-US" b="1" dirty="0">
                <a:solidFill>
                  <a:schemeClr val="bg1"/>
                </a:solidFill>
              </a:rPr>
              <a:t>interaction</a:t>
            </a:r>
            <a:r>
              <a:rPr lang="en-US" dirty="0"/>
              <a:t> between objects</a:t>
            </a:r>
          </a:p>
          <a:p>
            <a:pPr marL="990266" lvl="1" indent="-457200">
              <a:lnSpc>
                <a:spcPct val="100000"/>
              </a:lnSpc>
              <a:buClr>
                <a:srgbClr val="234465"/>
              </a:buClr>
            </a:pPr>
            <a:r>
              <a:rPr lang="en-US" dirty="0"/>
              <a:t>Either with the </a:t>
            </a:r>
            <a:r>
              <a:rPr lang="en-US" b="1" dirty="0">
                <a:solidFill>
                  <a:schemeClr val="bg1"/>
                </a:solidFill>
              </a:rPr>
              <a:t>assignment of responsibilities</a:t>
            </a:r>
            <a:br>
              <a:rPr lang="en-US" dirty="0"/>
            </a:br>
            <a:r>
              <a:rPr lang="en-US" dirty="0"/>
              <a:t>between objects</a:t>
            </a:r>
          </a:p>
          <a:p>
            <a:pPr marL="990266" lvl="1" indent="-457200">
              <a:lnSpc>
                <a:spcPct val="100000"/>
              </a:lnSpc>
              <a:buClr>
                <a:srgbClr val="234465"/>
              </a:buClr>
            </a:pPr>
            <a:r>
              <a:rPr lang="en-US" dirty="0"/>
              <a:t>Or </a:t>
            </a:r>
            <a:r>
              <a:rPr lang="en-US" b="1" dirty="0">
                <a:solidFill>
                  <a:schemeClr val="bg1"/>
                </a:solidFill>
              </a:rPr>
              <a:t>encapsulating behavior </a:t>
            </a:r>
            <a:r>
              <a:rPr lang="en-US" dirty="0"/>
              <a:t>in an object and</a:t>
            </a:r>
            <a:br>
              <a:rPr lang="en-US" dirty="0"/>
            </a:br>
            <a:r>
              <a:rPr lang="en-US" dirty="0"/>
              <a:t>delegating requests to it</a:t>
            </a:r>
          </a:p>
          <a:p>
            <a:pPr marL="457200" indent="-457200">
              <a:lnSpc>
                <a:spcPct val="100000"/>
              </a:lnSpc>
              <a:buClr>
                <a:srgbClr val="234465"/>
              </a:buClr>
            </a:pPr>
            <a:r>
              <a:rPr lang="en-US" dirty="0"/>
              <a:t>Increases </a:t>
            </a:r>
            <a:r>
              <a:rPr lang="en-US" b="1" dirty="0">
                <a:solidFill>
                  <a:schemeClr val="bg1"/>
                </a:solidFill>
              </a:rPr>
              <a:t>flexibility</a:t>
            </a:r>
            <a:r>
              <a:rPr lang="en-US" dirty="0"/>
              <a:t> in carrying out cross-classes</a:t>
            </a:r>
            <a:br>
              <a:rPr lang="en-US" dirty="0"/>
            </a:br>
            <a:r>
              <a:rPr lang="en-US" dirty="0"/>
              <a:t>communication</a:t>
            </a:r>
          </a:p>
        </p:txBody>
      </p:sp>
      <p:sp>
        <p:nvSpPr>
          <p:cNvPr id="4" name="Title 3"/>
          <p:cNvSpPr>
            <a:spLocks noGrp="1"/>
          </p:cNvSpPr>
          <p:nvPr>
            <p:ph type="title"/>
          </p:nvPr>
        </p:nvSpPr>
        <p:spPr/>
        <p:txBody>
          <a:bodyPr>
            <a:normAutofit/>
          </a:bodyPr>
          <a:lstStyle/>
          <a:p>
            <a:r>
              <a:rPr lang="en-US" dirty="0"/>
              <a:t>Purposes</a:t>
            </a:r>
          </a:p>
        </p:txBody>
      </p:sp>
      <p:sp>
        <p:nvSpPr>
          <p:cNvPr id="6" name="Slide Number">
            <a:extLst>
              <a:ext uri="{FF2B5EF4-FFF2-40B4-BE49-F238E27FC236}">
                <a16:creationId xmlns:a16="http://schemas.microsoft.com/office/drawing/2014/main" id="{DB729813-E5CE-4E75-A7A3-1248EFE9714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446</a:t>
            </a:fld>
            <a:endParaRPr lang="en-US" dirty="0"/>
          </a:p>
        </p:txBody>
      </p:sp>
    </p:spTree>
    <p:extLst>
      <p:ext uri="{BB962C8B-B14F-4D97-AF65-F5344CB8AC3E}">
        <p14:creationId xmlns:p14="http://schemas.microsoft.com/office/powerpoint/2010/main" val="635555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en-GB" dirty="0"/>
              <a:t>An object </a:t>
            </a:r>
            <a:r>
              <a:rPr lang="en-GB" b="1" dirty="0">
                <a:solidFill>
                  <a:schemeClr val="bg1"/>
                </a:solidFill>
              </a:rPr>
              <a:t>encapsulates</a:t>
            </a:r>
            <a:r>
              <a:rPr lang="en-GB" dirty="0"/>
              <a:t> all the information needed to call</a:t>
            </a:r>
            <a:br>
              <a:rPr lang="en-GB" dirty="0"/>
            </a:br>
            <a:r>
              <a:rPr lang="en-GB" dirty="0"/>
              <a:t>a method at a later time</a:t>
            </a:r>
          </a:p>
          <a:p>
            <a:pPr lvl="1"/>
            <a:r>
              <a:rPr lang="en-GB" dirty="0"/>
              <a:t>Lets you </a:t>
            </a:r>
            <a:r>
              <a:rPr lang="en-GB" b="1" dirty="0">
                <a:solidFill>
                  <a:schemeClr val="bg1"/>
                </a:solidFill>
              </a:rPr>
              <a:t>parameterize</a:t>
            </a:r>
            <a:r>
              <a:rPr lang="en-GB" dirty="0"/>
              <a:t> clients with different requests,</a:t>
            </a:r>
            <a:br>
              <a:rPr lang="en-GB" dirty="0"/>
            </a:br>
            <a:r>
              <a:rPr lang="en-GB" dirty="0"/>
              <a:t>queue or log requests, and support undoable operations</a:t>
            </a:r>
          </a:p>
        </p:txBody>
      </p:sp>
      <p:sp>
        <p:nvSpPr>
          <p:cNvPr id="4" name="Title 3"/>
          <p:cNvSpPr>
            <a:spLocks noGrp="1"/>
          </p:cNvSpPr>
          <p:nvPr>
            <p:ph type="title"/>
          </p:nvPr>
        </p:nvSpPr>
        <p:spPr/>
        <p:txBody>
          <a:bodyPr/>
          <a:lstStyle/>
          <a:p>
            <a:r>
              <a:rPr lang="en-US" dirty="0"/>
              <a:t>Command Pattern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2877" y="3801789"/>
            <a:ext cx="4286249" cy="2805947"/>
          </a:xfrm>
          <a:prstGeom prst="rect">
            <a:avLst/>
          </a:prstGeom>
        </p:spPr>
      </p:pic>
      <p:sp>
        <p:nvSpPr>
          <p:cNvPr id="6" name="Slide Number">
            <a:extLst>
              <a:ext uri="{FF2B5EF4-FFF2-40B4-BE49-F238E27FC236}">
                <a16:creationId xmlns:a16="http://schemas.microsoft.com/office/drawing/2014/main" id="{D2B83F07-A992-462E-8EC4-55B31335200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447</a:t>
            </a:fld>
            <a:endParaRPr lang="en-US" noProof="0" dirty="0"/>
          </a:p>
        </p:txBody>
      </p:sp>
    </p:spTree>
    <p:extLst>
      <p:ext uri="{BB962C8B-B14F-4D97-AF65-F5344CB8AC3E}">
        <p14:creationId xmlns:p14="http://schemas.microsoft.com/office/powerpoint/2010/main" val="1379725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Command Abstract Class</a:t>
            </a:r>
          </a:p>
        </p:txBody>
      </p:sp>
      <p:sp>
        <p:nvSpPr>
          <p:cNvPr id="5" name="Text Placeholder 5"/>
          <p:cNvSpPr txBox="1">
            <a:spLocks/>
          </p:cNvSpPr>
          <p:nvPr/>
        </p:nvSpPr>
        <p:spPr>
          <a:xfrm>
            <a:off x="2811569" y="1594667"/>
            <a:ext cx="6921547"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abstract class Command </a:t>
            </a:r>
            <a:r>
              <a:rPr lang="bg-BG" dirty="0"/>
              <a:t>{</a:t>
            </a:r>
            <a:endParaRPr lang="en-US" dirty="0"/>
          </a:p>
          <a:p>
            <a:r>
              <a:rPr lang="en-GB" dirty="0"/>
              <a:t>  protected Receiver </a:t>
            </a:r>
            <a:r>
              <a:rPr lang="en-GB" noProof="1"/>
              <a:t>receiver</a:t>
            </a:r>
            <a:r>
              <a:rPr lang="en-GB" dirty="0"/>
              <a:t>;</a:t>
            </a:r>
          </a:p>
          <a:p>
            <a:endParaRPr lang="en-GB" dirty="0"/>
          </a:p>
          <a:p>
            <a:r>
              <a:rPr lang="en-GB" dirty="0"/>
              <a:t>  public Command(Receiver receiver)</a:t>
            </a:r>
            <a:r>
              <a:rPr lang="en-US" dirty="0"/>
              <a:t> {</a:t>
            </a:r>
            <a:endParaRPr lang="bg-BG" dirty="0"/>
          </a:p>
          <a:p>
            <a:r>
              <a:rPr lang="en-GB" dirty="0"/>
              <a:t>    </a:t>
            </a:r>
            <a:r>
              <a:rPr lang="en-GB" noProof="1"/>
              <a:t>this.receiver</a:t>
            </a:r>
            <a:r>
              <a:rPr lang="en-GB" dirty="0"/>
              <a:t> = receiver;</a:t>
            </a:r>
            <a:r>
              <a:rPr lang="en-US" dirty="0"/>
              <a:t> }</a:t>
            </a:r>
          </a:p>
          <a:p>
            <a:endParaRPr lang="bg-BG" dirty="0"/>
          </a:p>
          <a:p>
            <a:r>
              <a:rPr lang="en-GB" dirty="0"/>
              <a:t>  public abstract void execute();</a:t>
            </a:r>
          </a:p>
          <a:p>
            <a:r>
              <a:rPr lang="bg-BG" dirty="0"/>
              <a:t>}</a:t>
            </a:r>
            <a:endParaRPr lang="en-US" dirty="0"/>
          </a:p>
        </p:txBody>
      </p:sp>
      <p:sp>
        <p:nvSpPr>
          <p:cNvPr id="6" name="Slide Number">
            <a:extLst>
              <a:ext uri="{FF2B5EF4-FFF2-40B4-BE49-F238E27FC236}">
                <a16:creationId xmlns:a16="http://schemas.microsoft.com/office/drawing/2014/main" id="{F24EF369-0D73-40EB-98EC-B5AC95B4AF3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448</a:t>
            </a:fld>
            <a:endParaRPr lang="en-US" dirty="0"/>
          </a:p>
        </p:txBody>
      </p:sp>
    </p:spTree>
    <p:extLst>
      <p:ext uri="{BB962C8B-B14F-4D97-AF65-F5344CB8AC3E}">
        <p14:creationId xmlns:p14="http://schemas.microsoft.com/office/powerpoint/2010/main" val="27666482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Concrete Command Class</a:t>
            </a:r>
          </a:p>
        </p:txBody>
      </p:sp>
      <p:sp>
        <p:nvSpPr>
          <p:cNvPr id="5" name="Text Placeholder 5"/>
          <p:cNvSpPr txBox="1">
            <a:spLocks/>
          </p:cNvSpPr>
          <p:nvPr/>
        </p:nvSpPr>
        <p:spPr>
          <a:xfrm>
            <a:off x="2133601" y="1828800"/>
            <a:ext cx="7912147"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ConcreteCommand</a:t>
            </a:r>
            <a:r>
              <a:rPr lang="en-GB" dirty="0"/>
              <a:t> extends Command </a:t>
            </a:r>
            <a:r>
              <a:rPr lang="bg-BG" dirty="0"/>
              <a:t>{</a:t>
            </a:r>
          </a:p>
          <a:p>
            <a:r>
              <a:rPr lang="en-GB" dirty="0"/>
              <a:t>  public </a:t>
            </a:r>
            <a:r>
              <a:rPr lang="en-GB" noProof="1"/>
              <a:t>ConcreteCommand(Receiver</a:t>
            </a:r>
            <a:r>
              <a:rPr lang="en-GB" dirty="0"/>
              <a:t> receiver) </a:t>
            </a:r>
            <a:r>
              <a:rPr lang="en-US" dirty="0"/>
              <a:t>{</a:t>
            </a:r>
          </a:p>
          <a:p>
            <a:r>
              <a:rPr lang="en-US" dirty="0"/>
              <a:t>	super(receiver); }</a:t>
            </a:r>
          </a:p>
          <a:p>
            <a:endParaRPr lang="bg-BG" dirty="0"/>
          </a:p>
          <a:p>
            <a:r>
              <a:rPr lang="en-GB" dirty="0"/>
              <a:t>  @Override  </a:t>
            </a:r>
          </a:p>
          <a:p>
            <a:r>
              <a:rPr lang="en-GB" dirty="0"/>
              <a:t>  public void execute() {</a:t>
            </a:r>
          </a:p>
          <a:p>
            <a:r>
              <a:rPr lang="en-GB" dirty="0"/>
              <a:t>    </a:t>
            </a:r>
            <a:r>
              <a:rPr lang="en-GB" noProof="1"/>
              <a:t>receiver.action</a:t>
            </a:r>
            <a:r>
              <a:rPr lang="en-GB" dirty="0"/>
              <a:t>(); }</a:t>
            </a:r>
            <a:endParaRPr lang="bg-BG" dirty="0"/>
          </a:p>
          <a:p>
            <a:r>
              <a:rPr lang="bg-BG" dirty="0"/>
              <a:t>}</a:t>
            </a:r>
            <a:endParaRPr lang="en-US" dirty="0"/>
          </a:p>
        </p:txBody>
      </p:sp>
      <p:sp>
        <p:nvSpPr>
          <p:cNvPr id="6" name="Slide Number">
            <a:extLst>
              <a:ext uri="{FF2B5EF4-FFF2-40B4-BE49-F238E27FC236}">
                <a16:creationId xmlns:a16="http://schemas.microsoft.com/office/drawing/2014/main" id="{46A3F533-DA4C-4198-B440-C48FB4F475C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449</a:t>
            </a:fld>
            <a:endParaRPr lang="en-US" dirty="0"/>
          </a:p>
        </p:txBody>
      </p:sp>
    </p:spTree>
    <p:extLst>
      <p:ext uri="{BB962C8B-B14F-4D97-AF65-F5344CB8AC3E}">
        <p14:creationId xmlns:p14="http://schemas.microsoft.com/office/powerpoint/2010/main" val="3292473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45</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29789860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Receiver Class</a:t>
            </a:r>
          </a:p>
        </p:txBody>
      </p:sp>
      <p:sp>
        <p:nvSpPr>
          <p:cNvPr id="5" name="Text Placeholder 5"/>
          <p:cNvSpPr txBox="1">
            <a:spLocks/>
          </p:cNvSpPr>
          <p:nvPr/>
        </p:nvSpPr>
        <p:spPr>
          <a:xfrm>
            <a:off x="1295400" y="1981201"/>
            <a:ext cx="9271094" cy="267968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Receiver </a:t>
            </a:r>
            <a:r>
              <a:rPr lang="bg-BG" dirty="0"/>
              <a:t>{</a:t>
            </a:r>
          </a:p>
          <a:p>
            <a:r>
              <a:rPr lang="en-GB" dirty="0"/>
              <a:t>  public void action() </a:t>
            </a:r>
            <a:r>
              <a:rPr lang="bg-BG" dirty="0"/>
              <a:t>{</a:t>
            </a:r>
          </a:p>
          <a:p>
            <a:r>
              <a:rPr lang="en-GB" dirty="0"/>
              <a:t>    </a:t>
            </a:r>
            <a:r>
              <a:rPr lang="en-GB" noProof="1"/>
              <a:t>System.out.println</a:t>
            </a:r>
            <a:r>
              <a:rPr lang="en-GB" dirty="0"/>
              <a:t>("Called </a:t>
            </a:r>
            <a:r>
              <a:rPr lang="en-GB" noProof="1"/>
              <a:t>Receiver.action</a:t>
            </a:r>
            <a:r>
              <a:rPr lang="en-GB" dirty="0"/>
              <a:t>()");</a:t>
            </a:r>
          </a:p>
          <a:p>
            <a:r>
              <a:rPr lang="bg-BG" dirty="0"/>
              <a:t>  }</a:t>
            </a:r>
          </a:p>
          <a:p>
            <a:r>
              <a:rPr lang="bg-BG" dirty="0"/>
              <a:t>}</a:t>
            </a:r>
            <a:endParaRPr lang="en-US" dirty="0"/>
          </a:p>
        </p:txBody>
      </p:sp>
      <p:sp>
        <p:nvSpPr>
          <p:cNvPr id="6" name="Slide Number">
            <a:extLst>
              <a:ext uri="{FF2B5EF4-FFF2-40B4-BE49-F238E27FC236}">
                <a16:creationId xmlns:a16="http://schemas.microsoft.com/office/drawing/2014/main" id="{BB03628B-5D2D-428F-A65A-AD788E3A0B6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450</a:t>
            </a:fld>
            <a:endParaRPr lang="en-US" dirty="0"/>
          </a:p>
        </p:txBody>
      </p:sp>
    </p:spTree>
    <p:extLst>
      <p:ext uri="{BB962C8B-B14F-4D97-AF65-F5344CB8AC3E}">
        <p14:creationId xmlns:p14="http://schemas.microsoft.com/office/powerpoint/2010/main" val="4230594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Invoker Class</a:t>
            </a:r>
          </a:p>
        </p:txBody>
      </p:sp>
      <p:sp>
        <p:nvSpPr>
          <p:cNvPr id="5" name="Text Placeholder 5"/>
          <p:cNvSpPr txBox="1">
            <a:spLocks/>
          </p:cNvSpPr>
          <p:nvPr/>
        </p:nvSpPr>
        <p:spPr>
          <a:xfrm>
            <a:off x="1752601" y="1286957"/>
            <a:ext cx="8064547"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Invoker </a:t>
            </a:r>
            <a:r>
              <a:rPr lang="bg-BG" dirty="0"/>
              <a:t>{</a:t>
            </a:r>
          </a:p>
          <a:p>
            <a:r>
              <a:rPr lang="en-GB" dirty="0"/>
              <a:t>  private Command command;</a:t>
            </a:r>
          </a:p>
          <a:p>
            <a:endParaRPr lang="en-GB" dirty="0"/>
          </a:p>
          <a:p>
            <a:r>
              <a:rPr lang="en-GB" dirty="0"/>
              <a:t>  public void </a:t>
            </a:r>
            <a:r>
              <a:rPr lang="en-GB" noProof="1"/>
              <a:t>setCommand(Command</a:t>
            </a:r>
            <a:r>
              <a:rPr lang="en-GB" dirty="0"/>
              <a:t> command) {</a:t>
            </a:r>
            <a:endParaRPr lang="bg-BG" dirty="0"/>
          </a:p>
          <a:p>
            <a:r>
              <a:rPr lang="en-GB" dirty="0"/>
              <a:t>    this</a:t>
            </a:r>
            <a:r>
              <a:rPr lang="en-GB" noProof="1"/>
              <a:t>.</a:t>
            </a:r>
            <a:r>
              <a:rPr lang="en-GB" dirty="0"/>
              <a:t>command = command; }</a:t>
            </a:r>
            <a:endParaRPr lang="en-US" dirty="0"/>
          </a:p>
          <a:p>
            <a:endParaRPr lang="bg-BG" dirty="0"/>
          </a:p>
          <a:p>
            <a:r>
              <a:rPr lang="en-GB" dirty="0"/>
              <a:t>  public void </a:t>
            </a:r>
            <a:r>
              <a:rPr lang="en-GB" noProof="1"/>
              <a:t>ExecuteCommand</a:t>
            </a:r>
            <a:r>
              <a:rPr lang="en-GB" dirty="0"/>
              <a:t>() {</a:t>
            </a:r>
            <a:endParaRPr lang="bg-BG" dirty="0"/>
          </a:p>
          <a:p>
            <a:r>
              <a:rPr lang="en-GB" dirty="0"/>
              <a:t>    </a:t>
            </a:r>
            <a:r>
              <a:rPr lang="en-GB" noProof="1"/>
              <a:t>command.execute</a:t>
            </a:r>
            <a:r>
              <a:rPr lang="en-GB" dirty="0"/>
              <a:t>(); }</a:t>
            </a:r>
            <a:endParaRPr lang="bg-BG" dirty="0"/>
          </a:p>
          <a:p>
            <a:r>
              <a:rPr lang="bg-BG" dirty="0"/>
              <a:t>}</a:t>
            </a:r>
            <a:endParaRPr lang="en-US" dirty="0"/>
          </a:p>
        </p:txBody>
      </p:sp>
      <p:sp>
        <p:nvSpPr>
          <p:cNvPr id="6" name="Slide Number">
            <a:extLst>
              <a:ext uri="{FF2B5EF4-FFF2-40B4-BE49-F238E27FC236}">
                <a16:creationId xmlns:a16="http://schemas.microsoft.com/office/drawing/2014/main" id="{C6DEC3FC-242C-44AE-80E6-7E146BE8337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451</a:t>
            </a:fld>
            <a:endParaRPr lang="en-US" dirty="0"/>
          </a:p>
        </p:txBody>
      </p:sp>
    </p:spTree>
    <p:extLst>
      <p:ext uri="{BB962C8B-B14F-4D97-AF65-F5344CB8AC3E}">
        <p14:creationId xmlns:p14="http://schemas.microsoft.com/office/powerpoint/2010/main" val="25444814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en-GB" dirty="0"/>
              <a:t>Define the </a:t>
            </a:r>
            <a:r>
              <a:rPr lang="en-GB" b="1" dirty="0">
                <a:solidFill>
                  <a:schemeClr val="bg1"/>
                </a:solidFill>
              </a:rPr>
              <a:t>skeleton</a:t>
            </a:r>
            <a:r>
              <a:rPr lang="en-GB" dirty="0"/>
              <a:t> of an algorithm in a method,</a:t>
            </a:r>
            <a:br>
              <a:rPr lang="en-GB" dirty="0"/>
            </a:br>
            <a:r>
              <a:rPr lang="en-GB" dirty="0"/>
              <a:t>leaving some implementation to its subclasses</a:t>
            </a:r>
          </a:p>
          <a:p>
            <a:r>
              <a:rPr lang="en-GB" dirty="0"/>
              <a:t>Allows the subclasses to </a:t>
            </a:r>
            <a:r>
              <a:rPr lang="en-GB" b="1" dirty="0">
                <a:solidFill>
                  <a:schemeClr val="bg1"/>
                </a:solidFill>
              </a:rPr>
              <a:t>redefine</a:t>
            </a:r>
            <a:r>
              <a:rPr lang="en-GB" dirty="0"/>
              <a:t> the implementation of</a:t>
            </a:r>
            <a:br>
              <a:rPr lang="en-GB" dirty="0"/>
            </a:br>
            <a:r>
              <a:rPr lang="en-GB" dirty="0"/>
              <a:t>some of the </a:t>
            </a:r>
            <a:r>
              <a:rPr lang="en-GB" b="1" dirty="0">
                <a:solidFill>
                  <a:schemeClr val="bg1"/>
                </a:solidFill>
              </a:rPr>
              <a:t>parts</a:t>
            </a:r>
            <a:r>
              <a:rPr lang="en-GB" dirty="0"/>
              <a:t> of the algorithm, but not its structure</a:t>
            </a:r>
          </a:p>
        </p:txBody>
      </p:sp>
      <p:sp>
        <p:nvSpPr>
          <p:cNvPr id="4" name="Title 3"/>
          <p:cNvSpPr>
            <a:spLocks noGrp="1"/>
          </p:cNvSpPr>
          <p:nvPr>
            <p:ph type="title"/>
          </p:nvPr>
        </p:nvSpPr>
        <p:spPr/>
        <p:txBody>
          <a:bodyPr/>
          <a:lstStyle/>
          <a:p>
            <a:r>
              <a:rPr lang="en-US" dirty="0"/>
              <a:t>Template Pattern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065" y="3733933"/>
            <a:ext cx="4114800" cy="2663260"/>
          </a:xfrm>
          <a:prstGeom prst="rect">
            <a:avLst/>
          </a:prstGeom>
        </p:spPr>
      </p:pic>
      <p:sp>
        <p:nvSpPr>
          <p:cNvPr id="6" name="Slide Number">
            <a:extLst>
              <a:ext uri="{FF2B5EF4-FFF2-40B4-BE49-F238E27FC236}">
                <a16:creationId xmlns:a16="http://schemas.microsoft.com/office/drawing/2014/main" id="{56B4AE56-A86D-496A-8AE2-90938F2B25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452</a:t>
            </a:fld>
            <a:endParaRPr lang="en-US" noProof="0" dirty="0"/>
          </a:p>
        </p:txBody>
      </p:sp>
    </p:spTree>
    <p:extLst>
      <p:ext uri="{BB962C8B-B14F-4D97-AF65-F5344CB8AC3E}">
        <p14:creationId xmlns:p14="http://schemas.microsoft.com/office/powerpoint/2010/main" val="24037457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The Abstract Class</a:t>
            </a:r>
          </a:p>
        </p:txBody>
      </p:sp>
      <p:sp>
        <p:nvSpPr>
          <p:cNvPr id="5" name="Text Placeholder 5"/>
          <p:cNvSpPr txBox="1">
            <a:spLocks/>
          </p:cNvSpPr>
          <p:nvPr/>
        </p:nvSpPr>
        <p:spPr>
          <a:xfrm>
            <a:off x="1506000" y="1629000"/>
            <a:ext cx="9271094"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abstract class </a:t>
            </a:r>
            <a:r>
              <a:rPr lang="en-GB" noProof="1"/>
              <a:t>AbstractClass </a:t>
            </a:r>
            <a:r>
              <a:rPr lang="bg-BG" dirty="0"/>
              <a:t>{</a:t>
            </a:r>
          </a:p>
          <a:p>
            <a:r>
              <a:rPr lang="en-GB" dirty="0"/>
              <a:t>  public abstract void primitiveOperation1();</a:t>
            </a:r>
          </a:p>
          <a:p>
            <a:r>
              <a:rPr lang="en-GB" dirty="0"/>
              <a:t>  public abstract void primitiveOperation2();</a:t>
            </a:r>
          </a:p>
          <a:p>
            <a:endParaRPr lang="en-GB" dirty="0"/>
          </a:p>
          <a:p>
            <a:r>
              <a:rPr lang="en-GB" dirty="0"/>
              <a:t>  public void </a:t>
            </a:r>
            <a:r>
              <a:rPr lang="en-GB" noProof="1"/>
              <a:t>templateMethod</a:t>
            </a:r>
            <a:r>
              <a:rPr lang="en-GB" dirty="0"/>
              <a:t>()</a:t>
            </a:r>
            <a:r>
              <a:rPr lang="en-US" dirty="0"/>
              <a:t> {</a:t>
            </a:r>
            <a:endParaRPr lang="bg-BG" dirty="0"/>
          </a:p>
          <a:p>
            <a:r>
              <a:rPr lang="en-GB" dirty="0"/>
              <a:t>    primitiveOperation1();</a:t>
            </a:r>
          </a:p>
          <a:p>
            <a:r>
              <a:rPr lang="en-GB" dirty="0"/>
              <a:t>    primitiveOperation2();</a:t>
            </a:r>
          </a:p>
          <a:p>
            <a:r>
              <a:rPr lang="en-GB" dirty="0"/>
              <a:t>    </a:t>
            </a:r>
            <a:r>
              <a:rPr lang="en-GB" noProof="1"/>
              <a:t>System.out.println</a:t>
            </a:r>
            <a:r>
              <a:rPr lang="en-GB" dirty="0"/>
              <a:t>("");</a:t>
            </a:r>
            <a:r>
              <a:rPr lang="en-US" dirty="0"/>
              <a:t> }</a:t>
            </a:r>
            <a:endParaRPr lang="bg-BG" dirty="0"/>
          </a:p>
          <a:p>
            <a:r>
              <a:rPr lang="bg-BG" dirty="0"/>
              <a:t>}</a:t>
            </a:r>
            <a:endParaRPr lang="en-US" dirty="0"/>
          </a:p>
        </p:txBody>
      </p:sp>
      <p:sp>
        <p:nvSpPr>
          <p:cNvPr id="6" name="Slide Number">
            <a:extLst>
              <a:ext uri="{FF2B5EF4-FFF2-40B4-BE49-F238E27FC236}">
                <a16:creationId xmlns:a16="http://schemas.microsoft.com/office/drawing/2014/main" id="{473F0F27-520C-4009-A7C7-9F3E55C5B70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453</a:t>
            </a:fld>
            <a:endParaRPr lang="en-US" dirty="0"/>
          </a:p>
        </p:txBody>
      </p:sp>
    </p:spTree>
    <p:extLst>
      <p:ext uri="{BB962C8B-B14F-4D97-AF65-F5344CB8AC3E}">
        <p14:creationId xmlns:p14="http://schemas.microsoft.com/office/powerpoint/2010/main" val="25439439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 Concrete Class</a:t>
            </a:r>
          </a:p>
        </p:txBody>
      </p:sp>
      <p:sp>
        <p:nvSpPr>
          <p:cNvPr id="5" name="Text Placeholder 5"/>
          <p:cNvSpPr txBox="1">
            <a:spLocks/>
          </p:cNvSpPr>
          <p:nvPr/>
        </p:nvSpPr>
        <p:spPr>
          <a:xfrm>
            <a:off x="475430" y="1899000"/>
            <a:ext cx="11277600"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ConcreteClassA</a:t>
            </a:r>
            <a:r>
              <a:rPr lang="en-GB" dirty="0"/>
              <a:t> extends </a:t>
            </a:r>
            <a:r>
              <a:rPr lang="en-GB" noProof="1"/>
              <a:t>AbstractClass </a:t>
            </a:r>
            <a:r>
              <a:rPr lang="bg-BG" dirty="0"/>
              <a:t>{</a:t>
            </a:r>
            <a:endParaRPr lang="en-US" dirty="0"/>
          </a:p>
          <a:p>
            <a:r>
              <a:rPr lang="en-US" dirty="0"/>
              <a:t>  @Override</a:t>
            </a:r>
            <a:endParaRPr lang="bg-BG" dirty="0"/>
          </a:p>
          <a:p>
            <a:r>
              <a:rPr lang="en-GB" dirty="0"/>
              <a:t>  public void primitiveOperation1() {</a:t>
            </a:r>
            <a:endParaRPr lang="bg-BG" dirty="0"/>
          </a:p>
          <a:p>
            <a:r>
              <a:rPr lang="en-GB" dirty="0"/>
              <a:t>    System.out.println("</a:t>
            </a:r>
            <a:r>
              <a:rPr lang="en-GB" noProof="1"/>
              <a:t>ConcreteClassA</a:t>
            </a:r>
            <a:r>
              <a:rPr lang="en-GB" dirty="0"/>
              <a:t>.primitiveOperation1()"); }</a:t>
            </a:r>
            <a:endParaRPr lang="bg-BG" dirty="0"/>
          </a:p>
          <a:p>
            <a:r>
              <a:rPr lang="en-US" dirty="0"/>
              <a:t>  @Override</a:t>
            </a:r>
            <a:endParaRPr lang="bg-BG" dirty="0"/>
          </a:p>
          <a:p>
            <a:r>
              <a:rPr lang="en-GB" dirty="0"/>
              <a:t>  public void primitiveOperation2() {</a:t>
            </a:r>
            <a:endParaRPr lang="bg-BG" dirty="0"/>
          </a:p>
          <a:p>
            <a:r>
              <a:rPr lang="en-GB" dirty="0"/>
              <a:t>  System.out.println("</a:t>
            </a:r>
            <a:r>
              <a:rPr lang="en-GB" noProof="1"/>
              <a:t>ConcreteClassA</a:t>
            </a:r>
            <a:r>
              <a:rPr lang="en-GB" dirty="0"/>
              <a:t>.primitiveOperation2()");</a:t>
            </a:r>
            <a:endParaRPr lang="bg-BG" dirty="0"/>
          </a:p>
          <a:p>
            <a:r>
              <a:rPr lang="bg-BG" dirty="0"/>
              <a:t>}</a:t>
            </a:r>
            <a:endParaRPr lang="en-US" dirty="0"/>
          </a:p>
        </p:txBody>
      </p:sp>
      <p:sp>
        <p:nvSpPr>
          <p:cNvPr id="6" name="Slide Number">
            <a:extLst>
              <a:ext uri="{FF2B5EF4-FFF2-40B4-BE49-F238E27FC236}">
                <a16:creationId xmlns:a16="http://schemas.microsoft.com/office/drawing/2014/main" id="{3F9A896A-A2E6-4875-8D00-5B9266E282B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454</a:t>
            </a:fld>
            <a:endParaRPr lang="en-US" dirty="0"/>
          </a:p>
        </p:txBody>
      </p:sp>
    </p:spTree>
    <p:extLst>
      <p:ext uri="{BB962C8B-B14F-4D97-AF65-F5344CB8AC3E}">
        <p14:creationId xmlns:p14="http://schemas.microsoft.com/office/powerpoint/2010/main" val="38772440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8281864" cy="4941304"/>
          </a:xfrm>
          <a:prstGeom prst="rect">
            <a:avLst/>
          </a:prstGeom>
        </p:spPr>
        <p:txBody>
          <a:bodyPr vert="horz" lIns="108000" tIns="36000" rIns="108000" bIns="36000" rtlCol="0">
            <a:normAutofit/>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en-US" sz="3600" dirty="0">
                <a:solidFill>
                  <a:schemeClr val="bg2"/>
                </a:solidFill>
              </a:rPr>
              <a:t>Design Patterns</a:t>
            </a:r>
          </a:p>
          <a:p>
            <a:pPr lvl="1">
              <a:lnSpc>
                <a:spcPct val="100000"/>
              </a:lnSpc>
            </a:pPr>
            <a:r>
              <a:rPr lang="en-US" sz="3400" dirty="0">
                <a:solidFill>
                  <a:schemeClr val="bg2"/>
                </a:solidFill>
              </a:rPr>
              <a:t>Provide </a:t>
            </a:r>
            <a:r>
              <a:rPr lang="en-US" sz="3400" b="1" dirty="0">
                <a:solidFill>
                  <a:schemeClr val="bg1"/>
                </a:solidFill>
              </a:rPr>
              <a:t>solution</a:t>
            </a:r>
            <a:r>
              <a:rPr lang="en-US" sz="3400" dirty="0">
                <a:solidFill>
                  <a:schemeClr val="bg2"/>
                </a:solidFill>
              </a:rPr>
              <a:t> to common problems</a:t>
            </a:r>
          </a:p>
          <a:p>
            <a:pPr lvl="1">
              <a:lnSpc>
                <a:spcPct val="100000"/>
              </a:lnSpc>
            </a:pPr>
            <a:r>
              <a:rPr lang="en-US" sz="3400" dirty="0">
                <a:solidFill>
                  <a:schemeClr val="bg2"/>
                </a:solidFill>
              </a:rPr>
              <a:t>Add additional layers of </a:t>
            </a:r>
            <a:r>
              <a:rPr lang="en-US" sz="3400" b="1" dirty="0">
                <a:solidFill>
                  <a:schemeClr val="bg1"/>
                </a:solidFill>
              </a:rPr>
              <a:t>abstraction</a:t>
            </a:r>
          </a:p>
          <a:p>
            <a:pPr>
              <a:lnSpc>
                <a:spcPct val="100000"/>
              </a:lnSpc>
            </a:pPr>
            <a:r>
              <a:rPr lang="en-US" sz="3600" dirty="0">
                <a:solidFill>
                  <a:schemeClr val="bg2"/>
                </a:solidFill>
              </a:rPr>
              <a:t>Three main types of Design Patterns</a:t>
            </a:r>
          </a:p>
          <a:p>
            <a:pPr lvl="1">
              <a:lnSpc>
                <a:spcPct val="100000"/>
              </a:lnSpc>
              <a:buClr>
                <a:schemeClr val="bg2"/>
              </a:buClr>
            </a:pPr>
            <a:r>
              <a:rPr lang="en-US" sz="3400" b="1" dirty="0">
                <a:solidFill>
                  <a:schemeClr val="bg1"/>
                </a:solidFill>
              </a:rPr>
              <a:t>Creational</a:t>
            </a:r>
          </a:p>
          <a:p>
            <a:pPr lvl="1">
              <a:lnSpc>
                <a:spcPct val="100000"/>
              </a:lnSpc>
              <a:buClr>
                <a:schemeClr val="bg2"/>
              </a:buClr>
            </a:pPr>
            <a:r>
              <a:rPr lang="en-US" sz="3400" b="1" dirty="0">
                <a:solidFill>
                  <a:schemeClr val="bg1"/>
                </a:solidFill>
              </a:rPr>
              <a:t>Structural</a:t>
            </a:r>
          </a:p>
          <a:p>
            <a:pPr lvl="1">
              <a:lnSpc>
                <a:spcPct val="100000"/>
              </a:lnSpc>
              <a:buClr>
                <a:schemeClr val="bg2"/>
              </a:buClr>
            </a:pPr>
            <a:r>
              <a:rPr lang="en-US" sz="3400" b="1" dirty="0">
                <a:solidFill>
                  <a:schemeClr val="bg1"/>
                </a:solidFill>
              </a:rPr>
              <a:t>Behavioral</a:t>
            </a:r>
          </a:p>
        </p:txBody>
      </p:sp>
      <p:sp>
        <p:nvSpPr>
          <p:cNvPr id="16" name="Slide Number">
            <a:extLst>
              <a:ext uri="{FF2B5EF4-FFF2-40B4-BE49-F238E27FC236}">
                <a16:creationId xmlns:a16="http://schemas.microsoft.com/office/drawing/2014/main" id="{0A054565-FDE9-4328-ACE2-EE92CECA3DB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455</a:t>
            </a:fld>
            <a:endParaRPr lang="en-US" noProof="0" dirty="0"/>
          </a:p>
        </p:txBody>
      </p:sp>
    </p:spTree>
    <p:extLst>
      <p:ext uri="{BB962C8B-B14F-4D97-AF65-F5344CB8AC3E}">
        <p14:creationId xmlns:p14="http://schemas.microsoft.com/office/powerpoint/2010/main" val="27074472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2170471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457</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13437612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458</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34970004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0F3BF7DF-8040-4EB4-88D9-F2FA4B9A4CC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459</a:t>
            </a:fld>
            <a:endParaRPr lang="en-US" dirty="0"/>
          </a:p>
        </p:txBody>
      </p:sp>
    </p:spTree>
    <p:extLst>
      <p:ext uri="{BB962C8B-B14F-4D97-AF65-F5344CB8AC3E}">
        <p14:creationId xmlns:p14="http://schemas.microsoft.com/office/powerpoint/2010/main" val="28372641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9421FAF6-DD59-439B-A2C2-555F4148A43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46</a:t>
            </a:fld>
            <a:endParaRPr lang="en-US" dirty="0"/>
          </a:p>
        </p:txBody>
      </p:sp>
    </p:spTree>
    <p:extLst>
      <p:ext uri="{BB962C8B-B14F-4D97-AF65-F5344CB8AC3E}">
        <p14:creationId xmlns:p14="http://schemas.microsoft.com/office/powerpoint/2010/main" val="17371373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559C919C-2101-4568-A46D-30023A2ACC3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460</a:t>
            </a:fld>
            <a:endParaRPr lang="en-US" noProof="0" dirty="0"/>
          </a:p>
        </p:txBody>
      </p:sp>
    </p:spTree>
    <p:extLst>
      <p:ext uri="{BB962C8B-B14F-4D97-AF65-F5344CB8AC3E}">
        <p14:creationId xmlns:p14="http://schemas.microsoft.com/office/powerpoint/2010/main" val="32919279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74EED0E6-2BFB-4659-A36A-33607C11E84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47</a:t>
            </a:fld>
            <a:endParaRPr lang="en-US" noProof="0" dirty="0"/>
          </a:p>
        </p:txBody>
      </p:sp>
    </p:spTree>
    <p:extLst>
      <p:ext uri="{BB962C8B-B14F-4D97-AF65-F5344CB8AC3E}">
        <p14:creationId xmlns:p14="http://schemas.microsoft.com/office/powerpoint/2010/main" val="951290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2066303" y="1128664"/>
            <a:ext cx="7292647" cy="882424"/>
          </a:xfrm>
        </p:spPr>
        <p:txBody>
          <a:bodyPr>
            <a:noAutofit/>
          </a:bodyPr>
          <a:lstStyle/>
          <a:p>
            <a:pPr>
              <a:spcAft>
                <a:spcPts val="0"/>
              </a:spcAft>
            </a:pPr>
            <a:r>
              <a:rPr lang="en-US" dirty="0"/>
              <a:t>Benefits of Encapsulation</a:t>
            </a:r>
            <a:endParaRPr lang="en-US" sz="2999" dirty="0"/>
          </a:p>
        </p:txBody>
      </p:sp>
      <p:sp>
        <p:nvSpPr>
          <p:cNvPr id="5" name="Title 4"/>
          <p:cNvSpPr>
            <a:spLocks noGrp="1"/>
          </p:cNvSpPr>
          <p:nvPr>
            <p:ph type="title"/>
          </p:nvPr>
        </p:nvSpPr>
        <p:spPr>
          <a:xfrm>
            <a:off x="3163005" y="276330"/>
            <a:ext cx="5099245" cy="882424"/>
          </a:xfrm>
        </p:spPr>
        <p:txBody>
          <a:bodyPr>
            <a:normAutofit/>
          </a:bodyPr>
          <a:lstStyle/>
          <a:p>
            <a:r>
              <a:rPr lang="en-US" dirty="0"/>
              <a:t>Encapsulation</a:t>
            </a:r>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dirty="0">
                <a:hlinkClick r:id="rId3"/>
              </a:rPr>
              <a:t>https://softuni.bg</a:t>
            </a:r>
            <a:endParaRPr lang="en-US" dirty="0"/>
          </a:p>
        </p:txBody>
      </p:sp>
      <p:sp>
        <p:nvSpPr>
          <p:cNvPr id="17" name="Text Placeholder 6"/>
          <p:cNvSpPr>
            <a:spLocks noGrp="1"/>
          </p:cNvSpPr>
          <p:nvPr>
            <p:ph type="body" sz="quarter" idx="4294967295"/>
          </p:nvPr>
        </p:nvSpPr>
        <p:spPr>
          <a:xfrm>
            <a:off x="1587" y="4744836"/>
            <a:ext cx="3464624" cy="525326"/>
          </a:xfrm>
        </p:spPr>
        <p:txBody>
          <a:bodyPr>
            <a:normAutofit fontScale="92500" lnSpcReduction="10000"/>
          </a:bodyPr>
          <a:lstStyle/>
          <a:p>
            <a:pPr marL="0" indent="0">
              <a:buNone/>
            </a:pPr>
            <a:r>
              <a:rPr lang="bg-BG" dirty="0"/>
              <a:t>      </a:t>
            </a:r>
            <a:r>
              <a:rPr lang="en-US" b="1" dirty="0"/>
              <a:t>SoftUni Team</a:t>
            </a:r>
          </a:p>
        </p:txBody>
      </p:sp>
      <p:sp>
        <p:nvSpPr>
          <p:cNvPr id="18" name="Text Placeholder 7"/>
          <p:cNvSpPr>
            <a:spLocks noGrp="1"/>
          </p:cNvSpPr>
          <p:nvPr>
            <p:ph type="body" sz="quarter" idx="4294967295"/>
          </p:nvPr>
        </p:nvSpPr>
        <p:spPr>
          <a:xfrm>
            <a:off x="1587" y="5270162"/>
            <a:ext cx="3186870" cy="444384"/>
          </a:xfrm>
        </p:spPr>
        <p:txBody>
          <a:bodyPr>
            <a:normAutofit fontScale="77500" lnSpcReduction="20000"/>
          </a:bodyPr>
          <a:lstStyle/>
          <a:p>
            <a:pPr marL="0" indent="0">
              <a:buNone/>
            </a:pPr>
            <a:r>
              <a:rPr lang="bg-BG" dirty="0"/>
              <a:t>       </a:t>
            </a:r>
            <a:r>
              <a:rPr lang="en-US" sz="3099" b="1" dirty="0"/>
              <a:t>Technical Trainers</a:t>
            </a:r>
          </a:p>
        </p:txBody>
      </p:sp>
      <p:sp>
        <p:nvSpPr>
          <p:cNvPr id="11" name="TextBox 10"/>
          <p:cNvSpPr txBox="1"/>
          <p:nvPr/>
        </p:nvSpPr>
        <p:spPr>
          <a:xfrm rot="18702437">
            <a:off x="4457427" y="4072050"/>
            <a:ext cx="1687603" cy="691777"/>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en-US" sz="2799" b="1" dirty="0">
                <a:solidFill>
                  <a:srgbClr val="FFFFFF"/>
                </a:solidFill>
                <a:latin typeface="Calibri" panose="020F0502020204030204"/>
              </a:rPr>
              <a:t>variables</a:t>
            </a:r>
            <a:endParaRPr lang="bg-BG" sz="2799" b="1" dirty="0">
              <a:solidFill>
                <a:srgbClr val="FFFFFF"/>
              </a:solidFill>
              <a:latin typeface="Calibri" panose="020F0502020204030204"/>
            </a:endParaRPr>
          </a:p>
        </p:txBody>
      </p:sp>
      <p:grpSp>
        <p:nvGrpSpPr>
          <p:cNvPr id="13" name="Group 12"/>
          <p:cNvGrpSpPr/>
          <p:nvPr/>
        </p:nvGrpSpPr>
        <p:grpSpPr>
          <a:xfrm rot="1454331">
            <a:off x="972399" y="1780003"/>
            <a:ext cx="2431713" cy="3297994"/>
            <a:chOff x="4490873" y="2149585"/>
            <a:chExt cx="3044086" cy="3435449"/>
          </a:xfrm>
        </p:grpSpPr>
        <p:sp>
          <p:nvSpPr>
            <p:cNvPr id="9" name="Flowchart: Delay 8"/>
            <p:cNvSpPr/>
            <p:nvPr/>
          </p:nvSpPr>
          <p:spPr bwMode="auto">
            <a:xfrm rot="18730999">
              <a:off x="5801419" y="2403292"/>
              <a:ext cx="1987248" cy="1479833"/>
            </a:xfrm>
            <a:prstGeom prst="flowChartDelay">
              <a:avLst/>
            </a:prstGeom>
            <a:solidFill>
              <a:schemeClr val="bg1">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r>
                <a:rPr lang="en-US" sz="2799" b="1" dirty="0">
                  <a:solidFill>
                    <a:srgbClr val="FFFFFF"/>
                  </a:solidFill>
                  <a:effectLst>
                    <a:outerShdw blurRad="38100" dist="38100" dir="2700000" algn="tl">
                      <a:srgbClr val="000000">
                        <a:alpha val="43137"/>
                      </a:srgbClr>
                    </a:outerShdw>
                  </a:effectLst>
                  <a:latin typeface="Calibri" panose="020F0502020204030204"/>
                </a:rPr>
                <a:t>methods</a:t>
              </a:r>
              <a:endParaRPr lang="bg-BG" sz="2799" b="1" dirty="0">
                <a:solidFill>
                  <a:srgbClr val="FFFFFF"/>
                </a:solidFill>
                <a:effectLst>
                  <a:outerShdw blurRad="38100" dist="38100" dir="2700000" algn="tl">
                    <a:srgbClr val="000000">
                      <a:alpha val="43137"/>
                    </a:srgbClr>
                  </a:outerShdw>
                </a:effectLst>
                <a:latin typeface="Calibri" panose="020F0502020204030204"/>
              </a:endParaRPr>
            </a:p>
          </p:txBody>
        </p:sp>
        <p:grpSp>
          <p:nvGrpSpPr>
            <p:cNvPr id="12" name="Group 11"/>
            <p:cNvGrpSpPr/>
            <p:nvPr/>
          </p:nvGrpSpPr>
          <p:grpSpPr>
            <a:xfrm>
              <a:off x="4490873" y="3574172"/>
              <a:ext cx="1479833" cy="2010862"/>
              <a:chOff x="4490873" y="3574172"/>
              <a:chExt cx="1479833" cy="2010862"/>
            </a:xfrm>
          </p:grpSpPr>
          <p:sp>
            <p:nvSpPr>
              <p:cNvPr id="25" name="Flowchart: Delay 24"/>
              <p:cNvSpPr/>
              <p:nvPr/>
            </p:nvSpPr>
            <p:spPr bwMode="auto">
              <a:xfrm rot="7927020">
                <a:off x="4237165" y="3851493"/>
                <a:ext cx="1987249" cy="1479833"/>
              </a:xfrm>
              <a:prstGeom prst="flowChartDelay">
                <a:avLst/>
              </a:prstGeom>
              <a:solidFill>
                <a:schemeClr val="tx1">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endParaRPr lang="bg-BG" sz="2799" b="1" dirty="0">
                  <a:solidFill>
                    <a:srgbClr val="FFFFFF"/>
                  </a:solidFill>
                  <a:effectLst>
                    <a:outerShdw blurRad="38100" dist="38100" dir="2700000" algn="tl">
                      <a:srgbClr val="000000">
                        <a:alpha val="43137"/>
                      </a:srgbClr>
                    </a:outerShdw>
                  </a:effectLst>
                  <a:latin typeface="Calibri" panose="020F0502020204030204"/>
                </a:endParaRPr>
              </a:p>
            </p:txBody>
          </p:sp>
          <p:sp>
            <p:nvSpPr>
              <p:cNvPr id="26" name="TextBox 25"/>
              <p:cNvSpPr txBox="1"/>
              <p:nvPr/>
            </p:nvSpPr>
            <p:spPr>
              <a:xfrm rot="18702437">
                <a:off x="4456997" y="3985201"/>
                <a:ext cx="1688043" cy="865985"/>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en-US" sz="2799" b="1" dirty="0">
                    <a:solidFill>
                      <a:srgbClr val="FFFFFF"/>
                    </a:solidFill>
                    <a:latin typeface="Calibri" panose="020F0502020204030204"/>
                  </a:rPr>
                  <a:t>variables</a:t>
                </a:r>
                <a:endParaRPr lang="bg-BG" sz="2799" b="1" dirty="0">
                  <a:solidFill>
                    <a:srgbClr val="FFFFFF"/>
                  </a:solidFill>
                  <a:latin typeface="Calibri" panose="020F0502020204030204"/>
                </a:endParaRPr>
              </a:p>
            </p:txBody>
          </p:sp>
        </p:grpSp>
      </p:grpSp>
    </p:spTree>
    <p:extLst>
      <p:ext uri="{BB962C8B-B14F-4D97-AF65-F5344CB8AC3E}">
        <p14:creationId xmlns:p14="http://schemas.microsoft.com/office/powerpoint/2010/main" val="14595332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type="body" sz="quarter" idx="10"/>
          </p:nvPr>
        </p:nvSpPr>
        <p:spPr>
          <a:xfrm>
            <a:off x="192001" y="1191467"/>
            <a:ext cx="11804822" cy="5530010"/>
          </a:xfrm>
        </p:spPr>
        <p:txBody>
          <a:bodyPr>
            <a:normAutofit/>
          </a:bodyPr>
          <a:lstStyle/>
          <a:p>
            <a:pPr marL="442913" indent="-442913">
              <a:lnSpc>
                <a:spcPct val="100000"/>
              </a:lnSpc>
              <a:spcBef>
                <a:spcPts val="500"/>
              </a:spcBef>
              <a:buFontTx/>
              <a:buAutoNum type="arabicPeriod"/>
            </a:pPr>
            <a:r>
              <a:rPr lang="en-US" dirty="0"/>
              <a:t>What is Encapsulation?</a:t>
            </a:r>
          </a:p>
          <a:p>
            <a:pPr marL="990266" lvl="1" indent="-457200">
              <a:lnSpc>
                <a:spcPct val="100000"/>
              </a:lnSpc>
              <a:spcBef>
                <a:spcPts val="500"/>
              </a:spcBef>
            </a:pPr>
            <a:r>
              <a:rPr lang="en-US" dirty="0"/>
              <a:t>Keyword </a:t>
            </a:r>
            <a:r>
              <a:rPr lang="en-US" b="1" dirty="0">
                <a:solidFill>
                  <a:schemeClr val="bg1"/>
                </a:solidFill>
                <a:latin typeface="Consolas" panose="020B0609020204030204" pitchFamily="49" charset="0"/>
              </a:rPr>
              <a:t>this</a:t>
            </a:r>
          </a:p>
          <a:p>
            <a:pPr marL="442913" indent="-442913">
              <a:lnSpc>
                <a:spcPct val="100000"/>
              </a:lnSpc>
              <a:spcBef>
                <a:spcPts val="500"/>
              </a:spcBef>
              <a:buFontTx/>
              <a:buAutoNum type="arabicPeriod"/>
            </a:pPr>
            <a:r>
              <a:rPr lang="en-US" dirty="0"/>
              <a:t>Access Modifiers</a:t>
            </a:r>
          </a:p>
          <a:p>
            <a:pPr marL="442913" indent="-442913">
              <a:lnSpc>
                <a:spcPct val="100000"/>
              </a:lnSpc>
              <a:spcBef>
                <a:spcPts val="500"/>
              </a:spcBef>
              <a:buFontTx/>
              <a:buAutoNum type="arabicPeriod"/>
            </a:pPr>
            <a:r>
              <a:rPr lang="en-US" dirty="0"/>
              <a:t>Validation</a:t>
            </a:r>
          </a:p>
          <a:p>
            <a:pPr marL="514350" indent="-514350">
              <a:lnSpc>
                <a:spcPct val="100000"/>
              </a:lnSpc>
              <a:spcBef>
                <a:spcPts val="500"/>
              </a:spcBef>
              <a:buFont typeface="+mj-lt"/>
              <a:buAutoNum type="arabicPeriod"/>
            </a:pPr>
            <a:r>
              <a:rPr lang="en-US" dirty="0"/>
              <a:t>Mutable and Immutable Objects</a:t>
            </a:r>
          </a:p>
          <a:p>
            <a:pPr marL="442913" indent="-442913">
              <a:lnSpc>
                <a:spcPct val="100000"/>
              </a:lnSpc>
              <a:spcBef>
                <a:spcPts val="500"/>
              </a:spcBef>
              <a:buFontTx/>
              <a:buAutoNum type="arabicPeriod"/>
            </a:pPr>
            <a:r>
              <a:rPr lang="en-US" dirty="0"/>
              <a:t>Keyword </a:t>
            </a:r>
            <a:r>
              <a:rPr lang="en-US" b="1" dirty="0">
                <a:solidFill>
                  <a:schemeClr val="bg1"/>
                </a:solidFill>
                <a:latin typeface="Consolas" panose="020B0609020204030204" pitchFamily="49" charset="0"/>
              </a:rPr>
              <a:t>final</a:t>
            </a:r>
          </a:p>
        </p:txBody>
      </p:sp>
      <p:sp>
        <p:nvSpPr>
          <p:cNvPr id="444418" name="Rectangle 2"/>
          <p:cNvSpPr>
            <a:spLocks noGrp="1" noChangeArrowheads="1"/>
          </p:cNvSpPr>
          <p:nvPr>
            <p:ph type="title"/>
          </p:nvPr>
        </p:nvSpPr>
        <p:spPr/>
        <p:txBody>
          <a:bodyPr>
            <a:normAutofit/>
          </a:bodyPr>
          <a:lstStyle/>
          <a:p>
            <a:r>
              <a:rPr lang="en-US" dirty="0"/>
              <a:t>Table of Contents</a:t>
            </a:r>
            <a:endParaRPr lang="bg-BG" dirty="0"/>
          </a:p>
        </p:txBody>
      </p:sp>
      <p:pic>
        <p:nvPicPr>
          <p:cNvPr id="10" name="Picture 9" descr="A drawing of a cartoon character&#10;&#10;Description generated with high confidence">
            <a:extLst>
              <a:ext uri="{FF2B5EF4-FFF2-40B4-BE49-F238E27FC236}">
                <a16:creationId xmlns:a16="http://schemas.microsoft.com/office/drawing/2014/main" id="{E5B8F104-3A34-4EB0-90E4-6741E4DF0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48600" y="1371601"/>
            <a:ext cx="3572162" cy="4385137"/>
          </a:xfrm>
          <a:prstGeom prst="rect">
            <a:avLst/>
          </a:prstGeom>
        </p:spPr>
      </p:pic>
      <p:sp>
        <p:nvSpPr>
          <p:cNvPr id="6" name="Slide Number">
            <a:extLst>
              <a:ext uri="{FF2B5EF4-FFF2-40B4-BE49-F238E27FC236}">
                <a16:creationId xmlns:a16="http://schemas.microsoft.com/office/drawing/2014/main" id="{BD68C008-D0EE-4092-8622-CE625515366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49</a:t>
            </a:fld>
            <a:endParaRPr lang="en-US" noProof="0" dirty="0"/>
          </a:p>
        </p:txBody>
      </p:sp>
    </p:spTree>
    <p:extLst>
      <p:ext uri="{BB962C8B-B14F-4D97-AF65-F5344CB8AC3E}">
        <p14:creationId xmlns:p14="http://schemas.microsoft.com/office/powerpoint/2010/main" val="24785097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t>We use </a:t>
            </a:r>
            <a:r>
              <a:rPr lang="en-GB" b="1" dirty="0">
                <a:solidFill>
                  <a:schemeClr val="bg1"/>
                </a:solidFill>
              </a:rPr>
              <a:t>methods</a:t>
            </a:r>
            <a:r>
              <a:rPr lang="en-GB" dirty="0"/>
              <a:t> to split code into functional blocks</a:t>
            </a:r>
          </a:p>
          <a:p>
            <a:pPr lvl="1"/>
            <a:r>
              <a:rPr lang="en-GB" dirty="0"/>
              <a:t>Improves code </a:t>
            </a:r>
            <a:r>
              <a:rPr lang="en-GB" b="1" dirty="0">
                <a:solidFill>
                  <a:schemeClr val="bg1"/>
                </a:solidFill>
              </a:rPr>
              <a:t>readability</a:t>
            </a:r>
          </a:p>
          <a:p>
            <a:pPr lvl="1"/>
            <a:r>
              <a:rPr lang="en-GB" dirty="0"/>
              <a:t>Allows for easier </a:t>
            </a:r>
            <a:r>
              <a:rPr lang="en-GB" b="1" dirty="0">
                <a:solidFill>
                  <a:schemeClr val="bg1"/>
                </a:solidFill>
              </a:rPr>
              <a:t>debugging</a:t>
            </a:r>
          </a:p>
        </p:txBody>
      </p:sp>
      <p:sp>
        <p:nvSpPr>
          <p:cNvPr id="4" name="Title 3"/>
          <p:cNvSpPr>
            <a:spLocks noGrp="1"/>
          </p:cNvSpPr>
          <p:nvPr>
            <p:ph type="title"/>
          </p:nvPr>
        </p:nvSpPr>
        <p:spPr/>
        <p:txBody>
          <a:bodyPr/>
          <a:lstStyle/>
          <a:p>
            <a:r>
              <a:rPr lang="en-US" dirty="0"/>
              <a:t>Splitting Code into Methods (1)</a:t>
            </a:r>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366623" y="3300040"/>
            <a:ext cx="6451427"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4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pPr>
              <a:spcBef>
                <a:spcPts val="0"/>
              </a:spcBef>
              <a:spcAft>
                <a:spcPts val="0"/>
              </a:spcAft>
            </a:pPr>
            <a:r>
              <a:rPr lang="en-US" sz="2000" dirty="0"/>
              <a:t>for (char move : moves){</a:t>
            </a:r>
          </a:p>
          <a:p>
            <a:pPr>
              <a:spcBef>
                <a:spcPts val="0"/>
              </a:spcBef>
              <a:spcAft>
                <a:spcPts val="0"/>
              </a:spcAft>
            </a:pPr>
            <a:r>
              <a:rPr lang="en-US" sz="2000" dirty="0"/>
              <a:t>  for (int r = 0; r &lt; </a:t>
            </a:r>
            <a:r>
              <a:rPr lang="en-US" sz="2000" dirty="0" err="1"/>
              <a:t>room.length</a:t>
            </a:r>
            <a:r>
              <a:rPr lang="en-US" sz="2000" dirty="0"/>
              <a:t>; r++)</a:t>
            </a:r>
          </a:p>
          <a:p>
            <a:pPr>
              <a:spcBef>
                <a:spcPts val="0"/>
              </a:spcBef>
              <a:spcAft>
                <a:spcPts val="0"/>
              </a:spcAft>
            </a:pPr>
            <a:r>
              <a:rPr lang="en-US" sz="2000" dirty="0"/>
              <a:t>    for (int c = 0; c &lt; room[r].length; c++)</a:t>
            </a:r>
          </a:p>
          <a:p>
            <a:pPr>
              <a:spcBef>
                <a:spcPts val="0"/>
              </a:spcBef>
              <a:spcAft>
                <a:spcPts val="0"/>
              </a:spcAft>
            </a:pPr>
            <a:r>
              <a:rPr lang="en-US" sz="2000" dirty="0"/>
              <a:t>      if (room[row][col] == 'b')</a:t>
            </a:r>
          </a:p>
          <a:p>
            <a:pPr>
              <a:spcBef>
                <a:spcPts val="0"/>
              </a:spcBef>
              <a:spcAft>
                <a:spcPts val="0"/>
              </a:spcAft>
            </a:pPr>
            <a:r>
              <a:rPr lang="en-US" sz="2000" dirty="0"/>
              <a:t>        …</a:t>
            </a:r>
          </a:p>
          <a:p>
            <a:pPr>
              <a:spcBef>
                <a:spcPts val="0"/>
              </a:spcBef>
              <a:spcAft>
                <a:spcPts val="0"/>
              </a:spcAft>
            </a:pPr>
            <a:r>
              <a:rPr lang="en-US" sz="2000" dirty="0"/>
              <a:t>}</a:t>
            </a:r>
          </a:p>
        </p:txBody>
      </p:sp>
      <p:sp>
        <p:nvSpPr>
          <p:cNvPr id="12" name="Text Placeholder 5">
            <a:extLst>
              <a:ext uri="{FF2B5EF4-FFF2-40B4-BE49-F238E27FC236}">
                <a16:creationId xmlns:a16="http://schemas.microsoft.com/office/drawing/2014/main" id="{B396D25D-98EA-4DCF-9C1B-D20C49602FA8}"/>
              </a:ext>
            </a:extLst>
          </p:cNvPr>
          <p:cNvSpPr txBox="1">
            <a:spLocks/>
          </p:cNvSpPr>
          <p:nvPr/>
        </p:nvSpPr>
        <p:spPr>
          <a:xfrm>
            <a:off x="7248574" y="4623292"/>
            <a:ext cx="4216135" cy="175699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4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pPr>
              <a:spcBef>
                <a:spcPts val="0"/>
              </a:spcBef>
              <a:spcAft>
                <a:spcPts val="0"/>
              </a:spcAft>
            </a:pPr>
            <a:r>
              <a:rPr lang="en-US" sz="2000" dirty="0"/>
              <a:t>for (char move : moves) {</a:t>
            </a:r>
          </a:p>
          <a:p>
            <a:pPr>
              <a:spcBef>
                <a:spcPts val="0"/>
              </a:spcBef>
              <a:spcAft>
                <a:spcPts val="0"/>
              </a:spcAft>
            </a:pPr>
            <a:r>
              <a:rPr lang="en-US" sz="2000" dirty="0"/>
              <a:t>    </a:t>
            </a:r>
            <a:r>
              <a:rPr lang="en-US" sz="2000" dirty="0" err="1"/>
              <a:t>moveEnemies</a:t>
            </a:r>
            <a:r>
              <a:rPr lang="en-US" sz="2000" dirty="0"/>
              <a:t>();</a:t>
            </a:r>
          </a:p>
          <a:p>
            <a:pPr>
              <a:spcBef>
                <a:spcPts val="0"/>
              </a:spcBef>
              <a:spcAft>
                <a:spcPts val="0"/>
              </a:spcAft>
            </a:pPr>
            <a:r>
              <a:rPr lang="en-US" sz="2000" dirty="0"/>
              <a:t>    </a:t>
            </a:r>
            <a:r>
              <a:rPr lang="en-US" sz="2000" dirty="0" err="1"/>
              <a:t>killerCheck</a:t>
            </a:r>
            <a:r>
              <a:rPr lang="en-US" sz="2000" dirty="0"/>
              <a:t>();</a:t>
            </a:r>
          </a:p>
          <a:p>
            <a:pPr>
              <a:spcBef>
                <a:spcPts val="0"/>
              </a:spcBef>
              <a:spcAft>
                <a:spcPts val="0"/>
              </a:spcAft>
            </a:pPr>
            <a:r>
              <a:rPr lang="en-US" sz="2000" dirty="0"/>
              <a:t>    </a:t>
            </a:r>
            <a:r>
              <a:rPr lang="en-US" sz="2000" dirty="0" err="1"/>
              <a:t>movePlayer</a:t>
            </a:r>
            <a:r>
              <a:rPr lang="en-US" sz="2000" dirty="0"/>
              <a:t>(move);</a:t>
            </a:r>
          </a:p>
          <a:p>
            <a:pPr>
              <a:spcBef>
                <a:spcPts val="0"/>
              </a:spcBef>
              <a:spcAft>
                <a:spcPts val="0"/>
              </a:spcAft>
            </a:pPr>
            <a:r>
              <a:rPr lang="en-US" sz="2000" dirty="0"/>
              <a:t> }</a:t>
            </a:r>
          </a:p>
        </p:txBody>
      </p:sp>
      <p:sp>
        <p:nvSpPr>
          <p:cNvPr id="6" name="Arrow: Bent-Up 5">
            <a:extLst>
              <a:ext uri="{FF2B5EF4-FFF2-40B4-BE49-F238E27FC236}">
                <a16:creationId xmlns:a16="http://schemas.microsoft.com/office/drawing/2014/main" id="{E229716C-037B-4E36-AA57-2B395AF885FB}"/>
              </a:ext>
            </a:extLst>
          </p:cNvPr>
          <p:cNvSpPr/>
          <p:nvPr/>
        </p:nvSpPr>
        <p:spPr bwMode="auto">
          <a:xfrm rot="5400000">
            <a:off x="6345556" y="5521795"/>
            <a:ext cx="718457" cy="718409"/>
          </a:xfrm>
          <a:prstGeom prst="ben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Slide Number">
            <a:extLst>
              <a:ext uri="{FF2B5EF4-FFF2-40B4-BE49-F238E27FC236}">
                <a16:creationId xmlns:a16="http://schemas.microsoft.com/office/drawing/2014/main" id="{47215538-46D5-4080-B072-494DD468C99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375645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rPr>
              <a:t>sli.do</a:t>
            </a: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A15A2932-A82B-431A-93EA-FB9772ACE84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50</a:t>
            </a:fld>
            <a:endParaRPr lang="en-US" noProof="0" dirty="0"/>
          </a:p>
        </p:txBody>
      </p:sp>
    </p:spTree>
    <p:extLst>
      <p:ext uri="{BB962C8B-B14F-4D97-AF65-F5344CB8AC3E}">
        <p14:creationId xmlns:p14="http://schemas.microsoft.com/office/powerpoint/2010/main" val="30258731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94607" y="1313423"/>
            <a:ext cx="3768199" cy="2727975"/>
            <a:chOff x="4394162" y="1312871"/>
            <a:chExt cx="3769181" cy="2728686"/>
          </a:xfrm>
        </p:grpSpPr>
        <p:grpSp>
          <p:nvGrpSpPr>
            <p:cNvPr id="8" name="Group 7"/>
            <p:cNvGrpSpPr/>
            <p:nvPr/>
          </p:nvGrpSpPr>
          <p:grpSpPr>
            <a:xfrm>
              <a:off x="4394162" y="1312871"/>
              <a:ext cx="3402571" cy="2728686"/>
              <a:chOff x="8287149" y="1436915"/>
              <a:chExt cx="2975428" cy="2728686"/>
            </a:xfrm>
          </p:grpSpPr>
          <p:sp>
            <p:nvSpPr>
              <p:cNvPr id="6" name="Oval 5"/>
              <p:cNvSpPr/>
              <p:nvPr/>
            </p:nvSpPr>
            <p:spPr bwMode="auto">
              <a:xfrm>
                <a:off x="8287149" y="1436915"/>
                <a:ext cx="2975428" cy="2728686"/>
              </a:xfrm>
              <a:prstGeom prst="ellipse">
                <a:avLst/>
              </a:prstGeom>
              <a:solidFill>
                <a:schemeClr val="tx1">
                  <a:lumMod val="20000"/>
                  <a:lumOff val="80000"/>
                  <a:alpha val="80000"/>
                </a:schemeClr>
              </a:solidFill>
              <a:ln w="38100">
                <a:solidFill>
                  <a:schemeClr val="bg2">
                    <a:alpha val="80000"/>
                  </a:schemeClr>
                </a:solidFill>
              </a:ln>
              <a:effectLst>
                <a:outerShdw blurRad="50800" dist="38100" dir="5400000" algn="t" rotWithShape="0">
                  <a:prstClr val="black">
                    <a:alpha val="40000"/>
                  </a:prstClr>
                </a:outerShdw>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endParaRPr lang="bg-BG" sz="2799" b="1" dirty="0">
                  <a:solidFill>
                    <a:srgbClr val="FFFFFF"/>
                  </a:solidFill>
                  <a:effectLst>
                    <a:outerShdw blurRad="38100" dist="38100" dir="2700000" algn="tl">
                      <a:srgbClr val="000000">
                        <a:alpha val="43137"/>
                      </a:srgbClr>
                    </a:outerShdw>
                  </a:effectLst>
                  <a:latin typeface="Calibri" panose="020F0502020204030204"/>
                </a:endParaRPr>
              </a:p>
            </p:txBody>
          </p:sp>
          <p:sp>
            <p:nvSpPr>
              <p:cNvPr id="7" name="TextBox 6"/>
              <p:cNvSpPr txBox="1"/>
              <p:nvPr/>
            </p:nvSpPr>
            <p:spPr>
              <a:xfrm>
                <a:off x="8700496" y="1559316"/>
                <a:ext cx="1973943" cy="624374"/>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en-US" sz="2399" b="1" dirty="0">
                    <a:solidFill>
                      <a:srgbClr val="FFFFFF"/>
                    </a:solidFill>
                    <a:latin typeface="Calibri" panose="020F0502020204030204"/>
                  </a:rPr>
                  <a:t> Abstraction</a:t>
                </a:r>
                <a:endParaRPr lang="bg-BG" sz="2399" b="1" dirty="0">
                  <a:solidFill>
                    <a:srgbClr val="FFFFFF"/>
                  </a:solidFill>
                  <a:latin typeface="Calibri" panose="020F0502020204030204"/>
                </a:endParaRPr>
              </a:p>
            </p:txBody>
          </p:sp>
        </p:grpSp>
        <p:grpSp>
          <p:nvGrpSpPr>
            <p:cNvPr id="18" name="Group 17"/>
            <p:cNvGrpSpPr/>
            <p:nvPr/>
          </p:nvGrpSpPr>
          <p:grpSpPr>
            <a:xfrm>
              <a:off x="4505584" y="2009580"/>
              <a:ext cx="2949864" cy="1812912"/>
              <a:chOff x="8098971" y="1117601"/>
              <a:chExt cx="3272971" cy="2015288"/>
            </a:xfrm>
          </p:grpSpPr>
          <p:sp>
            <p:nvSpPr>
              <p:cNvPr id="19" name="Oval 18"/>
              <p:cNvSpPr/>
              <p:nvPr/>
            </p:nvSpPr>
            <p:spPr bwMode="auto">
              <a:xfrm>
                <a:off x="8889999" y="1769089"/>
                <a:ext cx="2481943" cy="1363800"/>
              </a:xfrm>
              <a:prstGeom prst="ellipse">
                <a:avLst/>
              </a:prstGeom>
              <a:solidFill>
                <a:schemeClr val="accent6">
                  <a:lumMod val="10000"/>
                  <a:alpha val="80000"/>
                </a:schemeClr>
              </a:solidFill>
              <a:ln w="28575">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endParaRPr lang="bg-BG" sz="2799" b="1" dirty="0">
                  <a:solidFill>
                    <a:srgbClr val="FFFFFF"/>
                  </a:solidFill>
                  <a:effectLst>
                    <a:outerShdw blurRad="38100" dist="38100" dir="2700000" algn="tl">
                      <a:srgbClr val="000000">
                        <a:alpha val="43137"/>
                      </a:srgbClr>
                    </a:outerShdw>
                  </a:effectLst>
                  <a:latin typeface="Calibri" panose="020F0502020204030204"/>
                </a:endParaRPr>
              </a:p>
            </p:txBody>
          </p:sp>
          <p:sp>
            <p:nvSpPr>
              <p:cNvPr id="16" name="Oval 15"/>
              <p:cNvSpPr/>
              <p:nvPr/>
            </p:nvSpPr>
            <p:spPr bwMode="auto">
              <a:xfrm>
                <a:off x="8098971" y="1117601"/>
                <a:ext cx="2481943" cy="1265295"/>
              </a:xfrm>
              <a:prstGeom prst="ellipse">
                <a:avLst/>
              </a:prstGeom>
              <a:solidFill>
                <a:schemeClr val="tx1">
                  <a:lumMod val="60000"/>
                  <a:lumOff val="40000"/>
                  <a:alpha val="80000"/>
                </a:schemeClr>
              </a:solidFill>
              <a:ln w="28575">
                <a:solidFill>
                  <a:schemeClr val="bg2"/>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endParaRPr lang="bg-BG" sz="2799" b="1" dirty="0">
                  <a:solidFill>
                    <a:srgbClr val="FFFFFF"/>
                  </a:solidFill>
                  <a:effectLst>
                    <a:outerShdw blurRad="38100" dist="38100" dir="2700000" algn="tl">
                      <a:srgbClr val="000000">
                        <a:alpha val="43137"/>
                      </a:srgbClr>
                    </a:outerShdw>
                  </a:effectLst>
                  <a:latin typeface="Calibri" panose="020F0502020204030204"/>
                </a:endParaRPr>
              </a:p>
            </p:txBody>
          </p:sp>
        </p:grpSp>
        <p:sp>
          <p:nvSpPr>
            <p:cNvPr id="22" name="TextBox 21"/>
            <p:cNvSpPr txBox="1"/>
            <p:nvPr/>
          </p:nvSpPr>
          <p:spPr>
            <a:xfrm>
              <a:off x="5321676" y="3147813"/>
              <a:ext cx="2841667" cy="522808"/>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en-US" sz="1799" b="1" dirty="0">
                  <a:solidFill>
                    <a:srgbClr val="FFFFFF"/>
                  </a:solidFill>
                  <a:latin typeface="Calibri" panose="020F0502020204030204"/>
                </a:rPr>
                <a:t>Information Hiding</a:t>
              </a:r>
            </a:p>
          </p:txBody>
        </p:sp>
        <p:sp>
          <p:nvSpPr>
            <p:cNvPr id="20" name="TextBox 19"/>
            <p:cNvSpPr txBox="1"/>
            <p:nvPr/>
          </p:nvSpPr>
          <p:spPr>
            <a:xfrm>
              <a:off x="4505584" y="2276322"/>
              <a:ext cx="3049584" cy="556535"/>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en-US" sz="1999" b="1" dirty="0">
                  <a:solidFill>
                    <a:srgbClr val="FFFFFF"/>
                  </a:solidFill>
                  <a:latin typeface="Calibri" panose="020F0502020204030204"/>
                </a:rPr>
                <a:t>Data Encapsulation</a:t>
              </a:r>
            </a:p>
          </p:txBody>
        </p:sp>
      </p:grpSp>
      <p:sp>
        <p:nvSpPr>
          <p:cNvPr id="3" name="Title 2">
            <a:extLst>
              <a:ext uri="{FF2B5EF4-FFF2-40B4-BE49-F238E27FC236}">
                <a16:creationId xmlns:a16="http://schemas.microsoft.com/office/drawing/2014/main" id="{AFB55C40-F536-416D-98EB-A867167D333B}"/>
              </a:ext>
            </a:extLst>
          </p:cNvPr>
          <p:cNvSpPr>
            <a:spLocks noGrp="1"/>
          </p:cNvSpPr>
          <p:nvPr>
            <p:ph type="title" sz="quarter" idx="10"/>
          </p:nvPr>
        </p:nvSpPr>
        <p:spPr/>
        <p:txBody>
          <a:bodyPr/>
          <a:lstStyle/>
          <a:p>
            <a:r>
              <a:rPr lang="en-US" dirty="0"/>
              <a:t> Hiding Implementation</a:t>
            </a:r>
          </a:p>
        </p:txBody>
      </p:sp>
    </p:spTree>
    <p:extLst>
      <p:ext uri="{BB962C8B-B14F-4D97-AF65-F5344CB8AC3E}">
        <p14:creationId xmlns:p14="http://schemas.microsoft.com/office/powerpoint/2010/main" val="5586465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a:xfrm>
            <a:off x="2051421" y="1119820"/>
            <a:ext cx="9129579" cy="5546589"/>
          </a:xfrm>
        </p:spPr>
        <p:txBody>
          <a:bodyPr>
            <a:normAutofit/>
          </a:bodyPr>
          <a:lstStyle/>
          <a:p>
            <a:r>
              <a:rPr lang="en-US" sz="3400" dirty="0"/>
              <a:t>Process of wrapping code and data together </a:t>
            </a:r>
            <a:br>
              <a:rPr lang="en-US" sz="3400" dirty="0"/>
            </a:br>
            <a:r>
              <a:rPr lang="en-US" sz="3400" dirty="0"/>
              <a:t>into a single unit</a:t>
            </a:r>
          </a:p>
          <a:p>
            <a:r>
              <a:rPr lang="en-GB" sz="3400" dirty="0"/>
              <a:t>Flexibility and extensibility of the code</a:t>
            </a:r>
            <a:endParaRPr lang="en-US" sz="3400" dirty="0"/>
          </a:p>
          <a:p>
            <a:r>
              <a:rPr lang="en-US" sz="3400" dirty="0"/>
              <a:t>Reduces </a:t>
            </a:r>
            <a:r>
              <a:rPr lang="en-US" sz="3400" b="1" dirty="0">
                <a:solidFill>
                  <a:schemeClr val="bg1"/>
                </a:solidFill>
              </a:rPr>
              <a:t>complexity</a:t>
            </a:r>
          </a:p>
          <a:p>
            <a:r>
              <a:rPr lang="en-US" sz="3400" dirty="0"/>
              <a:t>Structural changes remain </a:t>
            </a:r>
            <a:r>
              <a:rPr lang="en-US" sz="3400" b="1" dirty="0">
                <a:solidFill>
                  <a:schemeClr val="bg1"/>
                </a:solidFill>
              </a:rPr>
              <a:t>local</a:t>
            </a:r>
          </a:p>
          <a:p>
            <a:r>
              <a:rPr lang="en-US" sz="3400" dirty="0"/>
              <a:t>Allows</a:t>
            </a:r>
            <a:r>
              <a:rPr lang="en-US" sz="3400" dirty="0">
                <a:solidFill>
                  <a:schemeClr val="tx1">
                    <a:lumMod val="40000"/>
                    <a:lumOff val="60000"/>
                  </a:schemeClr>
                </a:solidFill>
              </a:rPr>
              <a:t> </a:t>
            </a:r>
            <a:r>
              <a:rPr lang="en-US" sz="3400" b="1" dirty="0">
                <a:solidFill>
                  <a:schemeClr val="bg1"/>
                </a:solidFill>
              </a:rPr>
              <a:t>validation</a:t>
            </a:r>
            <a:r>
              <a:rPr lang="en-US" sz="3400" dirty="0">
                <a:solidFill>
                  <a:schemeClr val="tx2">
                    <a:lumMod val="75000"/>
                  </a:schemeClr>
                </a:solidFill>
              </a:rPr>
              <a:t> </a:t>
            </a:r>
            <a:r>
              <a:rPr lang="en-US" sz="3400" dirty="0"/>
              <a:t>and</a:t>
            </a:r>
            <a:r>
              <a:rPr lang="en-US" sz="3400" dirty="0">
                <a:solidFill>
                  <a:schemeClr val="tx2">
                    <a:lumMod val="75000"/>
                  </a:schemeClr>
                </a:solidFill>
              </a:rPr>
              <a:t> </a:t>
            </a:r>
            <a:r>
              <a:rPr lang="en-US" sz="3400" b="1" dirty="0">
                <a:solidFill>
                  <a:schemeClr val="bg1"/>
                </a:solidFill>
              </a:rPr>
              <a:t>data binding</a:t>
            </a:r>
            <a:endParaRPr lang="bg-BG" sz="3400" b="1" dirty="0">
              <a:solidFill>
                <a:schemeClr val="bg1"/>
              </a:solidFill>
            </a:endParaRPr>
          </a:p>
        </p:txBody>
      </p:sp>
      <p:sp>
        <p:nvSpPr>
          <p:cNvPr id="804866" name="Rectangle 2"/>
          <p:cNvSpPr>
            <a:spLocks noGrp="1" noChangeArrowheads="1"/>
          </p:cNvSpPr>
          <p:nvPr>
            <p:ph type="title"/>
          </p:nvPr>
        </p:nvSpPr>
        <p:spPr/>
        <p:txBody>
          <a:bodyPr/>
          <a:lstStyle/>
          <a:p>
            <a:r>
              <a:rPr lang="en-US" dirty="0"/>
              <a:t>Encapsulation</a:t>
            </a:r>
            <a:endParaRPr lang="bg-BG" dirty="0"/>
          </a:p>
        </p:txBody>
      </p:sp>
      <p:sp>
        <p:nvSpPr>
          <p:cNvPr id="5" name="Slide Number">
            <a:extLst>
              <a:ext uri="{FF2B5EF4-FFF2-40B4-BE49-F238E27FC236}">
                <a16:creationId xmlns:a16="http://schemas.microsoft.com/office/drawing/2014/main" id="{28E99011-2484-4BB3-A46A-9D72FD5FB86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52</a:t>
            </a:fld>
            <a:endParaRPr lang="en-US" dirty="0"/>
          </a:p>
        </p:txBody>
      </p:sp>
    </p:spTree>
    <p:extLst>
      <p:ext uri="{BB962C8B-B14F-4D97-AF65-F5344CB8AC3E}">
        <p14:creationId xmlns:p14="http://schemas.microsoft.com/office/powerpoint/2010/main" val="2916303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48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4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p:txBody>
          <a:bodyPr>
            <a:normAutofit/>
          </a:bodyPr>
          <a:lstStyle/>
          <a:p>
            <a:r>
              <a:rPr lang="en-US" dirty="0"/>
              <a:t>Objects fields </a:t>
            </a:r>
            <a:r>
              <a:rPr lang="en-US" b="1" dirty="0">
                <a:solidFill>
                  <a:schemeClr val="bg1"/>
                </a:solidFill>
              </a:rPr>
              <a:t>must be private</a:t>
            </a:r>
          </a:p>
          <a:p>
            <a:pPr marL="0" indent="0">
              <a:buNone/>
            </a:pPr>
            <a:endParaRPr lang="en-US" dirty="0">
              <a:solidFill>
                <a:schemeClr val="tx2">
                  <a:lumMod val="75000"/>
                </a:schemeClr>
              </a:solidFill>
            </a:endParaRPr>
          </a:p>
          <a:p>
            <a:pPr marL="0" indent="0">
              <a:spcBef>
                <a:spcPts val="1200"/>
              </a:spcBef>
              <a:spcAft>
                <a:spcPts val="1200"/>
              </a:spcAft>
              <a:buNone/>
            </a:pPr>
            <a:endParaRPr lang="en-US" dirty="0">
              <a:solidFill>
                <a:schemeClr val="tx2">
                  <a:lumMod val="75000"/>
                </a:schemeClr>
              </a:solidFill>
            </a:endParaRPr>
          </a:p>
          <a:p>
            <a:r>
              <a:rPr lang="en-US" dirty="0"/>
              <a:t>Use </a:t>
            </a:r>
            <a:r>
              <a:rPr lang="en-US" b="1" dirty="0">
                <a:solidFill>
                  <a:schemeClr val="bg1"/>
                </a:solidFill>
              </a:rPr>
              <a:t>getters</a:t>
            </a:r>
            <a:r>
              <a:rPr lang="en-US" dirty="0"/>
              <a:t> and </a:t>
            </a:r>
            <a:r>
              <a:rPr lang="en-US" b="1" dirty="0">
                <a:solidFill>
                  <a:schemeClr val="bg1"/>
                </a:solidFill>
              </a:rPr>
              <a:t>setters</a:t>
            </a:r>
            <a:r>
              <a:rPr lang="en-US" dirty="0"/>
              <a:t> for data access</a:t>
            </a:r>
          </a:p>
        </p:txBody>
      </p:sp>
      <p:sp>
        <p:nvSpPr>
          <p:cNvPr id="804866" name="Rectangle 2"/>
          <p:cNvSpPr>
            <a:spLocks noGrp="1" noChangeArrowheads="1"/>
          </p:cNvSpPr>
          <p:nvPr>
            <p:ph type="title"/>
          </p:nvPr>
        </p:nvSpPr>
        <p:spPr/>
        <p:txBody>
          <a:bodyPr/>
          <a:lstStyle/>
          <a:p>
            <a:r>
              <a:rPr lang="en-US" dirty="0"/>
              <a:t>Encapsulation</a:t>
            </a:r>
            <a:endParaRPr lang="bg-BG" dirty="0"/>
          </a:p>
        </p:txBody>
      </p:sp>
      <p:sp>
        <p:nvSpPr>
          <p:cNvPr id="8" name="Rectangle 7"/>
          <p:cNvSpPr>
            <a:spLocks noChangeArrowheads="1"/>
          </p:cNvSpPr>
          <p:nvPr/>
        </p:nvSpPr>
        <p:spPr bwMode="auto">
          <a:xfrm>
            <a:off x="606588" y="1878807"/>
            <a:ext cx="7298816" cy="1384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class Person {</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private</a:t>
            </a:r>
            <a:r>
              <a:rPr lang="en-US" sz="2800" b="1" noProof="1">
                <a:latin typeface="Consolas" pitchFamily="49" charset="0"/>
                <a:cs typeface="Consolas" pitchFamily="49" charset="0"/>
              </a:rPr>
              <a:t> int age;</a:t>
            </a:r>
          </a:p>
          <a:p>
            <a:pPr fontAlgn="base"/>
            <a:r>
              <a:rPr lang="en-US" sz="2800" b="1" noProof="1">
                <a:latin typeface="Consolas" pitchFamily="49" charset="0"/>
                <a:cs typeface="Consolas" pitchFamily="49" charset="0"/>
              </a:rPr>
              <a:t>}  </a:t>
            </a:r>
          </a:p>
        </p:txBody>
      </p:sp>
      <p:sp>
        <p:nvSpPr>
          <p:cNvPr id="9" name="Rectangle 8"/>
          <p:cNvSpPr>
            <a:spLocks noChangeArrowheads="1"/>
          </p:cNvSpPr>
          <p:nvPr/>
        </p:nvSpPr>
        <p:spPr bwMode="auto">
          <a:xfrm>
            <a:off x="606588" y="4155312"/>
            <a:ext cx="7298816"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class Person {</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public</a:t>
            </a:r>
            <a:r>
              <a:rPr lang="en-US" sz="2800" b="1" noProof="1">
                <a:latin typeface="Consolas" pitchFamily="49" charset="0"/>
                <a:cs typeface="Consolas" pitchFamily="49" charset="0"/>
              </a:rPr>
              <a:t> int getAge()</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public</a:t>
            </a:r>
            <a:r>
              <a:rPr lang="en-US" sz="2800" b="1" noProof="1">
                <a:latin typeface="Consolas" pitchFamily="49" charset="0"/>
                <a:cs typeface="Consolas" pitchFamily="49" charset="0"/>
              </a:rPr>
              <a:t> void setAge(int age)</a:t>
            </a:r>
          </a:p>
          <a:p>
            <a:pPr fontAlgn="base"/>
            <a:r>
              <a:rPr lang="en-US" sz="2800" b="1" noProof="1">
                <a:latin typeface="Consolas" pitchFamily="49" charset="0"/>
                <a:cs typeface="Consolas" pitchFamily="49" charset="0"/>
              </a:rPr>
              <a:t>}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7288" y="4654930"/>
            <a:ext cx="990600" cy="91517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7288" y="2113719"/>
            <a:ext cx="990600" cy="915173"/>
          </a:xfrm>
          <a:prstGeom prst="rect">
            <a:avLst/>
          </a:prstGeom>
        </p:spPr>
      </p:pic>
      <p:sp>
        <p:nvSpPr>
          <p:cNvPr id="10" name="Slide Number">
            <a:extLst>
              <a:ext uri="{FF2B5EF4-FFF2-40B4-BE49-F238E27FC236}">
                <a16:creationId xmlns:a16="http://schemas.microsoft.com/office/drawing/2014/main" id="{3D59AA9D-706E-4FD1-95DB-98036824873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53</a:t>
            </a:fld>
            <a:endParaRPr lang="en-US" noProof="0" dirty="0"/>
          </a:p>
        </p:txBody>
      </p:sp>
    </p:spTree>
    <p:extLst>
      <p:ext uri="{BB962C8B-B14F-4D97-AF65-F5344CB8AC3E}">
        <p14:creationId xmlns:p14="http://schemas.microsoft.com/office/powerpoint/2010/main" val="42324159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4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en-US" dirty="0"/>
              <a:t>Encapsulation – Example</a:t>
            </a:r>
            <a:endParaRPr lang="bg-BG" dirty="0"/>
          </a:p>
        </p:txBody>
      </p:sp>
      <p:sp>
        <p:nvSpPr>
          <p:cNvPr id="806915" name="Rectangle 3"/>
          <p:cNvSpPr>
            <a:spLocks noGrp="1" noChangeArrowheads="1"/>
          </p:cNvSpPr>
          <p:nvPr>
            <p:ph idx="10"/>
          </p:nvPr>
        </p:nvSpPr>
        <p:spPr/>
        <p:txBody>
          <a:bodyPr>
            <a:normAutofit lnSpcReduction="10000"/>
          </a:bodyPr>
          <a:lstStyle/>
          <a:p>
            <a:r>
              <a:rPr lang="en-US" dirty="0"/>
              <a:t>Fields should be </a:t>
            </a:r>
            <a:r>
              <a:rPr lang="en-US" b="1" dirty="0">
                <a:solidFill>
                  <a:schemeClr val="bg1"/>
                </a:solidFill>
              </a:rPr>
              <a:t>private</a:t>
            </a:r>
          </a:p>
          <a:p>
            <a:endParaRPr lang="en-US" dirty="0"/>
          </a:p>
          <a:p>
            <a:endParaRPr lang="en-US" dirty="0"/>
          </a:p>
          <a:p>
            <a:endParaRPr lang="en-US" dirty="0"/>
          </a:p>
          <a:p>
            <a:pPr>
              <a:spcAft>
                <a:spcPts val="2399"/>
              </a:spcAft>
            </a:pPr>
            <a:endParaRPr lang="en-US" dirty="0"/>
          </a:p>
          <a:p>
            <a:endParaRPr lang="en-GB" dirty="0"/>
          </a:p>
          <a:p>
            <a:endParaRPr lang="en-GB" dirty="0"/>
          </a:p>
          <a:p>
            <a:r>
              <a:rPr lang="en-GB" dirty="0"/>
              <a:t>Accessors and Mutators should be </a:t>
            </a:r>
            <a:r>
              <a:rPr lang="en-GB" b="1" dirty="0">
                <a:solidFill>
                  <a:schemeClr val="bg1"/>
                </a:solidFill>
              </a:rPr>
              <a:t>public</a:t>
            </a:r>
          </a:p>
        </p:txBody>
      </p:sp>
      <p:sp>
        <p:nvSpPr>
          <p:cNvPr id="5" name="Rectangle 3"/>
          <p:cNvSpPr>
            <a:spLocks noChangeArrowheads="1"/>
          </p:cNvSpPr>
          <p:nvPr/>
        </p:nvSpPr>
        <p:spPr bwMode="auto">
          <a:xfrm>
            <a:off x="2515007" y="1815877"/>
            <a:ext cx="6034712" cy="60267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7972" tIns="107972" rIns="107972" bIns="107972">
            <a:spAutoFit/>
          </a:bodyPr>
          <a:lstStyle/>
          <a:p>
            <a:pPr algn="ct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Person</a:t>
            </a:r>
          </a:p>
        </p:txBody>
      </p:sp>
      <p:sp>
        <p:nvSpPr>
          <p:cNvPr id="6" name="Rectangle 4"/>
          <p:cNvSpPr>
            <a:spLocks noChangeArrowheads="1"/>
          </p:cNvSpPr>
          <p:nvPr/>
        </p:nvSpPr>
        <p:spPr bwMode="auto">
          <a:xfrm>
            <a:off x="2515008" y="2411781"/>
            <a:ext cx="6034712" cy="997111"/>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7972" tIns="107972" rIns="107972" bIns="107972">
            <a:noAutofit/>
          </a:bodyPr>
          <a:lstStyle/>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-name: string</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-age: int</a:t>
            </a:r>
          </a:p>
        </p:txBody>
      </p:sp>
      <p:sp>
        <p:nvSpPr>
          <p:cNvPr id="7" name="Rectangle 5"/>
          <p:cNvSpPr>
            <a:spLocks noChangeArrowheads="1"/>
          </p:cNvSpPr>
          <p:nvPr/>
        </p:nvSpPr>
        <p:spPr bwMode="auto">
          <a:xfrm>
            <a:off x="2515007" y="3408893"/>
            <a:ext cx="6034712" cy="213418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7972" tIns="107972" rIns="107972" bIns="107972">
            <a:noAutofit/>
          </a:bodyPr>
          <a:lstStyle/>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+Person(String name, int age)</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+getName(): String</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+setName(String name): void</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+getAge(): int</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+setAge(int age): void</a:t>
            </a:r>
          </a:p>
          <a:p>
            <a:pPr defTabSz="914126" eaLnBrk="0" hangingPunct="0">
              <a:lnSpc>
                <a:spcPts val="2999"/>
              </a:lnSpc>
              <a:buClr>
                <a:srgbClr val="67748E">
                  <a:lumMod val="40000"/>
                  <a:lumOff val="60000"/>
                </a:srgbClr>
              </a:buClr>
              <a:buSzPct val="70000"/>
            </a:pPr>
            <a:endParaRPr lang="en-US" sz="2799" b="1" noProof="1">
              <a:solidFill>
                <a:srgbClr val="234465"/>
              </a:solidFill>
              <a:latin typeface="Consolas" pitchFamily="49" charset="0"/>
              <a:cs typeface="Consolas" pitchFamily="49" charset="0"/>
            </a:endParaRPr>
          </a:p>
        </p:txBody>
      </p:sp>
      <p:sp>
        <p:nvSpPr>
          <p:cNvPr id="9" name="AutoShape 6"/>
          <p:cNvSpPr>
            <a:spLocks noChangeArrowheads="1"/>
          </p:cNvSpPr>
          <p:nvPr/>
        </p:nvSpPr>
        <p:spPr bwMode="auto">
          <a:xfrm>
            <a:off x="8339660" y="2613529"/>
            <a:ext cx="1878310" cy="600385"/>
          </a:xfrm>
          <a:prstGeom prst="wedgeRoundRectCallout">
            <a:avLst>
              <a:gd name="adj1" fmla="val 9082"/>
              <a:gd name="adj2" fmla="val -1396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r>
              <a:rPr lang="en-US" sz="2399" b="1" noProof="1">
                <a:solidFill>
                  <a:srgbClr val="FFFFFF"/>
                </a:solidFill>
                <a:effectLst>
                  <a:outerShdw blurRad="38100" dist="38100" dir="2700000" algn="tl">
                    <a:srgbClr val="000000">
                      <a:alpha val="43137"/>
                    </a:srgbClr>
                  </a:outerShdw>
                </a:effectLst>
                <a:latin typeface="Calibri" panose="020F0502020204030204"/>
              </a:rPr>
              <a:t>- == private</a:t>
            </a:r>
          </a:p>
        </p:txBody>
      </p:sp>
      <p:sp>
        <p:nvSpPr>
          <p:cNvPr id="10" name="AutoShape 6"/>
          <p:cNvSpPr>
            <a:spLocks noChangeArrowheads="1"/>
          </p:cNvSpPr>
          <p:nvPr/>
        </p:nvSpPr>
        <p:spPr bwMode="auto">
          <a:xfrm>
            <a:off x="8339660" y="4097867"/>
            <a:ext cx="1878310" cy="609441"/>
          </a:xfrm>
          <a:prstGeom prst="wedgeRoundRectCallout">
            <a:avLst>
              <a:gd name="adj1" fmla="val 25961"/>
              <a:gd name="adj2" fmla="val -131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r>
              <a:rPr lang="en-US" sz="2399" b="1" noProof="1">
                <a:solidFill>
                  <a:srgbClr val="FFFFFF"/>
                </a:solidFill>
                <a:effectLst>
                  <a:outerShdw blurRad="38100" dist="38100" dir="2700000" algn="tl">
                    <a:srgbClr val="000000">
                      <a:alpha val="43137"/>
                    </a:srgbClr>
                  </a:outerShdw>
                </a:effectLst>
                <a:latin typeface="Calibri" panose="020F0502020204030204"/>
              </a:rPr>
              <a:t>+ == public</a:t>
            </a:r>
          </a:p>
        </p:txBody>
      </p:sp>
      <p:sp>
        <p:nvSpPr>
          <p:cNvPr id="11" name="Rectangle 3"/>
          <p:cNvSpPr txBox="1">
            <a:spLocks noChangeArrowheads="1"/>
          </p:cNvSpPr>
          <p:nvPr/>
        </p:nvSpPr>
        <p:spPr>
          <a:xfrm>
            <a:off x="4183258" y="5348605"/>
            <a:ext cx="6034712" cy="595904"/>
          </a:xfrm>
          <a:prstGeom prst="rect">
            <a:avLst/>
          </a:prstGeom>
        </p:spPr>
        <p:txBody>
          <a:bodyPr vert="horz" lIns="107972" tIns="35991" rIns="107972" bIns="35991"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ctr" defTabSz="1218621">
              <a:lnSpc>
                <a:spcPct val="100000"/>
              </a:lnSpc>
              <a:buNone/>
            </a:pPr>
            <a:endParaRPr lang="bg-BG" sz="3399" dirty="0">
              <a:solidFill>
                <a:srgbClr val="FFA000"/>
              </a:solidFill>
              <a:latin typeface="Calibri" panose="020F0502020204030204"/>
            </a:endParaRPr>
          </a:p>
        </p:txBody>
      </p:sp>
      <p:sp>
        <p:nvSpPr>
          <p:cNvPr id="12" name="Slide Number">
            <a:extLst>
              <a:ext uri="{FF2B5EF4-FFF2-40B4-BE49-F238E27FC236}">
                <a16:creationId xmlns:a16="http://schemas.microsoft.com/office/drawing/2014/main" id="{1C29BDDA-8EF6-4A1F-9B17-DF7BA95976B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54</a:t>
            </a:fld>
            <a:endParaRPr lang="en-US" dirty="0"/>
          </a:p>
        </p:txBody>
      </p:sp>
    </p:spTree>
    <p:extLst>
      <p:ext uri="{BB962C8B-B14F-4D97-AF65-F5344CB8AC3E}">
        <p14:creationId xmlns:p14="http://schemas.microsoft.com/office/powerpoint/2010/main" val="1537614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691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en-US" b="1" dirty="0">
                <a:solidFill>
                  <a:schemeClr val="bg1"/>
                </a:solidFill>
                <a:latin typeface="Consolas" panose="020B0609020204030204" pitchFamily="49" charset="0"/>
              </a:rPr>
              <a:t>this</a:t>
            </a:r>
            <a:r>
              <a:rPr lang="en-US" dirty="0">
                <a:solidFill>
                  <a:schemeClr val="tx2">
                    <a:lumMod val="75000"/>
                  </a:schemeClr>
                </a:solidFill>
              </a:rPr>
              <a:t> </a:t>
            </a:r>
            <a:r>
              <a:rPr lang="en-US" dirty="0"/>
              <a:t>is a reference to the </a:t>
            </a:r>
            <a:r>
              <a:rPr lang="en-US" b="1" dirty="0">
                <a:solidFill>
                  <a:schemeClr val="bg1"/>
                </a:solidFill>
              </a:rPr>
              <a:t>current object</a:t>
            </a:r>
          </a:p>
          <a:p>
            <a:pPr>
              <a:buClr>
                <a:schemeClr val="tx1"/>
              </a:buClr>
            </a:pPr>
            <a:r>
              <a:rPr lang="en-US" b="1" dirty="0">
                <a:solidFill>
                  <a:schemeClr val="bg1"/>
                </a:solidFill>
                <a:latin typeface="Consolas" panose="020B0609020204030204" pitchFamily="49" charset="0"/>
              </a:rPr>
              <a:t>this</a:t>
            </a:r>
            <a:r>
              <a:rPr lang="en-US" dirty="0"/>
              <a:t> can refer to current class instance</a:t>
            </a:r>
          </a:p>
          <a:p>
            <a:pPr>
              <a:buClr>
                <a:schemeClr val="tx1"/>
              </a:buClr>
            </a:pPr>
            <a:endParaRPr lang="en-US" dirty="0"/>
          </a:p>
          <a:p>
            <a:pPr>
              <a:buClr>
                <a:schemeClr val="tx1"/>
              </a:buClr>
            </a:pPr>
            <a:endParaRPr lang="en-US" dirty="0"/>
          </a:p>
          <a:p>
            <a:pPr>
              <a:spcBef>
                <a:spcPts val="1200"/>
              </a:spcBef>
              <a:spcAft>
                <a:spcPts val="1200"/>
              </a:spcAft>
              <a:buClr>
                <a:schemeClr val="tx1"/>
              </a:buClr>
            </a:pPr>
            <a:r>
              <a:rPr lang="en-US" b="1" dirty="0">
                <a:solidFill>
                  <a:schemeClr val="bg1"/>
                </a:solidFill>
                <a:latin typeface="Consolas" panose="020B0609020204030204" pitchFamily="49" charset="0"/>
              </a:rPr>
              <a:t>this</a:t>
            </a:r>
            <a:r>
              <a:rPr lang="en-US" dirty="0"/>
              <a:t> can invoke current class method</a:t>
            </a:r>
            <a:endParaRPr lang="bg-BG" dirty="0"/>
          </a:p>
        </p:txBody>
      </p:sp>
      <p:sp>
        <p:nvSpPr>
          <p:cNvPr id="2" name="Title 1"/>
          <p:cNvSpPr>
            <a:spLocks noGrp="1"/>
          </p:cNvSpPr>
          <p:nvPr>
            <p:ph type="title"/>
          </p:nvPr>
        </p:nvSpPr>
        <p:spPr/>
        <p:txBody>
          <a:bodyPr/>
          <a:lstStyle/>
          <a:p>
            <a:r>
              <a:rPr lang="en-US" dirty="0"/>
              <a:t>Keyword This (1)</a:t>
            </a:r>
            <a:endParaRPr lang="bg-BG" dirty="0"/>
          </a:p>
        </p:txBody>
      </p:sp>
      <p:sp>
        <p:nvSpPr>
          <p:cNvPr id="8" name="Text Placeholder 5"/>
          <p:cNvSpPr txBox="1">
            <a:spLocks/>
          </p:cNvSpPr>
          <p:nvPr/>
        </p:nvSpPr>
        <p:spPr>
          <a:xfrm>
            <a:off x="533401" y="2524332"/>
            <a:ext cx="11201399" cy="159195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800" dirty="0">
                <a:solidFill>
                  <a:schemeClr val="tx1"/>
                </a:solidFill>
                <a:effectLst/>
              </a:rPr>
              <a:t>public Person(String name) {</a:t>
            </a:r>
          </a:p>
          <a:p>
            <a:pPr>
              <a:spcBef>
                <a:spcPts val="600"/>
              </a:spcBef>
            </a:pPr>
            <a:r>
              <a:rPr lang="en-US" sz="2800" dirty="0">
                <a:solidFill>
                  <a:schemeClr val="tx1"/>
                </a:solidFill>
                <a:effectLst/>
              </a:rPr>
              <a:t>  </a:t>
            </a:r>
            <a:r>
              <a:rPr lang="en-US" sz="2800" dirty="0">
                <a:solidFill>
                  <a:schemeClr val="bg1"/>
                </a:solidFill>
                <a:effectLst/>
              </a:rPr>
              <a:t>this</a:t>
            </a:r>
            <a:r>
              <a:rPr lang="en-US" sz="2800" dirty="0">
                <a:solidFill>
                  <a:schemeClr val="tx1"/>
                </a:solidFill>
                <a:effectLst/>
              </a:rPr>
              <a:t>.name = name;</a:t>
            </a:r>
          </a:p>
          <a:p>
            <a:pPr>
              <a:spcBef>
                <a:spcPts val="600"/>
              </a:spcBef>
            </a:pPr>
            <a:r>
              <a:rPr lang="en-US" sz="2800" dirty="0">
                <a:solidFill>
                  <a:schemeClr val="tx1"/>
                </a:solidFill>
                <a:effectLst/>
              </a:rPr>
              <a:t>}</a:t>
            </a:r>
          </a:p>
        </p:txBody>
      </p:sp>
      <p:sp>
        <p:nvSpPr>
          <p:cNvPr id="9" name="Text Placeholder 5"/>
          <p:cNvSpPr txBox="1">
            <a:spLocks/>
          </p:cNvSpPr>
          <p:nvPr/>
        </p:nvSpPr>
        <p:spPr>
          <a:xfrm>
            <a:off x="533400" y="4724400"/>
            <a:ext cx="11287812" cy="159195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800" dirty="0">
                <a:solidFill>
                  <a:schemeClr val="tx1"/>
                </a:solidFill>
                <a:effectLst/>
              </a:rPr>
              <a:t>public String fullName() {</a:t>
            </a:r>
          </a:p>
          <a:p>
            <a:pPr>
              <a:spcBef>
                <a:spcPts val="600"/>
              </a:spcBef>
            </a:pPr>
            <a:r>
              <a:rPr lang="en-US" sz="2800" dirty="0">
                <a:solidFill>
                  <a:schemeClr val="tx1"/>
                </a:solidFill>
                <a:effectLst/>
              </a:rPr>
              <a:t>  return </a:t>
            </a:r>
            <a:r>
              <a:rPr lang="en-US" sz="2800" dirty="0">
                <a:solidFill>
                  <a:schemeClr val="bg1"/>
                </a:solidFill>
                <a:effectLst/>
              </a:rPr>
              <a:t>this</a:t>
            </a:r>
            <a:r>
              <a:rPr lang="en-US" sz="2800" dirty="0">
                <a:solidFill>
                  <a:schemeClr val="tx1"/>
                </a:solidFill>
                <a:effectLst/>
              </a:rPr>
              <a:t>.getFirstName() + " " + </a:t>
            </a:r>
            <a:r>
              <a:rPr lang="en-US" sz="2800" dirty="0" err="1">
                <a:solidFill>
                  <a:schemeClr val="bg1"/>
                </a:solidFill>
                <a:effectLst/>
              </a:rPr>
              <a:t>this</a:t>
            </a:r>
            <a:r>
              <a:rPr lang="en-US" sz="2800" dirty="0" err="1">
                <a:solidFill>
                  <a:schemeClr val="tx1"/>
                </a:solidFill>
                <a:effectLst/>
              </a:rPr>
              <a:t>.getLastName</a:t>
            </a:r>
            <a:r>
              <a:rPr lang="en-US" sz="2800" dirty="0">
                <a:solidFill>
                  <a:schemeClr val="tx1"/>
                </a:solidFill>
                <a:effectLst/>
              </a:rPr>
              <a:t>();</a:t>
            </a:r>
          </a:p>
          <a:p>
            <a:pPr>
              <a:spcBef>
                <a:spcPts val="600"/>
              </a:spcBef>
            </a:pPr>
            <a:r>
              <a:rPr lang="en-US" sz="2800" dirty="0">
                <a:solidFill>
                  <a:schemeClr val="tx1"/>
                </a:solidFill>
                <a:effectLst/>
              </a:rPr>
              <a:t>}</a:t>
            </a:r>
          </a:p>
        </p:txBody>
      </p:sp>
      <p:sp>
        <p:nvSpPr>
          <p:cNvPr id="7" name="Slide Number">
            <a:extLst>
              <a:ext uri="{FF2B5EF4-FFF2-40B4-BE49-F238E27FC236}">
                <a16:creationId xmlns:a16="http://schemas.microsoft.com/office/drawing/2014/main" id="{4B61DD42-DCD1-4A03-B731-FDF8CEBBC69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55</a:t>
            </a:fld>
            <a:endParaRPr lang="en-US" noProof="0" dirty="0"/>
          </a:p>
        </p:txBody>
      </p:sp>
    </p:spTree>
    <p:extLst>
      <p:ext uri="{BB962C8B-B14F-4D97-AF65-F5344CB8AC3E}">
        <p14:creationId xmlns:p14="http://schemas.microsoft.com/office/powerpoint/2010/main" val="2746630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spcBef>
                <a:spcPts val="0"/>
              </a:spcBef>
              <a:spcAft>
                <a:spcPts val="0"/>
              </a:spcAft>
              <a:buClr>
                <a:schemeClr val="tx1"/>
              </a:buClr>
            </a:pPr>
            <a:r>
              <a:rPr lang="en-US" b="1" dirty="0">
                <a:solidFill>
                  <a:schemeClr val="bg1"/>
                </a:solidFill>
                <a:latin typeface="Consolas" panose="020B0609020204030204" pitchFamily="49" charset="0"/>
              </a:rPr>
              <a:t>this</a:t>
            </a:r>
            <a:r>
              <a:rPr lang="en-US" dirty="0">
                <a:solidFill>
                  <a:schemeClr val="tx2">
                    <a:lumMod val="75000"/>
                  </a:schemeClr>
                </a:solidFill>
              </a:rPr>
              <a:t> </a:t>
            </a:r>
            <a:r>
              <a:rPr lang="en-US" dirty="0"/>
              <a:t>can invoke current class constructor</a:t>
            </a:r>
          </a:p>
        </p:txBody>
      </p:sp>
      <p:sp>
        <p:nvSpPr>
          <p:cNvPr id="2" name="Title 1"/>
          <p:cNvSpPr>
            <a:spLocks noGrp="1"/>
          </p:cNvSpPr>
          <p:nvPr>
            <p:ph type="title"/>
          </p:nvPr>
        </p:nvSpPr>
        <p:spPr/>
        <p:txBody>
          <a:bodyPr/>
          <a:lstStyle/>
          <a:p>
            <a:r>
              <a:rPr lang="en-US"/>
              <a:t>Keyword This (2)</a:t>
            </a:r>
            <a:endParaRPr lang="bg-BG" dirty="0"/>
          </a:p>
        </p:txBody>
      </p:sp>
      <p:sp>
        <p:nvSpPr>
          <p:cNvPr id="8" name="Text Placeholder 5"/>
          <p:cNvSpPr txBox="1">
            <a:spLocks/>
          </p:cNvSpPr>
          <p:nvPr/>
        </p:nvSpPr>
        <p:spPr>
          <a:xfrm>
            <a:off x="626098" y="1932802"/>
            <a:ext cx="8678159" cy="159195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800" dirty="0">
                <a:solidFill>
                  <a:schemeClr val="tx1"/>
                </a:solidFill>
                <a:effectLst/>
              </a:rPr>
              <a:t>public Person(String name) {</a:t>
            </a:r>
          </a:p>
          <a:p>
            <a:pPr>
              <a:spcBef>
                <a:spcPts val="600"/>
              </a:spcBef>
            </a:pPr>
            <a:r>
              <a:rPr lang="en-US" sz="2800" dirty="0">
                <a:solidFill>
                  <a:schemeClr val="tx1"/>
                </a:solidFill>
                <a:effectLst/>
              </a:rPr>
              <a:t>  </a:t>
            </a:r>
            <a:r>
              <a:rPr lang="en-US" sz="2800" dirty="0">
                <a:solidFill>
                  <a:schemeClr val="bg1"/>
                </a:solidFill>
                <a:effectLst/>
              </a:rPr>
              <a:t>this</a:t>
            </a:r>
            <a:r>
              <a:rPr lang="en-US" sz="2800" dirty="0">
                <a:solidFill>
                  <a:schemeClr val="tx1"/>
                </a:solidFill>
                <a:effectLst/>
              </a:rPr>
              <a:t>.firstName = name;</a:t>
            </a:r>
          </a:p>
          <a:p>
            <a:pPr>
              <a:spcBef>
                <a:spcPts val="600"/>
              </a:spcBef>
            </a:pPr>
            <a:r>
              <a:rPr lang="en-US" sz="2800" dirty="0">
                <a:solidFill>
                  <a:schemeClr val="tx1"/>
                </a:solidFill>
                <a:effectLst/>
              </a:rPr>
              <a:t>}</a:t>
            </a:r>
          </a:p>
        </p:txBody>
      </p:sp>
      <p:sp>
        <p:nvSpPr>
          <p:cNvPr id="6" name="Text Placeholder 5">
            <a:extLst>
              <a:ext uri="{FF2B5EF4-FFF2-40B4-BE49-F238E27FC236}">
                <a16:creationId xmlns:a16="http://schemas.microsoft.com/office/drawing/2014/main" id="{FDEE4029-9D79-48EA-BF76-E0288E353EAA}"/>
              </a:ext>
            </a:extLst>
          </p:cNvPr>
          <p:cNvSpPr txBox="1">
            <a:spLocks/>
          </p:cNvSpPr>
          <p:nvPr/>
        </p:nvSpPr>
        <p:spPr>
          <a:xfrm>
            <a:off x="626098" y="3989112"/>
            <a:ext cx="8678159" cy="209978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800" dirty="0">
                <a:solidFill>
                  <a:schemeClr val="tx1"/>
                </a:solidFill>
                <a:effectLst/>
              </a:rPr>
              <a:t>public Person (String name, Integer age) {</a:t>
            </a:r>
          </a:p>
          <a:p>
            <a:pPr>
              <a:spcBef>
                <a:spcPts val="600"/>
              </a:spcBef>
            </a:pPr>
            <a:r>
              <a:rPr lang="en-US" sz="2800" dirty="0">
                <a:solidFill>
                  <a:schemeClr val="tx1"/>
                </a:solidFill>
                <a:effectLst/>
              </a:rPr>
              <a:t>  </a:t>
            </a:r>
            <a:r>
              <a:rPr lang="en-US" sz="2800" dirty="0">
                <a:solidFill>
                  <a:schemeClr val="bg1"/>
                </a:solidFill>
                <a:effectLst/>
              </a:rPr>
              <a:t>this</a:t>
            </a:r>
            <a:r>
              <a:rPr lang="en-US" sz="2800" dirty="0">
                <a:solidFill>
                  <a:schemeClr val="tx1"/>
                </a:solidFill>
                <a:effectLst/>
              </a:rPr>
              <a:t>(name);</a:t>
            </a:r>
          </a:p>
          <a:p>
            <a:pPr>
              <a:spcBef>
                <a:spcPts val="600"/>
              </a:spcBef>
            </a:pPr>
            <a:r>
              <a:rPr lang="en-US" sz="2800" dirty="0">
                <a:solidFill>
                  <a:schemeClr val="tx1"/>
                </a:solidFill>
                <a:effectLst/>
              </a:rPr>
              <a:t>  </a:t>
            </a:r>
            <a:r>
              <a:rPr lang="en-US" sz="2800" dirty="0">
                <a:solidFill>
                  <a:schemeClr val="bg1"/>
                </a:solidFill>
                <a:effectLst/>
              </a:rPr>
              <a:t>this</a:t>
            </a:r>
            <a:r>
              <a:rPr lang="en-US" sz="2800" dirty="0">
                <a:solidFill>
                  <a:schemeClr val="tx1"/>
                </a:solidFill>
                <a:effectLst/>
              </a:rPr>
              <a:t>.age = age;</a:t>
            </a:r>
          </a:p>
          <a:p>
            <a:pPr>
              <a:spcBef>
                <a:spcPts val="600"/>
              </a:spcBef>
            </a:pPr>
            <a:r>
              <a:rPr lang="en-US" sz="2800" dirty="0">
                <a:solidFill>
                  <a:schemeClr val="tx1"/>
                </a:solidFill>
                <a:effectLst/>
              </a:rPr>
              <a:t>}</a:t>
            </a:r>
          </a:p>
        </p:txBody>
      </p:sp>
      <p:sp>
        <p:nvSpPr>
          <p:cNvPr id="7" name="Slide Number">
            <a:extLst>
              <a:ext uri="{FF2B5EF4-FFF2-40B4-BE49-F238E27FC236}">
                <a16:creationId xmlns:a16="http://schemas.microsoft.com/office/drawing/2014/main" id="{6035ACBC-E414-4D1A-94E0-2EE5A5E9C43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56</a:t>
            </a:fld>
            <a:endParaRPr lang="en-US" noProof="0" dirty="0"/>
          </a:p>
        </p:txBody>
      </p:sp>
    </p:spTree>
    <p:extLst>
      <p:ext uri="{BB962C8B-B14F-4D97-AF65-F5344CB8AC3E}">
        <p14:creationId xmlns:p14="http://schemas.microsoft.com/office/powerpoint/2010/main" val="2879838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F4388F-43A3-4542-AA3F-B0DFB5691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857" y="1385623"/>
            <a:ext cx="2478286" cy="2478286"/>
          </a:xfrm>
          <a:prstGeom prst="rect">
            <a:avLst/>
          </a:prstGeom>
        </p:spPr>
      </p:pic>
      <p:sp>
        <p:nvSpPr>
          <p:cNvPr id="3" name="Title 2">
            <a:extLst>
              <a:ext uri="{FF2B5EF4-FFF2-40B4-BE49-F238E27FC236}">
                <a16:creationId xmlns:a16="http://schemas.microsoft.com/office/drawing/2014/main" id="{A48BB030-E0EF-451B-AD25-258CEC75DD3A}"/>
              </a:ext>
            </a:extLst>
          </p:cNvPr>
          <p:cNvSpPr>
            <a:spLocks noGrp="1"/>
          </p:cNvSpPr>
          <p:nvPr>
            <p:ph type="title" sz="quarter" idx="10"/>
          </p:nvPr>
        </p:nvSpPr>
        <p:spPr/>
        <p:txBody>
          <a:bodyPr/>
          <a:lstStyle/>
          <a:p>
            <a:r>
              <a:rPr lang="en-US"/>
              <a:t>Access Modifiers</a:t>
            </a:r>
          </a:p>
        </p:txBody>
      </p:sp>
    </p:spTree>
    <p:extLst>
      <p:ext uri="{BB962C8B-B14F-4D97-AF65-F5344CB8AC3E}">
        <p14:creationId xmlns:p14="http://schemas.microsoft.com/office/powerpoint/2010/main" val="4197377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a:xfrm>
            <a:off x="2065510" y="1121143"/>
            <a:ext cx="9929724" cy="5584897"/>
          </a:xfrm>
        </p:spPr>
        <p:txBody>
          <a:bodyPr>
            <a:noAutofit/>
          </a:bodyPr>
          <a:lstStyle/>
          <a:p>
            <a:pPr>
              <a:buClr>
                <a:schemeClr val="tx1"/>
              </a:buClr>
            </a:pPr>
            <a:r>
              <a:rPr lang="en-US" sz="3400" dirty="0"/>
              <a:t>Object hides data from the outside world </a:t>
            </a:r>
          </a:p>
          <a:p>
            <a:pPr marL="0" indent="0">
              <a:buClr>
                <a:schemeClr val="tx1"/>
              </a:buClr>
              <a:buNone/>
            </a:pPr>
            <a:endParaRPr lang="en-US" sz="3400" dirty="0"/>
          </a:p>
          <a:p>
            <a:pPr marL="0" indent="0">
              <a:buClr>
                <a:schemeClr val="tx1"/>
              </a:buClr>
              <a:buNone/>
            </a:pPr>
            <a:endParaRPr lang="en-US" sz="3400" dirty="0"/>
          </a:p>
          <a:p>
            <a:pPr marL="0" indent="0">
              <a:buClr>
                <a:schemeClr val="tx1"/>
              </a:buClr>
              <a:buNone/>
            </a:pPr>
            <a:endParaRPr lang="en-US" sz="3400" dirty="0"/>
          </a:p>
          <a:p>
            <a:pPr marL="0" indent="0">
              <a:spcBef>
                <a:spcPts val="3000"/>
              </a:spcBef>
              <a:buClr>
                <a:schemeClr val="tx1"/>
              </a:buClr>
              <a:buNone/>
            </a:pPr>
            <a:endParaRPr lang="en-US" sz="3400" dirty="0"/>
          </a:p>
          <a:p>
            <a:r>
              <a:rPr lang="en-US" sz="3400" dirty="0">
                <a:solidFill>
                  <a:srgbClr val="234465"/>
                </a:solidFill>
              </a:rPr>
              <a:t>Classes and interfaces </a:t>
            </a:r>
            <a:r>
              <a:rPr lang="en-US" sz="3400" b="1" dirty="0">
                <a:solidFill>
                  <a:schemeClr val="bg1"/>
                </a:solidFill>
              </a:rPr>
              <a:t>cannot</a:t>
            </a:r>
            <a:r>
              <a:rPr lang="en-US" sz="3400" dirty="0">
                <a:solidFill>
                  <a:schemeClr val="bg1"/>
                </a:solidFill>
              </a:rPr>
              <a:t> </a:t>
            </a:r>
            <a:r>
              <a:rPr lang="en-US" sz="3400" dirty="0">
                <a:solidFill>
                  <a:srgbClr val="234465"/>
                </a:solidFill>
              </a:rPr>
              <a:t>be private</a:t>
            </a:r>
          </a:p>
          <a:p>
            <a:r>
              <a:rPr lang="en-US" sz="3400" dirty="0">
                <a:solidFill>
                  <a:srgbClr val="234465"/>
                </a:solidFill>
              </a:rPr>
              <a:t>Data can be </a:t>
            </a:r>
            <a:r>
              <a:rPr lang="en-US" sz="3400" b="1" dirty="0">
                <a:solidFill>
                  <a:schemeClr val="bg1"/>
                </a:solidFill>
              </a:rPr>
              <a:t>accessed only within the </a:t>
            </a:r>
            <a:br>
              <a:rPr lang="en-US" sz="3400" b="1" dirty="0">
                <a:solidFill>
                  <a:schemeClr val="bg1"/>
                </a:solidFill>
              </a:rPr>
            </a:br>
            <a:r>
              <a:rPr lang="en-US" sz="3400" b="1" dirty="0">
                <a:solidFill>
                  <a:schemeClr val="bg1"/>
                </a:solidFill>
              </a:rPr>
              <a:t>declared class</a:t>
            </a:r>
            <a:r>
              <a:rPr lang="en-US" sz="3400" dirty="0">
                <a:solidFill>
                  <a:schemeClr val="bg1"/>
                </a:solidFill>
              </a:rPr>
              <a:t> </a:t>
            </a:r>
            <a:r>
              <a:rPr lang="en-US" sz="3400" dirty="0">
                <a:solidFill>
                  <a:srgbClr val="234465"/>
                </a:solidFill>
              </a:rPr>
              <a:t>itself</a:t>
            </a:r>
          </a:p>
        </p:txBody>
      </p:sp>
      <p:sp>
        <p:nvSpPr>
          <p:cNvPr id="804866" name="Rectangle 2"/>
          <p:cNvSpPr>
            <a:spLocks noGrp="1" noChangeArrowheads="1"/>
          </p:cNvSpPr>
          <p:nvPr>
            <p:ph type="title"/>
          </p:nvPr>
        </p:nvSpPr>
        <p:spPr/>
        <p:txBody>
          <a:bodyPr/>
          <a:lstStyle/>
          <a:p>
            <a:r>
              <a:rPr lang="en-GB" dirty="0"/>
              <a:t>Private Access Modifier</a:t>
            </a:r>
            <a:endParaRPr lang="bg-BG" dirty="0"/>
          </a:p>
        </p:txBody>
      </p:sp>
      <p:sp>
        <p:nvSpPr>
          <p:cNvPr id="9" name="Rectangle 8">
            <a:extLst>
              <a:ext uri="{FF2B5EF4-FFF2-40B4-BE49-F238E27FC236}">
                <a16:creationId xmlns:a16="http://schemas.microsoft.com/office/drawing/2014/main" id="{A4A5EF0E-CF88-4AB7-B05F-34E73BF07AB9}"/>
              </a:ext>
            </a:extLst>
          </p:cNvPr>
          <p:cNvSpPr>
            <a:spLocks noChangeArrowheads="1"/>
          </p:cNvSpPr>
          <p:nvPr/>
        </p:nvSpPr>
        <p:spPr bwMode="auto">
          <a:xfrm>
            <a:off x="2925763" y="1768056"/>
            <a:ext cx="4744824" cy="292997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3963" tIns="71981" rIns="143963" bIns="71981" rtlCol="0">
            <a:spAutoFit/>
          </a:bodyPr>
          <a:lstStyle/>
          <a:p>
            <a:pPr defTabSz="914126">
              <a:spcBef>
                <a:spcPts val="600"/>
              </a:spcBef>
              <a:buClr>
                <a:srgbClr val="F2B254"/>
              </a:buClr>
              <a:buSzPct val="100000"/>
            </a:pPr>
            <a:r>
              <a:rPr lang="en-US" sz="2599" b="1" noProof="1">
                <a:latin typeface="Consolas" pitchFamily="49" charset="0"/>
                <a:cs typeface="Consolas" pitchFamily="49" charset="0"/>
              </a:rPr>
              <a:t>class Person {</a:t>
            </a:r>
          </a:p>
          <a:p>
            <a:pPr defTabSz="914126">
              <a:spcBef>
                <a:spcPts val="600"/>
              </a:spcBef>
              <a:buClr>
                <a:srgbClr val="F2B254"/>
              </a:buClr>
              <a:buSzPct val="100000"/>
            </a:pPr>
            <a:r>
              <a:rPr lang="en-US" sz="2599" b="1" noProof="1">
                <a:solidFill>
                  <a:srgbClr val="FFA000"/>
                </a:solidFill>
                <a:latin typeface="Consolas" pitchFamily="49" charset="0"/>
                <a:cs typeface="Consolas" pitchFamily="49" charset="0"/>
              </a:rPr>
              <a:t>  private</a:t>
            </a:r>
            <a:r>
              <a:rPr lang="en-US" sz="2599" b="1" noProof="1">
                <a:solidFill>
                  <a:srgbClr val="234465"/>
                </a:solidFill>
                <a:latin typeface="Consolas" pitchFamily="49" charset="0"/>
                <a:cs typeface="Consolas" pitchFamily="49" charset="0"/>
              </a:rPr>
              <a:t> String name;</a:t>
            </a:r>
          </a:p>
          <a:p>
            <a:pPr defTabSz="914126">
              <a:spcBef>
                <a:spcPts val="600"/>
              </a:spcBef>
              <a:buClr>
                <a:srgbClr val="F2B254"/>
              </a:buClr>
              <a:buSzPct val="100000"/>
            </a:pPr>
            <a:r>
              <a:rPr lang="en-US" sz="2599" b="1" noProof="1">
                <a:solidFill>
                  <a:srgbClr val="234465"/>
                </a:solidFill>
                <a:latin typeface="Consolas" pitchFamily="49" charset="0"/>
                <a:cs typeface="Consolas" pitchFamily="49" charset="0"/>
              </a:rPr>
              <a:t>  Person (String name) {</a:t>
            </a:r>
          </a:p>
          <a:p>
            <a:pPr defTabSz="914126">
              <a:spcBef>
                <a:spcPts val="600"/>
              </a:spcBef>
              <a:buClr>
                <a:srgbClr val="F2B254"/>
              </a:buClr>
              <a:buSzPct val="100000"/>
            </a:pPr>
            <a:r>
              <a:rPr lang="en-US" sz="2599" b="1" noProof="1">
                <a:solidFill>
                  <a:srgbClr val="234465"/>
                </a:solidFill>
                <a:latin typeface="Consolas" pitchFamily="49" charset="0"/>
                <a:cs typeface="Consolas" pitchFamily="49" charset="0"/>
              </a:rPr>
              <a:t>    this.name = name;</a:t>
            </a:r>
          </a:p>
          <a:p>
            <a:pPr defTabSz="914126">
              <a:spcBef>
                <a:spcPts val="600"/>
              </a:spcBef>
              <a:buClr>
                <a:srgbClr val="F2B254"/>
              </a:buClr>
              <a:buSzPct val="100000"/>
            </a:pPr>
            <a:r>
              <a:rPr lang="en-US" sz="2599" b="1" noProof="1">
                <a:solidFill>
                  <a:srgbClr val="234465"/>
                </a:solidFill>
                <a:latin typeface="Consolas" pitchFamily="49" charset="0"/>
                <a:cs typeface="Consolas" pitchFamily="49" charset="0"/>
              </a:rPr>
              <a:t>  }</a:t>
            </a:r>
          </a:p>
          <a:p>
            <a:pPr defTabSz="914126">
              <a:spcBef>
                <a:spcPts val="600"/>
              </a:spcBef>
              <a:buClr>
                <a:srgbClr val="F2B254"/>
              </a:buClr>
              <a:buSzPct val="100000"/>
            </a:pPr>
            <a:r>
              <a:rPr lang="en-US" sz="2599" b="1" noProof="1">
                <a:solidFill>
                  <a:srgbClr val="234465"/>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1A0C1744-D9EE-4907-A1F4-ABEBE79951C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58</a:t>
            </a:fld>
            <a:endParaRPr lang="en-US" dirty="0"/>
          </a:p>
        </p:txBody>
      </p:sp>
    </p:spTree>
    <p:extLst>
      <p:ext uri="{BB962C8B-B14F-4D97-AF65-F5344CB8AC3E}">
        <p14:creationId xmlns:p14="http://schemas.microsoft.com/office/powerpoint/2010/main" val="31869690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p:txBody>
          <a:bodyPr>
            <a:normAutofit/>
          </a:bodyPr>
          <a:lstStyle/>
          <a:p>
            <a:r>
              <a:rPr lang="en-US" sz="3400" dirty="0">
                <a:solidFill>
                  <a:srgbClr val="234465"/>
                </a:solidFill>
              </a:rPr>
              <a:t>Grants </a:t>
            </a:r>
            <a:r>
              <a:rPr lang="en-US" sz="3400" b="1" dirty="0">
                <a:solidFill>
                  <a:schemeClr val="bg1"/>
                </a:solidFill>
              </a:rPr>
              <a:t>access to subclasses</a:t>
            </a:r>
            <a:endParaRPr lang="en-US" sz="3400" dirty="0">
              <a:solidFill>
                <a:srgbClr val="234465"/>
              </a:solidFill>
            </a:endParaRPr>
          </a:p>
          <a:p>
            <a:pPr marL="0" indent="0">
              <a:buClr>
                <a:schemeClr val="tx1"/>
              </a:buClr>
              <a:buNone/>
            </a:pPr>
            <a:endParaRPr lang="en-US" sz="3400" dirty="0"/>
          </a:p>
          <a:p>
            <a:pPr marL="0" indent="0">
              <a:buClr>
                <a:schemeClr val="tx1"/>
              </a:buClr>
              <a:buNone/>
            </a:pPr>
            <a:endParaRPr lang="en-US" sz="3400" dirty="0"/>
          </a:p>
          <a:p>
            <a:pPr marL="0" indent="0">
              <a:buClr>
                <a:schemeClr val="tx1"/>
              </a:buClr>
              <a:buNone/>
            </a:pPr>
            <a:endParaRPr lang="en-US" sz="3400" dirty="0"/>
          </a:p>
          <a:p>
            <a:pPr>
              <a:spcBef>
                <a:spcPts val="0"/>
              </a:spcBef>
              <a:buClr>
                <a:schemeClr val="tx1"/>
              </a:buClr>
            </a:pPr>
            <a:r>
              <a:rPr lang="en-US" sz="3400" b="1" dirty="0">
                <a:solidFill>
                  <a:schemeClr val="bg1"/>
                </a:solidFill>
                <a:latin typeface="Consolas" panose="020B0609020204030204" pitchFamily="49" charset="0"/>
              </a:rPr>
              <a:t>protected</a:t>
            </a:r>
            <a:r>
              <a:rPr lang="en-US" sz="3400" dirty="0">
                <a:solidFill>
                  <a:srgbClr val="234465"/>
                </a:solidFill>
              </a:rPr>
              <a:t> modifier cannot be applied to </a:t>
            </a:r>
            <a:br>
              <a:rPr lang="en-US" sz="3400" dirty="0">
                <a:solidFill>
                  <a:srgbClr val="234465"/>
                </a:solidFill>
              </a:rPr>
            </a:br>
            <a:r>
              <a:rPr lang="en-US" sz="3400" dirty="0">
                <a:solidFill>
                  <a:srgbClr val="234465"/>
                </a:solidFill>
              </a:rPr>
              <a:t>classes and interfaces</a:t>
            </a:r>
          </a:p>
          <a:p>
            <a:pPr>
              <a:spcBef>
                <a:spcPts val="0"/>
              </a:spcBef>
              <a:buClr>
                <a:schemeClr val="tx1"/>
              </a:buClr>
            </a:pPr>
            <a:r>
              <a:rPr lang="en-US" sz="3400" dirty="0">
                <a:solidFill>
                  <a:srgbClr val="234465"/>
                </a:solidFill>
              </a:rPr>
              <a:t>Prevents a </a:t>
            </a:r>
            <a:r>
              <a:rPr lang="en-US" sz="3400" b="1" dirty="0">
                <a:solidFill>
                  <a:schemeClr val="bg1"/>
                </a:solidFill>
              </a:rPr>
              <a:t>nonrelated</a:t>
            </a:r>
            <a:r>
              <a:rPr lang="en-US" sz="3400" dirty="0">
                <a:solidFill>
                  <a:srgbClr val="234465"/>
                </a:solidFill>
              </a:rPr>
              <a:t> class from trying to use it</a:t>
            </a:r>
          </a:p>
        </p:txBody>
      </p:sp>
      <p:sp>
        <p:nvSpPr>
          <p:cNvPr id="804866" name="Rectangle 2"/>
          <p:cNvSpPr>
            <a:spLocks noGrp="1" noChangeArrowheads="1"/>
          </p:cNvSpPr>
          <p:nvPr>
            <p:ph type="title"/>
          </p:nvPr>
        </p:nvSpPr>
        <p:spPr/>
        <p:txBody>
          <a:bodyPr/>
          <a:lstStyle/>
          <a:p>
            <a:r>
              <a:rPr lang="en-GB"/>
              <a:t>Protected </a:t>
            </a:r>
            <a:r>
              <a:rPr lang="en-GB" dirty="0"/>
              <a:t>Access Modifier</a:t>
            </a:r>
            <a:endParaRPr lang="bg-BG" dirty="0"/>
          </a:p>
        </p:txBody>
      </p:sp>
      <p:sp>
        <p:nvSpPr>
          <p:cNvPr id="9" name="Rectangle 8">
            <a:extLst>
              <a:ext uri="{FF2B5EF4-FFF2-40B4-BE49-F238E27FC236}">
                <a16:creationId xmlns:a16="http://schemas.microsoft.com/office/drawing/2014/main" id="{A4A5EF0E-CF88-4AB7-B05F-34E73BF07AB9}"/>
              </a:ext>
            </a:extLst>
          </p:cNvPr>
          <p:cNvSpPr>
            <a:spLocks noChangeArrowheads="1"/>
          </p:cNvSpPr>
          <p:nvPr/>
        </p:nvSpPr>
        <p:spPr bwMode="auto">
          <a:xfrm>
            <a:off x="2406000" y="1794688"/>
            <a:ext cx="8697316" cy="20997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3963" tIns="71981" rIns="143963" bIns="71981" rtlCol="0">
            <a:spAutoFit/>
          </a:bodyPr>
          <a:lstStyle/>
          <a:p>
            <a:pPr lvl="0" fontAlgn="base">
              <a:spcBef>
                <a:spcPts val="600"/>
              </a:spcBef>
            </a:pPr>
            <a:r>
              <a:rPr lang="en-US" sz="2800" b="1" noProof="1">
                <a:latin typeface="Consolas" pitchFamily="49" charset="0"/>
                <a:cs typeface="Consolas" pitchFamily="49" charset="0"/>
              </a:rPr>
              <a:t>class </a:t>
            </a:r>
            <a:r>
              <a:rPr lang="en-US" sz="2800" b="1" noProof="1">
                <a:solidFill>
                  <a:schemeClr val="bg1"/>
                </a:solidFill>
                <a:latin typeface="Consolas" pitchFamily="49" charset="0"/>
                <a:cs typeface="Consolas" pitchFamily="49" charset="0"/>
              </a:rPr>
              <a:t>Team</a:t>
            </a:r>
            <a:r>
              <a:rPr lang="en-US" sz="2800" b="1" noProof="1">
                <a:latin typeface="Consolas" pitchFamily="49" charset="0"/>
                <a:cs typeface="Consolas" pitchFamily="49" charset="0"/>
              </a:rPr>
              <a:t> {</a:t>
            </a:r>
          </a:p>
          <a:p>
            <a:pPr lvl="0" fontAlgn="base">
              <a:spcBef>
                <a:spcPts val="600"/>
              </a:spcBef>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protected</a:t>
            </a:r>
            <a:r>
              <a:rPr lang="en-US" sz="2800" b="1" noProof="1">
                <a:latin typeface="Consolas" pitchFamily="49" charset="0"/>
                <a:cs typeface="Consolas" pitchFamily="49" charset="0"/>
              </a:rPr>
              <a:t> String getName () {…}</a:t>
            </a:r>
          </a:p>
          <a:p>
            <a:pPr lvl="0" fontAlgn="base">
              <a:spcBef>
                <a:spcPts val="600"/>
              </a:spcBef>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protected</a:t>
            </a:r>
            <a:r>
              <a:rPr lang="en-US" sz="2800" b="1" noProof="1">
                <a:latin typeface="Consolas" pitchFamily="49" charset="0"/>
                <a:cs typeface="Consolas" pitchFamily="49" charset="0"/>
              </a:rPr>
              <a:t> void setName (String name) {…}</a:t>
            </a:r>
          </a:p>
          <a:p>
            <a:pPr lvl="0" fontAlgn="base">
              <a:spcBef>
                <a:spcPts val="600"/>
              </a:spcBef>
            </a:pPr>
            <a:r>
              <a:rPr lang="en-US" sz="2800" b="1"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0B65C60A-7C85-44A2-A638-036FA9CED2B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59</a:t>
            </a:fld>
            <a:endParaRPr lang="en-US" dirty="0"/>
          </a:p>
        </p:txBody>
      </p:sp>
    </p:spTree>
    <p:extLst>
      <p:ext uri="{BB962C8B-B14F-4D97-AF65-F5344CB8AC3E}">
        <p14:creationId xmlns:p14="http://schemas.microsoft.com/office/powerpoint/2010/main" val="1550025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en-US" b="1" dirty="0">
                <a:solidFill>
                  <a:schemeClr val="bg1"/>
                </a:solidFill>
              </a:rPr>
              <a:t>Methods</a:t>
            </a:r>
            <a:r>
              <a:rPr lang="en-US" dirty="0"/>
              <a:t> let us easily </a:t>
            </a:r>
            <a:r>
              <a:rPr lang="en-US" b="1" dirty="0">
                <a:solidFill>
                  <a:schemeClr val="bg1"/>
                </a:solidFill>
              </a:rPr>
              <a:t>reuse</a:t>
            </a:r>
            <a:r>
              <a:rPr lang="en-US" dirty="0"/>
              <a:t> code</a:t>
            </a:r>
          </a:p>
          <a:p>
            <a:r>
              <a:rPr lang="en-GB" dirty="0"/>
              <a:t>We change the </a:t>
            </a:r>
            <a:r>
              <a:rPr lang="en-GB" b="1" dirty="0">
                <a:solidFill>
                  <a:schemeClr val="bg1"/>
                </a:solidFill>
              </a:rPr>
              <a:t>method</a:t>
            </a:r>
            <a:r>
              <a:rPr lang="en-GB" dirty="0"/>
              <a:t> once to affect </a:t>
            </a:r>
            <a:r>
              <a:rPr lang="en-GB" b="1" dirty="0">
                <a:solidFill>
                  <a:schemeClr val="bg1"/>
                </a:solidFill>
              </a:rPr>
              <a:t>all</a:t>
            </a:r>
            <a:r>
              <a:rPr lang="en-GB" dirty="0"/>
              <a:t> </a:t>
            </a:r>
            <a:r>
              <a:rPr lang="en-GB" b="1" dirty="0">
                <a:solidFill>
                  <a:schemeClr val="bg1"/>
                </a:solidFill>
              </a:rPr>
              <a:t>calls</a:t>
            </a:r>
          </a:p>
        </p:txBody>
      </p:sp>
      <p:sp>
        <p:nvSpPr>
          <p:cNvPr id="4" name="Title 3"/>
          <p:cNvSpPr>
            <a:spLocks noGrp="1"/>
          </p:cNvSpPr>
          <p:nvPr>
            <p:ph type="title"/>
          </p:nvPr>
        </p:nvSpPr>
        <p:spPr/>
        <p:txBody>
          <a:bodyPr/>
          <a:lstStyle/>
          <a:p>
            <a:r>
              <a:rPr lang="en-US" dirty="0"/>
              <a:t>Splitting Code into Methods (2)</a:t>
            </a:r>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620306" y="2566642"/>
            <a:ext cx="9186168" cy="401915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0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r>
              <a:rPr lang="en-US" sz="2400" noProof="1"/>
              <a:t>BankAccount bankAcc = new BankAccount();</a:t>
            </a:r>
          </a:p>
          <a:p>
            <a:r>
              <a:rPr lang="en-US" sz="2400" noProof="1"/>
              <a:t>bankAcc.setId(1);</a:t>
            </a:r>
          </a:p>
          <a:p>
            <a:r>
              <a:rPr lang="en-US" sz="2400" noProof="1"/>
              <a:t>bankAcc.deposit(20);</a:t>
            </a:r>
          </a:p>
          <a:p>
            <a:r>
              <a:rPr lang="en-US" sz="2400" noProof="1"/>
              <a:t>System.out.printf("Account %d, balance %d",</a:t>
            </a:r>
          </a:p>
          <a:p>
            <a:pPr>
              <a:spcBef>
                <a:spcPts val="0"/>
              </a:spcBef>
            </a:pPr>
            <a:r>
              <a:rPr lang="en-US" sz="2400" noProof="1"/>
              <a:t>		bankAcc.getId(),bankAcc.getBalance());</a:t>
            </a:r>
          </a:p>
          <a:p>
            <a:r>
              <a:rPr lang="en-US" sz="2400" noProof="1"/>
              <a:t>bankAcc.withdraw(10);</a:t>
            </a:r>
          </a:p>
          <a:p>
            <a:pPr>
              <a:spcBef>
                <a:spcPts val="0"/>
              </a:spcBef>
              <a:spcAft>
                <a:spcPts val="0"/>
              </a:spcAft>
            </a:pPr>
            <a:r>
              <a:rPr lang="en-US" sz="2400" noProof="1"/>
              <a:t>…</a:t>
            </a:r>
          </a:p>
          <a:p>
            <a:r>
              <a:rPr lang="en-US" sz="2400" noProof="1"/>
              <a:t>System.out.println(bankAcc.toString());</a:t>
            </a:r>
          </a:p>
        </p:txBody>
      </p:sp>
      <p:sp>
        <p:nvSpPr>
          <p:cNvPr id="8" name="AutoShape 6">
            <a:extLst>
              <a:ext uri="{FF2B5EF4-FFF2-40B4-BE49-F238E27FC236}">
                <a16:creationId xmlns:a16="http://schemas.microsoft.com/office/drawing/2014/main" id="{7320F07E-A663-4631-9D85-28B2A468D36A}"/>
              </a:ext>
            </a:extLst>
          </p:cNvPr>
          <p:cNvSpPr>
            <a:spLocks noChangeArrowheads="1"/>
          </p:cNvSpPr>
          <p:nvPr/>
        </p:nvSpPr>
        <p:spPr bwMode="auto">
          <a:xfrm>
            <a:off x="7526692" y="5249730"/>
            <a:ext cx="3721879" cy="919401"/>
          </a:xfrm>
          <a:prstGeom prst="wedgeRoundRectCallout">
            <a:avLst>
              <a:gd name="adj1" fmla="val -54338"/>
              <a:gd name="adj2" fmla="val 4682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effectLst>
                  <a:outerShdw blurRad="38100" dist="38100" dir="2700000" algn="tl">
                    <a:srgbClr val="000000">
                      <a:alpha val="43137"/>
                    </a:srgbClr>
                  </a:outerShdw>
                </a:effectLst>
              </a:rPr>
              <a:t>Override </a:t>
            </a:r>
            <a:r>
              <a:rPr lang="en-US" sz="2400" b="1" noProof="1">
                <a:solidFill>
                  <a:schemeClr val="bg1"/>
                </a:solidFill>
                <a:effectLst>
                  <a:outerShdw blurRad="38100" dist="38100" dir="2700000" algn="tl">
                    <a:srgbClr val="000000">
                      <a:alpha val="43137"/>
                    </a:srgbClr>
                  </a:outerShdw>
                </a:effectLst>
                <a:latin typeface="Consolas" panose="020B0609020204030204" pitchFamily="49" charset="0"/>
              </a:rPr>
              <a:t>.toString()</a:t>
            </a:r>
            <a:r>
              <a:rPr lang="en-US" sz="2400" b="1" noProof="1">
                <a:solidFill>
                  <a:srgbClr val="FFFFFF"/>
                </a:solidFill>
                <a:effectLst>
                  <a:outerShdw blurRad="38100" dist="38100" dir="2700000" algn="tl">
                    <a:srgbClr val="000000">
                      <a:alpha val="43137"/>
                    </a:srgbClr>
                  </a:outerShdw>
                </a:effectLst>
              </a:rPr>
              <a:t> to set a global printing format</a:t>
            </a:r>
          </a:p>
        </p:txBody>
      </p:sp>
      <p:sp>
        <p:nvSpPr>
          <p:cNvPr id="7" name="Slide Number">
            <a:extLst>
              <a:ext uri="{FF2B5EF4-FFF2-40B4-BE49-F238E27FC236}">
                <a16:creationId xmlns:a16="http://schemas.microsoft.com/office/drawing/2014/main" id="{FE697C4A-E03B-4954-96F1-CB8E554D46A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21053567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a:xfrm>
            <a:off x="2065510" y="1121143"/>
            <a:ext cx="9929724" cy="5584897"/>
          </a:xfrm>
        </p:spPr>
        <p:txBody>
          <a:bodyPr>
            <a:normAutofit/>
          </a:bodyPr>
          <a:lstStyle/>
          <a:p>
            <a:pPr lvl="0"/>
            <a:r>
              <a:rPr lang="en-US" sz="3400" dirty="0"/>
              <a:t>Do not explicitly declare an access modifier</a:t>
            </a:r>
          </a:p>
          <a:p>
            <a:endParaRPr lang="en-US" sz="3400" dirty="0"/>
          </a:p>
          <a:p>
            <a:endParaRPr lang="en-US" sz="3400" dirty="0"/>
          </a:p>
          <a:p>
            <a:endParaRPr lang="en-US" sz="3400" dirty="0"/>
          </a:p>
          <a:p>
            <a:pPr>
              <a:spcBef>
                <a:spcPts val="0"/>
              </a:spcBef>
              <a:buClr>
                <a:schemeClr val="tx1"/>
              </a:buClr>
            </a:pPr>
            <a:r>
              <a:rPr lang="en-US" sz="3400" b="1" dirty="0">
                <a:solidFill>
                  <a:schemeClr val="bg1"/>
                </a:solidFill>
              </a:rPr>
              <a:t>Available</a:t>
            </a:r>
            <a:r>
              <a:rPr lang="en-US" sz="3400" dirty="0">
                <a:solidFill>
                  <a:srgbClr val="234465"/>
                </a:solidFill>
              </a:rPr>
              <a:t> to any other class in the same </a:t>
            </a:r>
            <a:r>
              <a:rPr lang="en-US" sz="3400" b="1" dirty="0">
                <a:solidFill>
                  <a:schemeClr val="bg1"/>
                </a:solidFill>
              </a:rPr>
              <a:t>package</a:t>
            </a:r>
          </a:p>
        </p:txBody>
      </p:sp>
      <p:sp>
        <p:nvSpPr>
          <p:cNvPr id="804866" name="Rectangle 2"/>
          <p:cNvSpPr>
            <a:spLocks noGrp="1" noChangeArrowheads="1"/>
          </p:cNvSpPr>
          <p:nvPr>
            <p:ph type="title"/>
          </p:nvPr>
        </p:nvSpPr>
        <p:spPr/>
        <p:txBody>
          <a:bodyPr/>
          <a:lstStyle/>
          <a:p>
            <a:r>
              <a:rPr lang="en-GB"/>
              <a:t>Default Access Modifier</a:t>
            </a:r>
            <a:endParaRPr lang="bg-BG" dirty="0"/>
          </a:p>
        </p:txBody>
      </p:sp>
      <p:sp>
        <p:nvSpPr>
          <p:cNvPr id="9" name="Rectangle 8">
            <a:extLst>
              <a:ext uri="{FF2B5EF4-FFF2-40B4-BE49-F238E27FC236}">
                <a16:creationId xmlns:a16="http://schemas.microsoft.com/office/drawing/2014/main" id="{A4A5EF0E-CF88-4AB7-B05F-34E73BF07AB9}"/>
              </a:ext>
            </a:extLst>
          </p:cNvPr>
          <p:cNvSpPr>
            <a:spLocks noChangeArrowheads="1"/>
          </p:cNvSpPr>
          <p:nvPr/>
        </p:nvSpPr>
        <p:spPr bwMode="auto">
          <a:xfrm>
            <a:off x="2925763" y="1754806"/>
            <a:ext cx="7247508" cy="20997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3963" tIns="71981" rIns="143963" bIns="71981" rtlCol="0">
            <a:spAutoFit/>
          </a:bodyPr>
          <a:lstStyle/>
          <a:p>
            <a:pPr lvl="0" fontAlgn="base">
              <a:spcBef>
                <a:spcPts val="600"/>
              </a:spcBef>
            </a:pPr>
            <a:r>
              <a:rPr lang="en-US" sz="2800" b="1" noProof="1">
                <a:latin typeface="Consolas" pitchFamily="49" charset="0"/>
                <a:cs typeface="Consolas" pitchFamily="49" charset="0"/>
              </a:rPr>
              <a:t>class </a:t>
            </a:r>
            <a:r>
              <a:rPr lang="en-US" sz="2800" b="1" noProof="1">
                <a:solidFill>
                  <a:schemeClr val="bg1"/>
                </a:solidFill>
                <a:latin typeface="Consolas" pitchFamily="49" charset="0"/>
                <a:cs typeface="Consolas" pitchFamily="49" charset="0"/>
              </a:rPr>
              <a:t>Team</a:t>
            </a:r>
            <a:r>
              <a:rPr lang="en-US" sz="2800" b="1" noProof="1">
                <a:latin typeface="Consolas" pitchFamily="49" charset="0"/>
                <a:cs typeface="Consolas" pitchFamily="49" charset="0"/>
              </a:rPr>
              <a:t> {</a:t>
            </a:r>
          </a:p>
          <a:p>
            <a:pPr lvl="0" fontAlgn="base">
              <a:spcBef>
                <a:spcPts val="600"/>
              </a:spcBef>
            </a:pPr>
            <a:r>
              <a:rPr lang="en-US" sz="2800" b="1" noProof="1">
                <a:latin typeface="Consolas" pitchFamily="49" charset="0"/>
                <a:cs typeface="Consolas" pitchFamily="49" charset="0"/>
              </a:rPr>
              <a:t>  String getName() {…}</a:t>
            </a:r>
          </a:p>
          <a:p>
            <a:pPr lvl="0" fontAlgn="base">
              <a:spcBef>
                <a:spcPts val="600"/>
              </a:spcBef>
            </a:pPr>
            <a:r>
              <a:rPr lang="en-US" sz="2800" b="1" noProof="1">
                <a:latin typeface="Consolas" pitchFamily="49" charset="0"/>
                <a:cs typeface="Consolas" pitchFamily="49" charset="0"/>
              </a:rPr>
              <a:t>  void </a:t>
            </a:r>
            <a:r>
              <a:rPr lang="en-US" sz="2800" b="1" noProof="1">
                <a:solidFill>
                  <a:schemeClr val="bg1"/>
                </a:solidFill>
                <a:latin typeface="Consolas" pitchFamily="49" charset="0"/>
                <a:cs typeface="Consolas" pitchFamily="49" charset="0"/>
              </a:rPr>
              <a:t>setName</a:t>
            </a:r>
            <a:r>
              <a:rPr lang="en-US" sz="2800" b="1" noProof="1">
                <a:latin typeface="Consolas" pitchFamily="49" charset="0"/>
                <a:cs typeface="Consolas" pitchFamily="49" charset="0"/>
              </a:rPr>
              <a:t>(String name) {…}</a:t>
            </a:r>
          </a:p>
          <a:p>
            <a:pPr lvl="0" fontAlgn="base">
              <a:spcBef>
                <a:spcPts val="600"/>
              </a:spcBef>
            </a:pPr>
            <a:r>
              <a:rPr lang="en-US" sz="2800" b="1" noProof="1">
                <a:latin typeface="Consolas" pitchFamily="49" charset="0"/>
                <a:cs typeface="Consolas" pitchFamily="49" charset="0"/>
              </a:rPr>
              <a:t>}</a:t>
            </a:r>
          </a:p>
        </p:txBody>
      </p:sp>
      <p:sp>
        <p:nvSpPr>
          <p:cNvPr id="10" name="Rectangle 9"/>
          <p:cNvSpPr>
            <a:spLocks noChangeArrowheads="1"/>
          </p:cNvSpPr>
          <p:nvPr/>
        </p:nvSpPr>
        <p:spPr bwMode="auto">
          <a:xfrm>
            <a:off x="2925763" y="4590154"/>
            <a:ext cx="7247508" cy="204671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800" b="1" noProof="1">
                <a:latin typeface="Consolas" pitchFamily="49" charset="0"/>
                <a:cs typeface="Consolas" pitchFamily="49" charset="0"/>
              </a:rPr>
              <a:t>Team real = new Team("Real");</a:t>
            </a:r>
          </a:p>
          <a:p>
            <a:pPr fontAlgn="base">
              <a:spcBef>
                <a:spcPts val="600"/>
              </a:spcBef>
            </a:pPr>
            <a:r>
              <a:rPr lang="en-US" sz="2800" b="1" noProof="1">
                <a:latin typeface="Consolas" pitchFamily="49" charset="0"/>
                <a:cs typeface="Consolas" pitchFamily="49" charset="0"/>
              </a:rPr>
              <a:t>real.</a:t>
            </a:r>
            <a:r>
              <a:rPr lang="en-US" sz="2800" b="1" noProof="1">
                <a:solidFill>
                  <a:schemeClr val="bg1"/>
                </a:solidFill>
                <a:latin typeface="Consolas" pitchFamily="49" charset="0"/>
                <a:cs typeface="Consolas" pitchFamily="49" charset="0"/>
              </a:rPr>
              <a:t>setName</a:t>
            </a:r>
            <a:r>
              <a:rPr lang="en-US" sz="2800" b="1" noProof="1">
                <a:latin typeface="Consolas" pitchFamily="49" charset="0"/>
                <a:cs typeface="Consolas" pitchFamily="49" charset="0"/>
              </a:rPr>
              <a:t>("Real Madrid");</a:t>
            </a:r>
          </a:p>
          <a:p>
            <a:pPr fontAlgn="base">
              <a:spcBef>
                <a:spcPts val="600"/>
              </a:spcBef>
            </a:pPr>
            <a:r>
              <a:rPr lang="en-US" sz="2800" b="1" noProof="1">
                <a:latin typeface="Consolas" pitchFamily="49" charset="0"/>
                <a:cs typeface="Consolas" pitchFamily="49" charset="0"/>
              </a:rPr>
              <a:t>System.out.println(real.getName());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fontAlgn="base">
              <a:spcBef>
                <a:spcPts val="600"/>
              </a:spcBef>
            </a:pPr>
            <a:r>
              <a:rPr lang="en-US" sz="2800" b="1" i="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Real Madrid</a:t>
            </a:r>
          </a:p>
        </p:txBody>
      </p:sp>
      <p:sp>
        <p:nvSpPr>
          <p:cNvPr id="7" name="Slide Number">
            <a:extLst>
              <a:ext uri="{FF2B5EF4-FFF2-40B4-BE49-F238E27FC236}">
                <a16:creationId xmlns:a16="http://schemas.microsoft.com/office/drawing/2014/main" id="{7405A202-1AC9-403E-B355-81C8C6546FA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60</a:t>
            </a:fld>
            <a:endParaRPr lang="en-US" dirty="0"/>
          </a:p>
        </p:txBody>
      </p:sp>
    </p:spTree>
    <p:extLst>
      <p:ext uri="{BB962C8B-B14F-4D97-AF65-F5344CB8AC3E}">
        <p14:creationId xmlns:p14="http://schemas.microsoft.com/office/powerpoint/2010/main" val="149821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a:xfrm>
            <a:off x="2065510" y="1121144"/>
            <a:ext cx="9929724" cy="5276048"/>
          </a:xfrm>
        </p:spPr>
        <p:txBody>
          <a:bodyPr>
            <a:noAutofit/>
          </a:bodyPr>
          <a:lstStyle/>
          <a:p>
            <a:r>
              <a:rPr lang="en-US" sz="3400" dirty="0">
                <a:solidFill>
                  <a:srgbClr val="234465"/>
                </a:solidFill>
              </a:rPr>
              <a:t>Grants access</a:t>
            </a:r>
            <a:r>
              <a:rPr lang="en-US" sz="3400" dirty="0">
                <a:solidFill>
                  <a:srgbClr val="234465">
                    <a:lumMod val="75000"/>
                  </a:srgbClr>
                </a:solidFill>
              </a:rPr>
              <a:t> </a:t>
            </a:r>
            <a:r>
              <a:rPr lang="en-US" sz="3400" dirty="0">
                <a:solidFill>
                  <a:srgbClr val="234465"/>
                </a:solidFill>
              </a:rPr>
              <a:t>to </a:t>
            </a:r>
            <a:r>
              <a:rPr lang="en-US" sz="3400" b="1" dirty="0">
                <a:solidFill>
                  <a:schemeClr val="bg1"/>
                </a:solidFill>
              </a:rPr>
              <a:t>any class </a:t>
            </a:r>
            <a:r>
              <a:rPr lang="en-US" sz="3400" dirty="0">
                <a:solidFill>
                  <a:srgbClr val="234465"/>
                </a:solidFill>
              </a:rPr>
              <a:t>belonging to </a:t>
            </a:r>
            <a:br>
              <a:rPr lang="en-US" sz="3400" dirty="0">
                <a:solidFill>
                  <a:srgbClr val="234465"/>
                </a:solidFill>
              </a:rPr>
            </a:br>
            <a:r>
              <a:rPr lang="en-US" sz="3400" dirty="0">
                <a:solidFill>
                  <a:srgbClr val="234465"/>
                </a:solidFill>
              </a:rPr>
              <a:t>the </a:t>
            </a:r>
            <a:r>
              <a:rPr lang="en-US" sz="3400" b="1" dirty="0">
                <a:solidFill>
                  <a:schemeClr val="bg1"/>
                </a:solidFill>
              </a:rPr>
              <a:t>Java Universe</a:t>
            </a:r>
          </a:p>
          <a:p>
            <a:pPr marL="0" indent="0">
              <a:buClr>
                <a:schemeClr val="tx1"/>
              </a:buClr>
              <a:buNone/>
            </a:pPr>
            <a:endParaRPr lang="en-US" sz="3400" dirty="0"/>
          </a:p>
          <a:p>
            <a:pPr marL="0" indent="0">
              <a:buClr>
                <a:schemeClr val="tx1"/>
              </a:buClr>
              <a:buNone/>
            </a:pPr>
            <a:endParaRPr lang="en-US" sz="3400" dirty="0"/>
          </a:p>
          <a:p>
            <a:pPr marL="0" indent="0">
              <a:buClr>
                <a:schemeClr val="tx1"/>
              </a:buClr>
              <a:buNone/>
            </a:pPr>
            <a:endParaRPr lang="en-US" sz="3400" dirty="0"/>
          </a:p>
          <a:p>
            <a:r>
              <a:rPr lang="en-US" sz="3400" dirty="0">
                <a:solidFill>
                  <a:srgbClr val="234465"/>
                </a:solidFill>
              </a:rPr>
              <a:t>Import a package if you need to use a class</a:t>
            </a:r>
          </a:p>
          <a:p>
            <a:r>
              <a:rPr lang="en-US" sz="3400" dirty="0">
                <a:solidFill>
                  <a:srgbClr val="234465"/>
                </a:solidFill>
              </a:rPr>
              <a:t>The </a:t>
            </a:r>
            <a:r>
              <a:rPr lang="en-US" sz="3400" b="1" dirty="0">
                <a:solidFill>
                  <a:schemeClr val="bg1"/>
                </a:solidFill>
                <a:latin typeface="Consolas" panose="020B0609020204030204" pitchFamily="49" charset="0"/>
              </a:rPr>
              <a:t>main()</a:t>
            </a:r>
            <a:r>
              <a:rPr lang="en-US" sz="3400" b="1" dirty="0">
                <a:solidFill>
                  <a:schemeClr val="bg1"/>
                </a:solidFill>
              </a:rPr>
              <a:t> </a:t>
            </a:r>
            <a:r>
              <a:rPr lang="en-US" sz="3400" dirty="0">
                <a:solidFill>
                  <a:srgbClr val="234465"/>
                </a:solidFill>
              </a:rPr>
              <a:t>method of an application </a:t>
            </a:r>
            <a:br>
              <a:rPr lang="en-US" sz="3400" dirty="0">
                <a:solidFill>
                  <a:srgbClr val="234465"/>
                </a:solidFill>
              </a:rPr>
            </a:br>
            <a:r>
              <a:rPr lang="en-US" sz="3400" dirty="0">
                <a:solidFill>
                  <a:srgbClr val="234465"/>
                </a:solidFill>
              </a:rPr>
              <a:t>must be </a:t>
            </a:r>
            <a:r>
              <a:rPr lang="en-US" sz="3400" b="1" dirty="0">
                <a:solidFill>
                  <a:schemeClr val="bg1"/>
                </a:solidFill>
              </a:rPr>
              <a:t>public</a:t>
            </a:r>
          </a:p>
        </p:txBody>
      </p:sp>
      <p:sp>
        <p:nvSpPr>
          <p:cNvPr id="804866" name="Rectangle 2"/>
          <p:cNvSpPr>
            <a:spLocks noGrp="1" noChangeArrowheads="1"/>
          </p:cNvSpPr>
          <p:nvPr>
            <p:ph type="title"/>
          </p:nvPr>
        </p:nvSpPr>
        <p:spPr/>
        <p:txBody>
          <a:bodyPr/>
          <a:lstStyle/>
          <a:p>
            <a:r>
              <a:rPr lang="en-GB"/>
              <a:t>Public </a:t>
            </a:r>
            <a:r>
              <a:rPr lang="en-GB" dirty="0"/>
              <a:t>Access Modifier</a:t>
            </a:r>
            <a:endParaRPr lang="bg-BG" dirty="0"/>
          </a:p>
        </p:txBody>
      </p:sp>
      <p:sp>
        <p:nvSpPr>
          <p:cNvPr id="7" name="Rectangle 6"/>
          <p:cNvSpPr>
            <a:spLocks noChangeArrowheads="1"/>
          </p:cNvSpPr>
          <p:nvPr/>
        </p:nvSpPr>
        <p:spPr bwMode="auto">
          <a:xfrm>
            <a:off x="2925763" y="2405643"/>
            <a:ext cx="7685733" cy="2046714"/>
          </a:xfrm>
          <a:prstGeom prst="rect">
            <a:avLst/>
          </a:prstGeom>
          <a:solidFill>
            <a:srgbClr val="67748E">
              <a:lumMod val="40000"/>
              <a:lumOff val="60000"/>
              <a:alpha val="20000"/>
            </a:srgbClr>
          </a:solidFill>
          <a:ln w="12700">
            <a:solidFill>
              <a:srgbClr val="67748E">
                <a:lumMod val="60000"/>
                <a:lumOff val="40000"/>
              </a:srgbClr>
            </a:solidFill>
          </a:ln>
        </p:spPr>
        <p:txBody>
          <a:bodyPr wrap="square">
            <a:spAutoFit/>
          </a:bodyPr>
          <a:lstStyle/>
          <a:p>
            <a:pPr fontAlgn="base">
              <a:spcBef>
                <a:spcPts val="600"/>
              </a:spcBef>
              <a:defRPr/>
            </a:pPr>
            <a:r>
              <a:rPr lang="en-US" sz="2800" b="1" kern="0" noProof="1">
                <a:solidFill>
                  <a:schemeClr val="bg1"/>
                </a:solidFill>
                <a:latin typeface="Consolas" pitchFamily="49" charset="0"/>
                <a:cs typeface="Consolas" pitchFamily="49" charset="0"/>
              </a:rPr>
              <a:t>public</a:t>
            </a:r>
            <a:r>
              <a:rPr lang="en-US" sz="2800" b="1" kern="0" noProof="1">
                <a:latin typeface="Consolas" pitchFamily="49" charset="0"/>
                <a:cs typeface="Consolas" pitchFamily="49" charset="0"/>
              </a:rPr>
              <a:t> class Team {</a:t>
            </a:r>
          </a:p>
          <a:p>
            <a:pPr fontAlgn="base">
              <a:spcBef>
                <a:spcPts val="600"/>
              </a:spcBef>
              <a:defRPr/>
            </a:pPr>
            <a:r>
              <a:rPr lang="en-US" sz="2800" b="1" kern="0" noProof="1">
                <a:latin typeface="Consolas" pitchFamily="49" charset="0"/>
                <a:cs typeface="Consolas" pitchFamily="49" charset="0"/>
              </a:rPr>
              <a:t>  </a:t>
            </a:r>
            <a:r>
              <a:rPr lang="en-US" sz="2800" b="1" kern="0" noProof="1">
                <a:solidFill>
                  <a:schemeClr val="bg1"/>
                </a:solidFill>
                <a:latin typeface="Consolas" pitchFamily="49" charset="0"/>
                <a:cs typeface="Consolas" pitchFamily="49" charset="0"/>
              </a:rPr>
              <a:t>public</a:t>
            </a:r>
            <a:r>
              <a:rPr lang="en-US" sz="2800" b="1" kern="0" noProof="1">
                <a:latin typeface="Consolas" pitchFamily="49" charset="0"/>
                <a:cs typeface="Consolas" pitchFamily="49" charset="0"/>
              </a:rPr>
              <a:t> String getName() {…}</a:t>
            </a:r>
          </a:p>
          <a:p>
            <a:pPr fontAlgn="base">
              <a:spcBef>
                <a:spcPts val="600"/>
              </a:spcBef>
              <a:defRPr/>
            </a:pPr>
            <a:r>
              <a:rPr lang="en-US" sz="2800" b="1" kern="0" noProof="1">
                <a:latin typeface="Consolas" pitchFamily="49" charset="0"/>
                <a:cs typeface="Consolas" pitchFamily="49" charset="0"/>
              </a:rPr>
              <a:t>  </a:t>
            </a:r>
            <a:r>
              <a:rPr lang="en-US" sz="2800" b="1" kern="0" noProof="1">
                <a:solidFill>
                  <a:schemeClr val="bg1"/>
                </a:solidFill>
                <a:latin typeface="Consolas" pitchFamily="49" charset="0"/>
                <a:cs typeface="Consolas" pitchFamily="49" charset="0"/>
              </a:rPr>
              <a:t>public</a:t>
            </a:r>
            <a:r>
              <a:rPr lang="en-US" sz="2800" b="1" kern="0" noProof="1">
                <a:latin typeface="Consolas" pitchFamily="49" charset="0"/>
                <a:cs typeface="Consolas" pitchFamily="49" charset="0"/>
              </a:rPr>
              <a:t> void setName(String name) {…}</a:t>
            </a:r>
          </a:p>
          <a:p>
            <a:pPr fontAlgn="base">
              <a:spcBef>
                <a:spcPts val="600"/>
              </a:spcBef>
              <a:defRPr/>
            </a:pPr>
            <a:r>
              <a:rPr lang="en-US" sz="2800" b="1" kern="0"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097976CF-0D0B-4D69-8A1C-8B3E6A36F58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61</a:t>
            </a:fld>
            <a:endParaRPr lang="en-US" dirty="0"/>
          </a:p>
        </p:txBody>
      </p:sp>
    </p:spTree>
    <p:extLst>
      <p:ext uri="{BB962C8B-B14F-4D97-AF65-F5344CB8AC3E}">
        <p14:creationId xmlns:p14="http://schemas.microsoft.com/office/powerpoint/2010/main" val="1908587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pPr>
            <a:r>
              <a:rPr lang="en-US" sz="3600" dirty="0"/>
              <a:t>Create a class </a:t>
            </a:r>
            <a:r>
              <a:rPr lang="en-US" sz="3600" b="1" dirty="0">
                <a:solidFill>
                  <a:schemeClr val="bg1"/>
                </a:solidFill>
              </a:rPr>
              <a:t>Person</a:t>
            </a:r>
          </a:p>
        </p:txBody>
      </p:sp>
      <p:sp>
        <p:nvSpPr>
          <p:cNvPr id="4" name="Title 3"/>
          <p:cNvSpPr>
            <a:spLocks noGrp="1"/>
          </p:cNvSpPr>
          <p:nvPr>
            <p:ph type="title"/>
          </p:nvPr>
        </p:nvSpPr>
        <p:spPr/>
        <p:txBody>
          <a:bodyPr/>
          <a:lstStyle/>
          <a:p>
            <a:r>
              <a:rPr lang="en-US" dirty="0"/>
              <a:t>Problem: Sort by Name and Age</a:t>
            </a:r>
          </a:p>
        </p:txBody>
      </p:sp>
      <p:grpSp>
        <p:nvGrpSpPr>
          <p:cNvPr id="24" name="Group 23"/>
          <p:cNvGrpSpPr/>
          <p:nvPr/>
        </p:nvGrpSpPr>
        <p:grpSpPr>
          <a:xfrm>
            <a:off x="704591" y="2122669"/>
            <a:ext cx="5115794" cy="3707321"/>
            <a:chOff x="-306388" y="2077297"/>
            <a:chExt cx="3137848" cy="3707321"/>
          </a:xfrm>
        </p:grpSpPr>
        <p:sp>
          <p:nvSpPr>
            <p:cNvPr id="25" name="Rectangle 3"/>
            <p:cNvSpPr>
              <a:spLocks noChangeArrowheads="1"/>
            </p:cNvSpPr>
            <p:nvPr/>
          </p:nvSpPr>
          <p:spPr bwMode="auto">
            <a:xfrm>
              <a:off x="-306388" y="2077297"/>
              <a:ext cx="3137848"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3200" b="1" noProof="1">
                  <a:latin typeface="Consolas" panose="020B0609020204030204" pitchFamily="49" charset="0"/>
                </a:rPr>
                <a:t>Person</a:t>
              </a:r>
              <a:endParaRPr lang="en-US" sz="1600" b="1" noProof="1">
                <a:solidFill>
                  <a:schemeClr val="tx2">
                    <a:lumMod val="75000"/>
                  </a:schemeClr>
                </a:solidFill>
                <a:latin typeface="Consolas" panose="020B0609020204030204" pitchFamily="49" charset="0"/>
              </a:endParaRPr>
            </a:p>
          </p:txBody>
        </p:sp>
        <p:sp>
          <p:nvSpPr>
            <p:cNvPr id="26" name="Rectangle 4"/>
            <p:cNvSpPr>
              <a:spLocks noChangeArrowheads="1"/>
            </p:cNvSpPr>
            <p:nvPr/>
          </p:nvSpPr>
          <p:spPr bwMode="auto">
            <a:xfrm>
              <a:off x="-306388" y="2668032"/>
              <a:ext cx="3137848" cy="1372271"/>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-firstName: String</a:t>
              </a:r>
            </a:p>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-lastName: String</a:t>
              </a:r>
            </a:p>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-age: int</a:t>
              </a:r>
            </a:p>
          </p:txBody>
        </p:sp>
        <p:sp>
          <p:nvSpPr>
            <p:cNvPr id="27" name="Rectangle 4"/>
            <p:cNvSpPr>
              <a:spLocks noChangeArrowheads="1"/>
            </p:cNvSpPr>
            <p:nvPr/>
          </p:nvSpPr>
          <p:spPr bwMode="auto">
            <a:xfrm>
              <a:off x="-306388" y="4057826"/>
              <a:ext cx="3137848" cy="172679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+getFirstName(): String</a:t>
              </a:r>
            </a:p>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+getLastName(): String</a:t>
              </a:r>
            </a:p>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+getAge(): int</a:t>
              </a:r>
            </a:p>
            <a:p>
              <a:pPr eaLnBrk="0" hangingPunct="0">
                <a:lnSpc>
                  <a:spcPts val="3000"/>
                </a:lnSpc>
                <a:buClr>
                  <a:schemeClr val="accent5">
                    <a:lumMod val="40000"/>
                    <a:lumOff val="60000"/>
                  </a:schemeClr>
                </a:buClr>
                <a:buSzPct val="70000"/>
              </a:pPr>
              <a:r>
                <a:rPr lang="en-US" sz="2000" b="1" noProof="1">
                  <a:latin typeface="Consolas" panose="020B0609020204030204" pitchFamily="49" charset="0"/>
                </a:rPr>
                <a:t>+toString(): String</a:t>
              </a:r>
            </a:p>
          </p:txBody>
        </p:sp>
      </p:grpSp>
      <p:sp>
        <p:nvSpPr>
          <p:cNvPr id="30" name="Right Arrow 7"/>
          <p:cNvSpPr/>
          <p:nvPr/>
        </p:nvSpPr>
        <p:spPr>
          <a:xfrm>
            <a:off x="6026802" y="3910108"/>
            <a:ext cx="327663" cy="351133"/>
          </a:xfrm>
          <a:prstGeom prst="rightArrow">
            <a:avLst/>
          </a:prstGeom>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dirty="0">
              <a:solidFill>
                <a:schemeClr val="tx1"/>
              </a:solidFill>
            </a:endParaRPr>
          </a:p>
        </p:txBody>
      </p:sp>
      <p:sp>
        <p:nvSpPr>
          <p:cNvPr id="6" name="TextBox 5"/>
          <p:cNvSpPr txBox="1"/>
          <p:nvPr/>
        </p:nvSpPr>
        <p:spPr>
          <a:xfrm>
            <a:off x="3106464" y="3453110"/>
            <a:ext cx="184731" cy="523220"/>
          </a:xfrm>
          <a:prstGeom prst="rect">
            <a:avLst/>
          </a:prstGeom>
          <a:noFill/>
        </p:spPr>
        <p:txBody>
          <a:bodyPr wrap="none" rtlCol="0">
            <a:spAutoFit/>
          </a:bodyPr>
          <a:lstStyle/>
          <a:p>
            <a:endParaRPr lang="bg-BG" sz="2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882" y="2785331"/>
            <a:ext cx="5353797" cy="2600688"/>
          </a:xfrm>
          <a:prstGeom prst="rect">
            <a:avLst/>
          </a:prstGeom>
          <a:ln>
            <a:solidFill>
              <a:schemeClr val="tx1">
                <a:lumMod val="50000"/>
              </a:schemeClr>
            </a:solidFill>
          </a:ln>
        </p:spPr>
      </p:pic>
      <p:sp>
        <p:nvSpPr>
          <p:cNvPr id="12" name="TextBox 11">
            <a:extLst>
              <a:ext uri="{FF2B5EF4-FFF2-40B4-BE49-F238E27FC236}">
                <a16:creationId xmlns:a16="http://schemas.microsoft.com/office/drawing/2014/main" id="{BB154511-58D3-45F7-9FF3-171639B396F6}"/>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3"/>
              </a:rPr>
              <a:t>https://judge.softuni.bg/Contests/1535/Encapsulation-Lab</a:t>
            </a:r>
            <a:endParaRPr lang="en-US" u="sng" dirty="0">
              <a:solidFill>
                <a:schemeClr val="bg1"/>
              </a:solidFill>
            </a:endParaRPr>
          </a:p>
        </p:txBody>
      </p:sp>
      <p:sp>
        <p:nvSpPr>
          <p:cNvPr id="13" name="Slide Number">
            <a:extLst>
              <a:ext uri="{FF2B5EF4-FFF2-40B4-BE49-F238E27FC236}">
                <a16:creationId xmlns:a16="http://schemas.microsoft.com/office/drawing/2014/main" id="{832E9467-050A-48DE-8589-C9CD690C909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62</a:t>
            </a:fld>
            <a:endParaRPr lang="en-US" noProof="0" dirty="0"/>
          </a:p>
        </p:txBody>
      </p:sp>
    </p:spTree>
    <p:extLst>
      <p:ext uri="{BB962C8B-B14F-4D97-AF65-F5344CB8AC3E}">
        <p14:creationId xmlns:p14="http://schemas.microsoft.com/office/powerpoint/2010/main" val="42835108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Sort by Name and Age</a:t>
            </a:r>
          </a:p>
        </p:txBody>
      </p:sp>
      <p:sp>
        <p:nvSpPr>
          <p:cNvPr id="5" name="Text Placeholder 5"/>
          <p:cNvSpPr txBox="1">
            <a:spLocks/>
          </p:cNvSpPr>
          <p:nvPr/>
        </p:nvSpPr>
        <p:spPr>
          <a:xfrm>
            <a:off x="1644429" y="1474155"/>
            <a:ext cx="8052023" cy="466972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GB" sz="2400" dirty="0">
                <a:solidFill>
                  <a:schemeClr val="tx1"/>
                </a:solidFill>
                <a:effectLst/>
              </a:rPr>
              <a:t>public class Person {</a:t>
            </a:r>
          </a:p>
          <a:p>
            <a:r>
              <a:rPr lang="en-GB" sz="2400" dirty="0">
                <a:effectLst/>
              </a:rPr>
              <a:t>  </a:t>
            </a:r>
            <a:r>
              <a:rPr lang="nb-NO" sz="2400" dirty="0">
                <a:solidFill>
                  <a:schemeClr val="bg1"/>
                </a:solidFill>
                <a:effectLst/>
              </a:rPr>
              <a:t>private</a:t>
            </a:r>
            <a:r>
              <a:rPr lang="nb-NO" sz="2400" dirty="0">
                <a:effectLst/>
              </a:rPr>
              <a:t> </a:t>
            </a:r>
            <a:r>
              <a:rPr lang="nb-NO" sz="2400" dirty="0">
                <a:solidFill>
                  <a:schemeClr val="tx1"/>
                </a:solidFill>
                <a:effectLst/>
              </a:rPr>
              <a:t>String firstName;</a:t>
            </a:r>
          </a:p>
          <a:p>
            <a:r>
              <a:rPr lang="nb-NO" sz="2400" dirty="0">
                <a:effectLst/>
              </a:rPr>
              <a:t>  </a:t>
            </a:r>
            <a:r>
              <a:rPr lang="nb-NO" sz="2400" dirty="0">
                <a:solidFill>
                  <a:schemeClr val="bg1"/>
                </a:solidFill>
                <a:effectLst/>
              </a:rPr>
              <a:t>private</a:t>
            </a:r>
            <a:r>
              <a:rPr lang="nb-NO" sz="2400" dirty="0">
                <a:effectLst/>
              </a:rPr>
              <a:t> </a:t>
            </a:r>
            <a:r>
              <a:rPr lang="nb-NO" sz="2400" dirty="0">
                <a:solidFill>
                  <a:schemeClr val="tx1"/>
                </a:solidFill>
                <a:effectLst/>
              </a:rPr>
              <a:t>String lastName; </a:t>
            </a:r>
            <a:r>
              <a:rPr lang="nb-NO" sz="2400" dirty="0">
                <a:solidFill>
                  <a:schemeClr val="bg1"/>
                </a:solidFill>
                <a:effectLst/>
              </a:rPr>
              <a:t>private</a:t>
            </a:r>
            <a:r>
              <a:rPr lang="nb-NO" sz="2400" dirty="0">
                <a:effectLst/>
              </a:rPr>
              <a:t> </a:t>
            </a:r>
            <a:r>
              <a:rPr lang="nb-NO" sz="2400" dirty="0">
                <a:solidFill>
                  <a:schemeClr val="tx1"/>
                </a:solidFill>
                <a:effectLst/>
              </a:rPr>
              <a:t>int age;</a:t>
            </a:r>
          </a:p>
          <a:p>
            <a:pPr>
              <a:spcAft>
                <a:spcPts val="1200"/>
              </a:spcAft>
            </a:pPr>
            <a:r>
              <a:rPr lang="nb-NO" sz="2400" dirty="0">
                <a:solidFill>
                  <a:schemeClr val="tx1"/>
                </a:solidFill>
                <a:effectLst/>
              </a:rPr>
              <a:t>  </a:t>
            </a:r>
            <a:r>
              <a:rPr lang="nb-NO" sz="2400" dirty="0">
                <a:solidFill>
                  <a:schemeClr val="accent2"/>
                </a:solidFill>
                <a:effectLst/>
              </a:rPr>
              <a:t>// TODO:</a:t>
            </a:r>
            <a:r>
              <a:rPr lang="nb-NO" sz="2400" i="1" dirty="0">
                <a:solidFill>
                  <a:schemeClr val="accent2"/>
                </a:solidFill>
                <a:effectLst/>
              </a:rPr>
              <a:t> Implement Constructor</a:t>
            </a:r>
          </a:p>
          <a:p>
            <a:pPr>
              <a:spcAft>
                <a:spcPts val="1200"/>
              </a:spcAft>
            </a:pPr>
            <a:r>
              <a:rPr lang="nb-NO" sz="2400" dirty="0">
                <a:effectLst/>
              </a:rPr>
              <a:t> </a:t>
            </a:r>
            <a:r>
              <a:rPr lang="en-GB" sz="2400" dirty="0">
                <a:effectLst/>
              </a:rPr>
              <a:t> </a:t>
            </a:r>
            <a:r>
              <a:rPr lang="en-US" sz="2400" dirty="0">
                <a:solidFill>
                  <a:schemeClr val="bg1"/>
                </a:solidFill>
                <a:effectLst/>
              </a:rPr>
              <a:t>public</a:t>
            </a:r>
            <a:r>
              <a:rPr lang="en-US" sz="2400" dirty="0">
                <a:effectLst/>
              </a:rPr>
              <a:t> </a:t>
            </a:r>
            <a:r>
              <a:rPr lang="en-US" sz="2400" dirty="0">
                <a:solidFill>
                  <a:schemeClr val="tx1"/>
                </a:solidFill>
                <a:effectLst/>
              </a:rPr>
              <a:t>String getFirstName() {</a:t>
            </a:r>
            <a:r>
              <a:rPr lang="en-US" sz="2400" dirty="0">
                <a:effectLst/>
              </a:rPr>
              <a:t> </a:t>
            </a:r>
            <a:r>
              <a:rPr lang="en-US" sz="2400" i="1" dirty="0">
                <a:solidFill>
                  <a:schemeClr val="accent2"/>
                </a:solidFill>
                <a:effectLst/>
              </a:rPr>
              <a:t>/* TODO */</a:t>
            </a:r>
            <a:r>
              <a:rPr lang="en-US" sz="2400" dirty="0">
                <a:solidFill>
                  <a:schemeClr val="accent2"/>
                </a:solidFill>
                <a:effectLst/>
              </a:rPr>
              <a:t> </a:t>
            </a:r>
            <a:r>
              <a:rPr lang="en-US" sz="2400" dirty="0">
                <a:solidFill>
                  <a:schemeClr val="tx1"/>
                </a:solidFill>
                <a:effectLst/>
              </a:rPr>
              <a:t>}</a:t>
            </a:r>
            <a:endParaRPr lang="en-GB" sz="2400" dirty="0">
              <a:solidFill>
                <a:schemeClr val="accent3"/>
              </a:solidFill>
              <a:effectLst/>
            </a:endParaRPr>
          </a:p>
          <a:p>
            <a:pPr>
              <a:spcAft>
                <a:spcPts val="1200"/>
              </a:spcAft>
            </a:pPr>
            <a:r>
              <a:rPr lang="en-GB" sz="2400" dirty="0">
                <a:solidFill>
                  <a:schemeClr val="accent3"/>
                </a:solidFill>
                <a:effectLst/>
              </a:rPr>
              <a:t>  </a:t>
            </a:r>
            <a:r>
              <a:rPr lang="en-GB" sz="2400" dirty="0">
                <a:solidFill>
                  <a:schemeClr val="bg1"/>
                </a:solidFill>
                <a:effectLst/>
              </a:rPr>
              <a:t>public</a:t>
            </a:r>
            <a:r>
              <a:rPr lang="en-GB" sz="2400" dirty="0">
                <a:solidFill>
                  <a:schemeClr val="accent3"/>
                </a:solidFill>
                <a:effectLst/>
              </a:rPr>
              <a:t> </a:t>
            </a:r>
            <a:r>
              <a:rPr lang="en-GB" sz="2400" dirty="0">
                <a:solidFill>
                  <a:schemeClr val="tx1"/>
                </a:solidFill>
                <a:effectLst/>
              </a:rPr>
              <a:t>String getLastName() { </a:t>
            </a:r>
            <a:r>
              <a:rPr lang="en-GB" sz="2400" i="1" dirty="0">
                <a:solidFill>
                  <a:schemeClr val="accent2"/>
                </a:solidFill>
                <a:effectLst/>
              </a:rPr>
              <a:t>/* TODO */ </a:t>
            </a:r>
            <a:r>
              <a:rPr lang="en-GB" sz="2400" dirty="0">
                <a:solidFill>
                  <a:schemeClr val="tx1"/>
                </a:solidFill>
                <a:effectLst/>
              </a:rPr>
              <a:t>}</a:t>
            </a:r>
          </a:p>
          <a:p>
            <a:r>
              <a:rPr lang="en-GB" sz="2400" dirty="0">
                <a:effectLst/>
              </a:rPr>
              <a:t>  </a:t>
            </a:r>
            <a:r>
              <a:rPr lang="en-US" sz="2400" dirty="0">
                <a:solidFill>
                  <a:schemeClr val="bg1"/>
                </a:solidFill>
                <a:effectLst/>
              </a:rPr>
              <a:t>public</a:t>
            </a:r>
            <a:r>
              <a:rPr lang="en-US" sz="2400" dirty="0">
                <a:effectLst/>
              </a:rPr>
              <a:t> </a:t>
            </a:r>
            <a:r>
              <a:rPr lang="en-US" sz="2400" dirty="0">
                <a:solidFill>
                  <a:schemeClr val="tx1"/>
                </a:solidFill>
                <a:effectLst/>
              </a:rPr>
              <a:t>int getAge() { return age; }</a:t>
            </a:r>
            <a:endParaRPr lang="en-GB" sz="2400" dirty="0">
              <a:solidFill>
                <a:schemeClr val="tx1"/>
              </a:solidFill>
              <a:effectLst/>
            </a:endParaRPr>
          </a:p>
          <a:p>
            <a:endParaRPr lang="en-GB" sz="2400" dirty="0">
              <a:solidFill>
                <a:schemeClr val="tx2">
                  <a:lumMod val="75000"/>
                </a:schemeClr>
              </a:solidFill>
              <a:effectLst/>
            </a:endParaRPr>
          </a:p>
          <a:p>
            <a:r>
              <a:rPr lang="en-GB" sz="2400" dirty="0">
                <a:solidFill>
                  <a:schemeClr val="tx2">
                    <a:lumMod val="75000"/>
                  </a:schemeClr>
                </a:solidFill>
                <a:effectLst/>
              </a:rPr>
              <a:t>  </a:t>
            </a:r>
            <a:r>
              <a:rPr lang="en-GB" sz="2400" dirty="0">
                <a:solidFill>
                  <a:schemeClr val="bg1"/>
                </a:solidFill>
                <a:effectLst/>
              </a:rPr>
              <a:t>@Override</a:t>
            </a:r>
          </a:p>
          <a:p>
            <a:r>
              <a:rPr lang="en-GB" sz="2400" dirty="0">
                <a:effectLst/>
              </a:rPr>
              <a:t>  </a:t>
            </a:r>
            <a:r>
              <a:rPr lang="en-GB" sz="2400" dirty="0">
                <a:solidFill>
                  <a:schemeClr val="bg1"/>
                </a:solidFill>
                <a:effectLst/>
              </a:rPr>
              <a:t>public</a:t>
            </a:r>
            <a:r>
              <a:rPr lang="en-GB" sz="2400" dirty="0">
                <a:effectLst/>
              </a:rPr>
              <a:t> </a:t>
            </a:r>
            <a:r>
              <a:rPr lang="en-GB" sz="2400" dirty="0">
                <a:solidFill>
                  <a:schemeClr val="tx1"/>
                </a:solidFill>
                <a:effectLst/>
              </a:rPr>
              <a:t>String toString() { </a:t>
            </a:r>
            <a:r>
              <a:rPr lang="en-GB" sz="2400" i="1" dirty="0">
                <a:solidFill>
                  <a:schemeClr val="accent2"/>
                </a:solidFill>
                <a:effectLst/>
              </a:rPr>
              <a:t>/* TODO</a:t>
            </a:r>
            <a:r>
              <a:rPr lang="en-GB" sz="2400" dirty="0">
                <a:solidFill>
                  <a:schemeClr val="accent2"/>
                </a:solidFill>
                <a:effectLst/>
              </a:rPr>
              <a:t> */ </a:t>
            </a:r>
            <a:r>
              <a:rPr lang="en-GB" sz="2400" dirty="0">
                <a:solidFill>
                  <a:schemeClr val="tx1"/>
                </a:solidFill>
                <a:effectLst/>
              </a:rPr>
              <a:t>}</a:t>
            </a:r>
            <a:endParaRPr lang="en-GB" sz="2400" dirty="0">
              <a:effectLst/>
            </a:endParaRPr>
          </a:p>
          <a:p>
            <a:r>
              <a:rPr lang="en-GB" sz="2400" dirty="0">
                <a:solidFill>
                  <a:schemeClr val="tx1"/>
                </a:solidFill>
                <a:effectLst/>
              </a:rPr>
              <a:t>}</a:t>
            </a:r>
            <a:endParaRPr lang="en-US" sz="2400" dirty="0">
              <a:solidFill>
                <a:schemeClr val="tx1"/>
              </a:solidFill>
              <a:effectLst/>
            </a:endParaRPr>
          </a:p>
        </p:txBody>
      </p:sp>
      <p:sp>
        <p:nvSpPr>
          <p:cNvPr id="6" name="Slide Number">
            <a:extLst>
              <a:ext uri="{FF2B5EF4-FFF2-40B4-BE49-F238E27FC236}">
                <a16:creationId xmlns:a16="http://schemas.microsoft.com/office/drawing/2014/main" id="{AD31CB07-088F-4FF3-897B-DE0191C8AD9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63</a:t>
            </a:fld>
            <a:endParaRPr lang="en-US" noProof="0" dirty="0"/>
          </a:p>
        </p:txBody>
      </p:sp>
    </p:spTree>
    <p:extLst>
      <p:ext uri="{BB962C8B-B14F-4D97-AF65-F5344CB8AC3E}">
        <p14:creationId xmlns:p14="http://schemas.microsoft.com/office/powerpoint/2010/main" val="12342401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11818096" cy="5561125"/>
          </a:xfrm>
        </p:spPr>
        <p:txBody>
          <a:bodyPr/>
          <a:lstStyle/>
          <a:p>
            <a:pPr>
              <a:lnSpc>
                <a:spcPct val="100000"/>
              </a:lnSpc>
            </a:pPr>
            <a:r>
              <a:rPr lang="en-US" dirty="0"/>
              <a:t>Implement Salary</a:t>
            </a:r>
          </a:p>
          <a:p>
            <a:pPr>
              <a:lnSpc>
                <a:spcPct val="100000"/>
              </a:lnSpc>
            </a:pPr>
            <a:r>
              <a:rPr lang="en-US" dirty="0"/>
              <a:t>Add: </a:t>
            </a:r>
          </a:p>
          <a:p>
            <a:pPr lvl="1">
              <a:lnSpc>
                <a:spcPct val="100000"/>
              </a:lnSpc>
            </a:pPr>
            <a:r>
              <a:rPr lang="en-US" dirty="0"/>
              <a:t>getter for salary</a:t>
            </a:r>
          </a:p>
          <a:p>
            <a:pPr lvl="1">
              <a:lnSpc>
                <a:spcPct val="100000"/>
              </a:lnSpc>
            </a:pPr>
            <a:r>
              <a:rPr lang="en-US" dirty="0" err="1"/>
              <a:t>increaseSalary</a:t>
            </a:r>
            <a:r>
              <a:rPr lang="en-US" dirty="0"/>
              <a:t> by percentage</a:t>
            </a:r>
          </a:p>
          <a:p>
            <a:pPr>
              <a:lnSpc>
                <a:spcPct val="100000"/>
              </a:lnSpc>
            </a:pPr>
            <a:r>
              <a:rPr lang="en-US" dirty="0"/>
              <a:t>Persons younger than 30 get</a:t>
            </a:r>
            <a:br>
              <a:rPr lang="en-US" dirty="0"/>
            </a:br>
            <a:r>
              <a:rPr lang="en-US" b="1" dirty="0">
                <a:solidFill>
                  <a:schemeClr val="bg1"/>
                </a:solidFill>
              </a:rPr>
              <a:t>only half</a:t>
            </a:r>
            <a:r>
              <a:rPr lang="en-US" dirty="0"/>
              <a:t> of the increase</a:t>
            </a:r>
          </a:p>
        </p:txBody>
      </p:sp>
      <p:sp>
        <p:nvSpPr>
          <p:cNvPr id="4" name="Title 3"/>
          <p:cNvSpPr>
            <a:spLocks noGrp="1"/>
          </p:cNvSpPr>
          <p:nvPr>
            <p:ph type="title"/>
          </p:nvPr>
        </p:nvSpPr>
        <p:spPr/>
        <p:txBody>
          <a:bodyPr/>
          <a:lstStyle/>
          <a:p>
            <a:r>
              <a:rPr lang="en-US" dirty="0"/>
              <a:t>Problem: Salary Increase</a:t>
            </a:r>
          </a:p>
        </p:txBody>
      </p:sp>
      <p:grpSp>
        <p:nvGrpSpPr>
          <p:cNvPr id="24" name="Group 23"/>
          <p:cNvGrpSpPr/>
          <p:nvPr/>
        </p:nvGrpSpPr>
        <p:grpSpPr>
          <a:xfrm>
            <a:off x="6450618" y="1291824"/>
            <a:ext cx="5115794" cy="5236549"/>
            <a:chOff x="-306388" y="2077297"/>
            <a:chExt cx="3137848" cy="5236549"/>
          </a:xfrm>
        </p:grpSpPr>
        <p:sp>
          <p:nvSpPr>
            <p:cNvPr id="25" name="Rectangle 3"/>
            <p:cNvSpPr>
              <a:spLocks noChangeArrowheads="1"/>
            </p:cNvSpPr>
            <p:nvPr/>
          </p:nvSpPr>
          <p:spPr bwMode="auto">
            <a:xfrm>
              <a:off x="-306388" y="2077297"/>
              <a:ext cx="3137848"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sz="3000" b="1" noProof="1">
                  <a:latin typeface="Consolas" panose="020B0609020204030204" pitchFamily="49" charset="0"/>
                </a:rPr>
                <a:t>Person</a:t>
              </a:r>
              <a:endParaRPr lang="en-US" sz="3000" b="1" noProof="1">
                <a:solidFill>
                  <a:schemeClr val="tx2">
                    <a:lumMod val="75000"/>
                  </a:schemeClr>
                </a:solidFill>
                <a:latin typeface="Consolas" panose="020B0609020204030204" pitchFamily="49" charset="0"/>
              </a:endParaRPr>
            </a:p>
          </p:txBody>
        </p:sp>
        <p:sp>
          <p:nvSpPr>
            <p:cNvPr id="26" name="Rectangle 4"/>
            <p:cNvSpPr>
              <a:spLocks noChangeArrowheads="1"/>
            </p:cNvSpPr>
            <p:nvPr/>
          </p:nvSpPr>
          <p:spPr bwMode="auto">
            <a:xfrm>
              <a:off x="-306388" y="2668032"/>
              <a:ext cx="3137848" cy="175699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-firstName: String</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-lastName: String</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-age: int</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-salary: double</a:t>
              </a:r>
            </a:p>
          </p:txBody>
        </p:sp>
        <p:sp>
          <p:nvSpPr>
            <p:cNvPr id="27" name="Rectangle 4"/>
            <p:cNvSpPr>
              <a:spLocks noChangeArrowheads="1"/>
            </p:cNvSpPr>
            <p:nvPr/>
          </p:nvSpPr>
          <p:spPr bwMode="auto">
            <a:xfrm>
              <a:off x="-306388" y="4439497"/>
              <a:ext cx="3137848" cy="287434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+getFirstName(): String</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+getLastName() : String</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+getAge() : int</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+getSalary(): double</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+setSalary(double): void</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+increaseSalary(double): void</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+toString(): String</a:t>
              </a:r>
            </a:p>
          </p:txBody>
        </p:sp>
      </p:grpSp>
      <p:sp>
        <p:nvSpPr>
          <p:cNvPr id="6" name="TextBox 5"/>
          <p:cNvSpPr txBox="1"/>
          <p:nvPr/>
        </p:nvSpPr>
        <p:spPr>
          <a:xfrm>
            <a:off x="3106464" y="3453110"/>
            <a:ext cx="184731" cy="523220"/>
          </a:xfrm>
          <a:prstGeom prst="rect">
            <a:avLst/>
          </a:prstGeom>
          <a:noFill/>
        </p:spPr>
        <p:txBody>
          <a:bodyPr wrap="none" rtlCol="0">
            <a:spAutoFit/>
          </a:bodyPr>
          <a:lstStyle/>
          <a:p>
            <a:endParaRPr lang="bg-BG" sz="2800" dirty="0"/>
          </a:p>
        </p:txBody>
      </p:sp>
      <p:sp>
        <p:nvSpPr>
          <p:cNvPr id="10" name="Slide Number">
            <a:extLst>
              <a:ext uri="{FF2B5EF4-FFF2-40B4-BE49-F238E27FC236}">
                <a16:creationId xmlns:a16="http://schemas.microsoft.com/office/drawing/2014/main" id="{B971C001-400C-466A-8385-3F9E8228B5C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64</a:t>
            </a:fld>
            <a:endParaRPr lang="en-US" noProof="0" dirty="0"/>
          </a:p>
        </p:txBody>
      </p:sp>
    </p:spTree>
    <p:extLst>
      <p:ext uri="{BB962C8B-B14F-4D97-AF65-F5344CB8AC3E}">
        <p14:creationId xmlns:p14="http://schemas.microsoft.com/office/powerpoint/2010/main" val="32645272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696000" y="1179000"/>
            <a:ext cx="10171199" cy="753879"/>
          </a:xfrm>
        </p:spPr>
        <p:txBody>
          <a:bodyPr/>
          <a:lstStyle/>
          <a:p>
            <a:pPr>
              <a:lnSpc>
                <a:spcPct val="100000"/>
              </a:lnSpc>
            </a:pPr>
            <a:r>
              <a:rPr lang="en-US" dirty="0"/>
              <a:t>Expand Person</a:t>
            </a:r>
            <a:r>
              <a:rPr lang="en-US" dirty="0">
                <a:solidFill>
                  <a:schemeClr val="tx2">
                    <a:lumMod val="75000"/>
                  </a:schemeClr>
                </a:solidFill>
              </a:rPr>
              <a:t> </a:t>
            </a:r>
            <a:r>
              <a:rPr lang="en-US" dirty="0"/>
              <a:t>from previous task</a:t>
            </a:r>
          </a:p>
        </p:txBody>
      </p:sp>
      <p:sp>
        <p:nvSpPr>
          <p:cNvPr id="4" name="Title 3"/>
          <p:cNvSpPr>
            <a:spLocks noGrp="1"/>
          </p:cNvSpPr>
          <p:nvPr>
            <p:ph type="title"/>
          </p:nvPr>
        </p:nvSpPr>
        <p:spPr/>
        <p:txBody>
          <a:bodyPr/>
          <a:lstStyle/>
          <a:p>
            <a:r>
              <a:rPr lang="en-US" dirty="0"/>
              <a:t>Solution: Salary Increase</a:t>
            </a:r>
            <a:r>
              <a:rPr lang="bg-BG" dirty="0"/>
              <a:t> (1)</a:t>
            </a:r>
            <a:endParaRPr lang="en-US" dirty="0"/>
          </a:p>
        </p:txBody>
      </p:sp>
      <p:sp>
        <p:nvSpPr>
          <p:cNvPr id="5" name="Text Placeholder 5"/>
          <p:cNvSpPr txBox="1">
            <a:spLocks/>
          </p:cNvSpPr>
          <p:nvPr/>
        </p:nvSpPr>
        <p:spPr>
          <a:xfrm>
            <a:off x="786000" y="1781069"/>
            <a:ext cx="7222787" cy="457738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GB" sz="2400" dirty="0">
                <a:solidFill>
                  <a:schemeClr val="tx1"/>
                </a:solidFill>
                <a:effectLst/>
              </a:rPr>
              <a:t>public class Person {</a:t>
            </a:r>
          </a:p>
          <a:p>
            <a:r>
              <a:rPr lang="en-GB" sz="2400" dirty="0">
                <a:solidFill>
                  <a:schemeClr val="tx1"/>
                </a:solidFill>
                <a:effectLst/>
              </a:rPr>
              <a:t>  private double </a:t>
            </a:r>
            <a:r>
              <a:rPr lang="en-GB" sz="2400" dirty="0">
                <a:solidFill>
                  <a:schemeClr val="bg1"/>
                </a:solidFill>
                <a:effectLst/>
              </a:rPr>
              <a:t>salary</a:t>
            </a:r>
            <a:r>
              <a:rPr lang="en-GB" sz="2400" dirty="0">
                <a:solidFill>
                  <a:schemeClr val="tx1"/>
                </a:solidFill>
                <a:effectLst/>
              </a:rPr>
              <a:t>;</a:t>
            </a:r>
          </a:p>
          <a:p>
            <a:r>
              <a:rPr lang="en-GB" sz="2400" dirty="0">
                <a:solidFill>
                  <a:schemeClr val="tx1"/>
                </a:solidFill>
                <a:effectLst/>
              </a:rPr>
              <a:t>  </a:t>
            </a:r>
            <a:r>
              <a:rPr lang="en-GB" sz="2400" i="1" dirty="0">
                <a:solidFill>
                  <a:schemeClr val="accent2"/>
                </a:solidFill>
                <a:effectLst/>
              </a:rPr>
              <a:t>// </a:t>
            </a:r>
            <a:r>
              <a:rPr lang="nb-NO" sz="2400" i="1" dirty="0">
                <a:solidFill>
                  <a:schemeClr val="accent2"/>
                </a:solidFill>
                <a:effectLst/>
              </a:rPr>
              <a:t>Edit Constructor</a:t>
            </a:r>
            <a:endParaRPr lang="en-GB" sz="2400" dirty="0">
              <a:solidFill>
                <a:schemeClr val="tx1"/>
              </a:solidFill>
              <a:effectLst/>
            </a:endParaRPr>
          </a:p>
          <a:p>
            <a:r>
              <a:rPr lang="en-US" sz="2400" dirty="0">
                <a:effectLst/>
              </a:rPr>
              <a:t>  </a:t>
            </a:r>
            <a:r>
              <a:rPr lang="en-US" sz="2400" dirty="0">
                <a:solidFill>
                  <a:schemeClr val="tx1"/>
                </a:solidFill>
                <a:effectLst/>
              </a:rPr>
              <a:t>public double </a:t>
            </a:r>
            <a:r>
              <a:rPr lang="en-US" sz="2400" dirty="0">
                <a:solidFill>
                  <a:schemeClr val="bg1"/>
                </a:solidFill>
                <a:effectLst/>
              </a:rPr>
              <a:t>getSalary</a:t>
            </a:r>
            <a:r>
              <a:rPr lang="en-US" sz="2400" dirty="0">
                <a:solidFill>
                  <a:schemeClr val="tx1"/>
                </a:solidFill>
                <a:effectLst/>
              </a:rPr>
              <a:t>() {</a:t>
            </a:r>
          </a:p>
          <a:p>
            <a:r>
              <a:rPr lang="en-US" sz="2400" dirty="0">
                <a:solidFill>
                  <a:schemeClr val="tx1"/>
                </a:solidFill>
                <a:effectLst/>
              </a:rPr>
              <a:t>    return </a:t>
            </a:r>
            <a:r>
              <a:rPr lang="en-US" sz="2400" dirty="0" err="1">
                <a:solidFill>
                  <a:schemeClr val="tx1"/>
                </a:solidFill>
                <a:effectLst/>
              </a:rPr>
              <a:t>this.salary</a:t>
            </a:r>
            <a:r>
              <a:rPr lang="en-US" sz="2400" dirty="0">
                <a:solidFill>
                  <a:schemeClr val="tx1"/>
                </a:solidFill>
                <a:effectLst/>
              </a:rPr>
              <a:t>;</a:t>
            </a:r>
          </a:p>
          <a:p>
            <a:r>
              <a:rPr lang="en-US" sz="2400" dirty="0">
                <a:solidFill>
                  <a:schemeClr val="tx1"/>
                </a:solidFill>
                <a:effectLst/>
              </a:rPr>
              <a:t>  }</a:t>
            </a:r>
          </a:p>
          <a:p>
            <a:r>
              <a:rPr lang="en-US" sz="2400" dirty="0">
                <a:solidFill>
                  <a:schemeClr val="tx1"/>
                </a:solidFill>
                <a:effectLst/>
              </a:rPr>
              <a:t>  public void </a:t>
            </a:r>
            <a:r>
              <a:rPr lang="en-US" sz="2400" dirty="0" err="1">
                <a:solidFill>
                  <a:schemeClr val="bg1"/>
                </a:solidFill>
                <a:effectLst/>
              </a:rPr>
              <a:t>setSalary</a:t>
            </a:r>
            <a:r>
              <a:rPr lang="en-US" sz="2400" dirty="0">
                <a:solidFill>
                  <a:schemeClr val="tx1"/>
                </a:solidFill>
                <a:effectLst/>
              </a:rPr>
              <a:t>(double salary) {</a:t>
            </a:r>
          </a:p>
          <a:p>
            <a:r>
              <a:rPr lang="en-US" sz="2400" dirty="0">
                <a:solidFill>
                  <a:schemeClr val="tx1"/>
                </a:solidFill>
                <a:effectLst/>
              </a:rPr>
              <a:t>    </a:t>
            </a:r>
            <a:r>
              <a:rPr lang="en-US" sz="2400" dirty="0" err="1">
                <a:solidFill>
                  <a:schemeClr val="tx1"/>
                </a:solidFill>
                <a:effectLst/>
              </a:rPr>
              <a:t>this.salary</a:t>
            </a:r>
            <a:r>
              <a:rPr lang="en-US" sz="2400" dirty="0">
                <a:solidFill>
                  <a:schemeClr val="tx1"/>
                </a:solidFill>
                <a:effectLst/>
              </a:rPr>
              <a:t> = salary;</a:t>
            </a:r>
          </a:p>
          <a:p>
            <a:r>
              <a:rPr lang="en-US" sz="2400" dirty="0">
                <a:solidFill>
                  <a:schemeClr val="tx1"/>
                </a:solidFill>
                <a:effectLst/>
              </a:rPr>
              <a:t>  }</a:t>
            </a:r>
            <a:endParaRPr lang="en-GB" sz="2400" dirty="0">
              <a:solidFill>
                <a:schemeClr val="tx1"/>
              </a:solidFill>
              <a:effectLst/>
            </a:endParaRPr>
          </a:p>
          <a:p>
            <a:r>
              <a:rPr lang="en-GB" sz="2400" i="1" dirty="0">
                <a:solidFill>
                  <a:schemeClr val="tx1"/>
                </a:solidFill>
                <a:effectLst/>
              </a:rPr>
              <a:t>  </a:t>
            </a:r>
            <a:r>
              <a:rPr lang="en-GB" sz="2400" dirty="0">
                <a:solidFill>
                  <a:schemeClr val="accent2"/>
                </a:solidFill>
                <a:effectLst/>
              </a:rPr>
              <a:t>//</a:t>
            </a:r>
            <a:r>
              <a:rPr lang="en-GB" sz="2400" i="1" dirty="0">
                <a:solidFill>
                  <a:schemeClr val="accent2"/>
                </a:solidFill>
                <a:effectLst/>
              </a:rPr>
              <a:t> Next Slide…</a:t>
            </a:r>
          </a:p>
          <a:p>
            <a:r>
              <a:rPr lang="en-GB" sz="2400" i="1" dirty="0">
                <a:solidFill>
                  <a:schemeClr val="accent2"/>
                </a:solidFill>
                <a:effectLst/>
              </a:rPr>
              <a:t>  </a:t>
            </a:r>
            <a:r>
              <a:rPr lang="en-GB" sz="2400" dirty="0">
                <a:solidFill>
                  <a:schemeClr val="accent2"/>
                </a:solidFill>
                <a:effectLst/>
              </a:rPr>
              <a:t>// TODO:</a:t>
            </a:r>
            <a:r>
              <a:rPr lang="en-GB" sz="2400" i="1" dirty="0">
                <a:solidFill>
                  <a:schemeClr val="accent2"/>
                </a:solidFill>
                <a:effectLst/>
              </a:rPr>
              <a:t> Edit </a:t>
            </a:r>
            <a:r>
              <a:rPr lang="en-GB" sz="2400" i="1" dirty="0" err="1">
                <a:solidFill>
                  <a:schemeClr val="accent2"/>
                </a:solidFill>
                <a:effectLst/>
              </a:rPr>
              <a:t>toString</a:t>
            </a:r>
            <a:r>
              <a:rPr lang="en-GB" sz="2400" i="1" dirty="0">
                <a:solidFill>
                  <a:schemeClr val="accent2"/>
                </a:solidFill>
                <a:effectLst/>
              </a:rPr>
              <a:t>() method</a:t>
            </a:r>
          </a:p>
          <a:p>
            <a:r>
              <a:rPr lang="en-GB" sz="2400" dirty="0">
                <a:solidFill>
                  <a:schemeClr val="tx1"/>
                </a:solidFill>
                <a:effectLst/>
              </a:rPr>
              <a:t>}</a:t>
            </a:r>
          </a:p>
        </p:txBody>
      </p:sp>
      <p:sp>
        <p:nvSpPr>
          <p:cNvPr id="7" name="TextBox 6">
            <a:extLst>
              <a:ext uri="{FF2B5EF4-FFF2-40B4-BE49-F238E27FC236}">
                <a16:creationId xmlns:a16="http://schemas.microsoft.com/office/drawing/2014/main" id="{90E255BD-E3DC-4484-A974-802A5BFA449C}"/>
              </a:ext>
            </a:extLst>
          </p:cNvPr>
          <p:cNvSpPr txBox="1"/>
          <p:nvPr/>
        </p:nvSpPr>
        <p:spPr>
          <a:xfrm>
            <a:off x="786000" y="6391771"/>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2"/>
              </a:rPr>
              <a:t>https://judge.softuni.bg/Contests/1535/Encapsulation-Lab</a:t>
            </a:r>
            <a:endParaRPr lang="en-US" u="sng" dirty="0">
              <a:solidFill>
                <a:schemeClr val="bg1"/>
              </a:solidFill>
            </a:endParaRPr>
          </a:p>
        </p:txBody>
      </p:sp>
      <p:sp>
        <p:nvSpPr>
          <p:cNvPr id="8" name="Slide Number">
            <a:extLst>
              <a:ext uri="{FF2B5EF4-FFF2-40B4-BE49-F238E27FC236}">
                <a16:creationId xmlns:a16="http://schemas.microsoft.com/office/drawing/2014/main" id="{5B285614-968F-4E81-8F47-97BF1ADA71F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65</a:t>
            </a:fld>
            <a:endParaRPr lang="en-US" noProof="0" dirty="0"/>
          </a:p>
        </p:txBody>
      </p:sp>
    </p:spTree>
    <p:extLst>
      <p:ext uri="{BB962C8B-B14F-4D97-AF65-F5344CB8AC3E}">
        <p14:creationId xmlns:p14="http://schemas.microsoft.com/office/powerpoint/2010/main" val="3373684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543065" y="1209754"/>
            <a:ext cx="10171199" cy="753879"/>
          </a:xfrm>
        </p:spPr>
        <p:txBody>
          <a:bodyPr/>
          <a:lstStyle/>
          <a:p>
            <a:pPr>
              <a:lnSpc>
                <a:spcPct val="100000"/>
              </a:lnSpc>
            </a:pPr>
            <a:r>
              <a:rPr lang="en-US" dirty="0"/>
              <a:t>Expand Person</a:t>
            </a:r>
            <a:r>
              <a:rPr lang="en-US" dirty="0">
                <a:solidFill>
                  <a:schemeClr val="tx2">
                    <a:lumMod val="75000"/>
                  </a:schemeClr>
                </a:solidFill>
              </a:rPr>
              <a:t> </a:t>
            </a:r>
            <a:r>
              <a:rPr lang="en-US" dirty="0"/>
              <a:t>from previous task</a:t>
            </a:r>
          </a:p>
        </p:txBody>
      </p:sp>
      <p:sp>
        <p:nvSpPr>
          <p:cNvPr id="4" name="Title 3"/>
          <p:cNvSpPr>
            <a:spLocks noGrp="1"/>
          </p:cNvSpPr>
          <p:nvPr>
            <p:ph type="title"/>
          </p:nvPr>
        </p:nvSpPr>
        <p:spPr/>
        <p:txBody>
          <a:bodyPr/>
          <a:lstStyle/>
          <a:p>
            <a:r>
              <a:rPr lang="en-US" dirty="0"/>
              <a:t>Solution: Salary Increase</a:t>
            </a:r>
            <a:r>
              <a:rPr lang="bg-BG" dirty="0"/>
              <a:t> (2)</a:t>
            </a:r>
            <a:endParaRPr lang="en-US" dirty="0"/>
          </a:p>
        </p:txBody>
      </p:sp>
      <p:sp>
        <p:nvSpPr>
          <p:cNvPr id="5" name="Text Placeholder 5"/>
          <p:cNvSpPr txBox="1">
            <a:spLocks/>
          </p:cNvSpPr>
          <p:nvPr/>
        </p:nvSpPr>
        <p:spPr>
          <a:xfrm>
            <a:off x="651000" y="1866030"/>
            <a:ext cx="10063264" cy="346939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400" dirty="0">
                <a:solidFill>
                  <a:schemeClr val="tx1"/>
                </a:solidFill>
                <a:effectLst/>
              </a:rPr>
              <a:t>public void </a:t>
            </a:r>
            <a:r>
              <a:rPr lang="en-US" sz="2400" dirty="0" err="1">
                <a:solidFill>
                  <a:schemeClr val="tx1"/>
                </a:solidFill>
                <a:effectLst/>
              </a:rPr>
              <a:t>increaseSalary</a:t>
            </a:r>
            <a:r>
              <a:rPr lang="en-US" sz="2400" dirty="0">
                <a:solidFill>
                  <a:schemeClr val="tx1"/>
                </a:solidFill>
                <a:effectLst/>
              </a:rPr>
              <a:t>(double percentage) {</a:t>
            </a:r>
          </a:p>
          <a:p>
            <a:r>
              <a:rPr lang="en-US" sz="2400" dirty="0">
                <a:solidFill>
                  <a:schemeClr val="tx1"/>
                </a:solidFill>
                <a:effectLst/>
              </a:rPr>
              <a:t>  if (</a:t>
            </a:r>
            <a:r>
              <a:rPr lang="en-US" sz="2400" dirty="0" err="1">
                <a:solidFill>
                  <a:schemeClr val="tx1"/>
                </a:solidFill>
                <a:effectLst/>
              </a:rPr>
              <a:t>this.getAge</a:t>
            </a:r>
            <a:r>
              <a:rPr lang="en-US" sz="2400" dirty="0">
                <a:solidFill>
                  <a:schemeClr val="tx1"/>
                </a:solidFill>
                <a:effectLst/>
              </a:rPr>
              <a:t>() &lt; 30) {</a:t>
            </a:r>
          </a:p>
          <a:p>
            <a:r>
              <a:rPr lang="en-US" sz="2400" dirty="0">
                <a:solidFill>
                  <a:schemeClr val="tx1"/>
                </a:solidFill>
                <a:effectLst/>
              </a:rPr>
              <a:t>    </a:t>
            </a:r>
            <a:r>
              <a:rPr lang="en-US" sz="2400" dirty="0" err="1">
                <a:solidFill>
                  <a:schemeClr val="tx1"/>
                </a:solidFill>
                <a:effectLst/>
              </a:rPr>
              <a:t>this.</a:t>
            </a:r>
            <a:r>
              <a:rPr lang="en-US" sz="2400" dirty="0" err="1">
                <a:solidFill>
                  <a:schemeClr val="bg1"/>
                </a:solidFill>
                <a:effectLst/>
              </a:rPr>
              <a:t>setSalary</a:t>
            </a:r>
            <a:r>
              <a:rPr lang="en-US" sz="2400" dirty="0">
                <a:solidFill>
                  <a:schemeClr val="tx1"/>
                </a:solidFill>
                <a:effectLst/>
              </a:rPr>
              <a:t>(</a:t>
            </a:r>
            <a:r>
              <a:rPr lang="en-US" sz="2400" dirty="0" err="1">
                <a:solidFill>
                  <a:schemeClr val="tx1"/>
                </a:solidFill>
                <a:effectLst/>
              </a:rPr>
              <a:t>this.</a:t>
            </a:r>
            <a:r>
              <a:rPr lang="en-US" sz="2400" dirty="0" err="1">
                <a:solidFill>
                  <a:schemeClr val="bg1"/>
                </a:solidFill>
                <a:effectLst/>
              </a:rPr>
              <a:t>getSalary</a:t>
            </a:r>
            <a:r>
              <a:rPr lang="en-US" sz="2400" dirty="0">
                <a:solidFill>
                  <a:schemeClr val="tx1"/>
                </a:solidFill>
                <a:effectLst/>
              </a:rPr>
              <a:t>() + </a:t>
            </a:r>
          </a:p>
          <a:p>
            <a:r>
              <a:rPr lang="en-US" sz="2400" dirty="0">
                <a:solidFill>
                  <a:schemeClr val="tx1"/>
                </a:solidFill>
                <a:effectLst/>
              </a:rPr>
              <a:t>			  (</a:t>
            </a:r>
            <a:r>
              <a:rPr lang="en-US" sz="2400" dirty="0" err="1">
                <a:solidFill>
                  <a:schemeClr val="tx1"/>
                </a:solidFill>
                <a:effectLst/>
              </a:rPr>
              <a:t>this.</a:t>
            </a:r>
            <a:r>
              <a:rPr lang="en-US" sz="2400" dirty="0" err="1">
                <a:solidFill>
                  <a:schemeClr val="bg1"/>
                </a:solidFill>
                <a:effectLst/>
              </a:rPr>
              <a:t>getSalary</a:t>
            </a:r>
            <a:r>
              <a:rPr lang="en-US" sz="2400" dirty="0">
                <a:solidFill>
                  <a:schemeClr val="tx1"/>
                </a:solidFill>
                <a:effectLst/>
              </a:rPr>
              <a:t>() * percentage / 200));</a:t>
            </a:r>
          </a:p>
          <a:p>
            <a:r>
              <a:rPr lang="en-US" sz="2400" dirty="0">
                <a:solidFill>
                  <a:schemeClr val="tx1"/>
                </a:solidFill>
                <a:effectLst/>
              </a:rPr>
              <a:t>  } else {</a:t>
            </a:r>
          </a:p>
          <a:p>
            <a:r>
              <a:rPr lang="en-US" sz="2400" dirty="0">
                <a:solidFill>
                  <a:schemeClr val="tx1"/>
                </a:solidFill>
                <a:effectLst/>
              </a:rPr>
              <a:t>    </a:t>
            </a:r>
            <a:r>
              <a:rPr lang="en-US" sz="2400" dirty="0" err="1">
                <a:solidFill>
                  <a:schemeClr val="tx1"/>
                </a:solidFill>
                <a:effectLst/>
              </a:rPr>
              <a:t>this.</a:t>
            </a:r>
            <a:r>
              <a:rPr lang="en-US" sz="2400" dirty="0" err="1">
                <a:solidFill>
                  <a:schemeClr val="bg1"/>
                </a:solidFill>
                <a:effectLst/>
              </a:rPr>
              <a:t>setSalary</a:t>
            </a:r>
            <a:r>
              <a:rPr lang="en-US" sz="2400" dirty="0">
                <a:solidFill>
                  <a:schemeClr val="tx1"/>
                </a:solidFill>
                <a:effectLst/>
              </a:rPr>
              <a:t>(</a:t>
            </a:r>
            <a:r>
              <a:rPr lang="en-US" sz="2400" dirty="0" err="1">
                <a:solidFill>
                  <a:schemeClr val="tx1"/>
                </a:solidFill>
                <a:effectLst/>
              </a:rPr>
              <a:t>this.</a:t>
            </a:r>
            <a:r>
              <a:rPr lang="en-US" sz="2400" dirty="0" err="1">
                <a:solidFill>
                  <a:schemeClr val="bg1"/>
                </a:solidFill>
                <a:effectLst/>
              </a:rPr>
              <a:t>getSalary</a:t>
            </a:r>
            <a:r>
              <a:rPr lang="en-US" sz="2400" dirty="0">
                <a:solidFill>
                  <a:schemeClr val="tx1"/>
                </a:solidFill>
                <a:effectLst/>
              </a:rPr>
              <a:t>() + </a:t>
            </a:r>
          </a:p>
          <a:p>
            <a:r>
              <a:rPr lang="en-US" sz="2400" dirty="0">
                <a:solidFill>
                  <a:schemeClr val="tx1"/>
                </a:solidFill>
                <a:effectLst/>
              </a:rPr>
              <a:t>			  (</a:t>
            </a:r>
            <a:r>
              <a:rPr lang="en-US" sz="2400" dirty="0" err="1">
                <a:solidFill>
                  <a:schemeClr val="tx1"/>
                </a:solidFill>
                <a:effectLst/>
              </a:rPr>
              <a:t>this.</a:t>
            </a:r>
            <a:r>
              <a:rPr lang="en-US" sz="2400" dirty="0" err="1">
                <a:solidFill>
                  <a:schemeClr val="bg1"/>
                </a:solidFill>
                <a:effectLst/>
              </a:rPr>
              <a:t>getSalary</a:t>
            </a:r>
            <a:r>
              <a:rPr lang="en-US" sz="2400" dirty="0">
                <a:solidFill>
                  <a:schemeClr val="tx1"/>
                </a:solidFill>
                <a:effectLst/>
              </a:rPr>
              <a:t>() * percentage / 100));</a:t>
            </a:r>
          </a:p>
          <a:p>
            <a:r>
              <a:rPr lang="en-US" sz="2400" dirty="0">
                <a:solidFill>
                  <a:schemeClr val="tx1"/>
                </a:solidFill>
                <a:effectLst/>
              </a:rPr>
              <a:t>  }</a:t>
            </a:r>
          </a:p>
          <a:p>
            <a:r>
              <a:rPr lang="en-US" sz="2400" dirty="0">
                <a:solidFill>
                  <a:schemeClr val="tx1"/>
                </a:solidFill>
                <a:effectLst/>
              </a:rPr>
              <a:t>}</a:t>
            </a:r>
            <a:endParaRPr lang="en-GB" sz="2400" dirty="0">
              <a:solidFill>
                <a:schemeClr val="tx1"/>
              </a:solidFill>
              <a:effectLst/>
            </a:endParaRPr>
          </a:p>
        </p:txBody>
      </p:sp>
      <p:sp>
        <p:nvSpPr>
          <p:cNvPr id="7" name="TextBox 6">
            <a:extLst>
              <a:ext uri="{FF2B5EF4-FFF2-40B4-BE49-F238E27FC236}">
                <a16:creationId xmlns:a16="http://schemas.microsoft.com/office/drawing/2014/main" id="{90E255BD-E3DC-4484-A974-802A5BFA449C}"/>
              </a:ext>
            </a:extLst>
          </p:cNvPr>
          <p:cNvSpPr txBox="1"/>
          <p:nvPr/>
        </p:nvSpPr>
        <p:spPr>
          <a:xfrm>
            <a:off x="786000" y="6434668"/>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2"/>
              </a:rPr>
              <a:t>https://judge.softuni.bg/Contests/1535/Encapsulation-Lab</a:t>
            </a:r>
            <a:endParaRPr lang="en-US" u="sng" dirty="0">
              <a:solidFill>
                <a:schemeClr val="bg1"/>
              </a:solidFill>
            </a:endParaRPr>
          </a:p>
        </p:txBody>
      </p:sp>
      <p:sp>
        <p:nvSpPr>
          <p:cNvPr id="8" name="Slide Number">
            <a:extLst>
              <a:ext uri="{FF2B5EF4-FFF2-40B4-BE49-F238E27FC236}">
                <a16:creationId xmlns:a16="http://schemas.microsoft.com/office/drawing/2014/main" id="{D145818A-7FC7-466A-81AB-548C90A7AD1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66</a:t>
            </a:fld>
            <a:endParaRPr lang="en-US" noProof="0" dirty="0"/>
          </a:p>
        </p:txBody>
      </p:sp>
    </p:spTree>
    <p:extLst>
      <p:ext uri="{BB962C8B-B14F-4D97-AF65-F5344CB8AC3E}">
        <p14:creationId xmlns:p14="http://schemas.microsoft.com/office/powerpoint/2010/main" val="27166651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86202" y="1396230"/>
            <a:ext cx="3372719" cy="2306940"/>
          </a:xfrm>
          <a:prstGeom prst="rect">
            <a:avLst/>
          </a:prstGeom>
        </p:spPr>
      </p:pic>
      <p:sp>
        <p:nvSpPr>
          <p:cNvPr id="3" name="Title 2">
            <a:extLst>
              <a:ext uri="{FF2B5EF4-FFF2-40B4-BE49-F238E27FC236}">
                <a16:creationId xmlns:a16="http://schemas.microsoft.com/office/drawing/2014/main" id="{F526CC6F-55AC-4BA4-BE91-5BEE4D477995}"/>
              </a:ext>
            </a:extLst>
          </p:cNvPr>
          <p:cNvSpPr>
            <a:spLocks noGrp="1"/>
          </p:cNvSpPr>
          <p:nvPr>
            <p:ph type="title" sz="quarter" idx="10"/>
          </p:nvPr>
        </p:nvSpPr>
        <p:spPr/>
        <p:txBody>
          <a:bodyPr/>
          <a:lstStyle/>
          <a:p>
            <a:r>
              <a:rPr lang="en-US"/>
              <a:t>Validation</a:t>
            </a:r>
          </a:p>
        </p:txBody>
      </p:sp>
    </p:spTree>
    <p:extLst>
      <p:ext uri="{BB962C8B-B14F-4D97-AF65-F5344CB8AC3E}">
        <p14:creationId xmlns:p14="http://schemas.microsoft.com/office/powerpoint/2010/main" val="4213539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en-US" b="1" dirty="0">
                <a:solidFill>
                  <a:schemeClr val="bg1"/>
                </a:solidFill>
              </a:rPr>
              <a:t>Data validation </a:t>
            </a:r>
            <a:r>
              <a:rPr lang="en-US" dirty="0"/>
              <a:t>happens in </a:t>
            </a:r>
            <a:r>
              <a:rPr lang="en-US" b="1" dirty="0">
                <a:solidFill>
                  <a:schemeClr val="bg1"/>
                </a:solidFill>
              </a:rPr>
              <a:t>setters</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en-US" dirty="0"/>
              <a:t>Printing with </a:t>
            </a:r>
            <a:r>
              <a:rPr lang="en-US" b="1" dirty="0" err="1">
                <a:solidFill>
                  <a:schemeClr val="bg1"/>
                </a:solidFill>
              </a:rPr>
              <a:t>System.out</a:t>
            </a:r>
            <a:r>
              <a:rPr lang="en-US" dirty="0">
                <a:solidFill>
                  <a:schemeClr val="bg1"/>
                </a:solidFill>
              </a:rPr>
              <a:t> </a:t>
            </a:r>
            <a:r>
              <a:rPr lang="en-US" b="1" dirty="0">
                <a:solidFill>
                  <a:schemeClr val="bg1"/>
                </a:solidFill>
              </a:rPr>
              <a:t>couples </a:t>
            </a:r>
            <a:r>
              <a:rPr lang="en-US" dirty="0"/>
              <a:t>your class</a:t>
            </a:r>
            <a:endParaRPr lang="en-US" b="1" dirty="0">
              <a:solidFill>
                <a:schemeClr val="tx2">
                  <a:lumMod val="75000"/>
                </a:schemeClr>
              </a:solidFill>
            </a:endParaRPr>
          </a:p>
          <a:p>
            <a:pPr>
              <a:buClr>
                <a:schemeClr val="tx1"/>
              </a:buClr>
            </a:pPr>
            <a:r>
              <a:rPr lang="en-US" b="1" dirty="0">
                <a:solidFill>
                  <a:schemeClr val="bg1"/>
                </a:solidFill>
              </a:rPr>
              <a:t>Client</a:t>
            </a:r>
            <a:r>
              <a:rPr lang="en-US" dirty="0"/>
              <a:t> can </a:t>
            </a:r>
            <a:r>
              <a:rPr lang="en-US" b="1" dirty="0">
                <a:solidFill>
                  <a:schemeClr val="bg1"/>
                </a:solidFill>
              </a:rPr>
              <a:t>handle</a:t>
            </a:r>
            <a:r>
              <a:rPr lang="en-US" dirty="0"/>
              <a:t> class exceptions</a:t>
            </a:r>
            <a:endParaRPr lang="bg-BG" dirty="0"/>
          </a:p>
        </p:txBody>
      </p:sp>
      <p:sp>
        <p:nvSpPr>
          <p:cNvPr id="2" name="Title 1"/>
          <p:cNvSpPr>
            <a:spLocks noGrp="1"/>
          </p:cNvSpPr>
          <p:nvPr>
            <p:ph type="title"/>
          </p:nvPr>
        </p:nvSpPr>
        <p:spPr/>
        <p:txBody>
          <a:bodyPr/>
          <a:lstStyle/>
          <a:p>
            <a:r>
              <a:rPr lang="en-US" dirty="0"/>
              <a:t>Validation (1)</a:t>
            </a:r>
            <a:endParaRPr lang="bg-BG" dirty="0"/>
          </a:p>
        </p:txBody>
      </p:sp>
      <p:sp>
        <p:nvSpPr>
          <p:cNvPr id="8" name="Text Placeholder 5"/>
          <p:cNvSpPr txBox="1">
            <a:spLocks/>
          </p:cNvSpPr>
          <p:nvPr/>
        </p:nvSpPr>
        <p:spPr>
          <a:xfrm>
            <a:off x="760413" y="1905001"/>
            <a:ext cx="10667998" cy="316161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private void </a:t>
            </a:r>
            <a:r>
              <a:rPr lang="en-US" sz="2800" dirty="0" err="1">
                <a:solidFill>
                  <a:schemeClr val="tx1"/>
                </a:solidFill>
                <a:effectLst/>
              </a:rPr>
              <a:t>setSalary</a:t>
            </a:r>
            <a:r>
              <a:rPr lang="en-US" sz="2800" dirty="0">
                <a:solidFill>
                  <a:schemeClr val="tx1"/>
                </a:solidFill>
                <a:effectLst/>
              </a:rPr>
              <a:t>(double salary) {</a:t>
            </a:r>
          </a:p>
          <a:p>
            <a:r>
              <a:rPr lang="en-US" sz="2800" dirty="0">
                <a:solidFill>
                  <a:schemeClr val="tx1"/>
                </a:solidFill>
                <a:effectLst/>
              </a:rPr>
              <a:t>  if (salary &lt; 460) {</a:t>
            </a:r>
          </a:p>
          <a:p>
            <a:r>
              <a:rPr lang="en-US" sz="2800" dirty="0">
                <a:solidFill>
                  <a:schemeClr val="tx1"/>
                </a:solidFill>
                <a:effectLst/>
              </a:rPr>
              <a:t>    throw </a:t>
            </a:r>
            <a:r>
              <a:rPr lang="en-US" sz="2800" dirty="0">
                <a:solidFill>
                  <a:schemeClr val="bg1"/>
                </a:solidFill>
                <a:effectLst/>
              </a:rPr>
              <a:t>new </a:t>
            </a:r>
            <a:r>
              <a:rPr lang="en-US" sz="2800" dirty="0" err="1">
                <a:solidFill>
                  <a:schemeClr val="bg1"/>
                </a:solidFill>
                <a:effectLst/>
              </a:rPr>
              <a:t>IllegalArgumentException</a:t>
            </a:r>
            <a:r>
              <a:rPr lang="en-US" sz="2800" dirty="0">
                <a:solidFill>
                  <a:schemeClr val="tx1"/>
                </a:solidFill>
                <a:effectLst/>
              </a:rPr>
              <a:t>("Message");</a:t>
            </a:r>
          </a:p>
          <a:p>
            <a:r>
              <a:rPr lang="en-US" sz="2800" dirty="0">
                <a:solidFill>
                  <a:schemeClr val="tx1"/>
                </a:solidFill>
                <a:effectLst/>
              </a:rPr>
              <a:t>  }</a:t>
            </a:r>
          </a:p>
          <a:p>
            <a:r>
              <a:rPr lang="en-US" sz="2800" dirty="0">
                <a:solidFill>
                  <a:schemeClr val="tx1"/>
                </a:solidFill>
                <a:effectLst/>
              </a:rPr>
              <a:t>  </a:t>
            </a:r>
          </a:p>
          <a:p>
            <a:r>
              <a:rPr lang="en-US" sz="2800" dirty="0">
                <a:solidFill>
                  <a:schemeClr val="tx1"/>
                </a:solidFill>
                <a:effectLst/>
              </a:rPr>
              <a:t>  </a:t>
            </a:r>
            <a:r>
              <a:rPr lang="en-US" sz="2800" dirty="0" err="1">
                <a:solidFill>
                  <a:schemeClr val="tx1"/>
                </a:solidFill>
                <a:effectLst/>
              </a:rPr>
              <a:t>this.salary</a:t>
            </a:r>
            <a:r>
              <a:rPr lang="en-US" sz="2800" dirty="0">
                <a:solidFill>
                  <a:schemeClr val="tx1"/>
                </a:solidFill>
                <a:effectLst/>
              </a:rPr>
              <a:t> = salary;</a:t>
            </a:r>
          </a:p>
          <a:p>
            <a:r>
              <a:rPr lang="en-US" sz="2800" dirty="0">
                <a:solidFill>
                  <a:schemeClr val="tx1"/>
                </a:solidFill>
                <a:effectLst/>
              </a:rPr>
              <a:t>}</a:t>
            </a:r>
          </a:p>
        </p:txBody>
      </p:sp>
      <p:sp>
        <p:nvSpPr>
          <p:cNvPr id="7" name="AutoShape 6"/>
          <p:cNvSpPr>
            <a:spLocks noChangeArrowheads="1"/>
          </p:cNvSpPr>
          <p:nvPr/>
        </p:nvSpPr>
        <p:spPr bwMode="auto">
          <a:xfrm>
            <a:off x="6094412" y="3387012"/>
            <a:ext cx="5119396" cy="987504"/>
          </a:xfrm>
          <a:prstGeom prst="wedgeRoundRectCallout">
            <a:avLst>
              <a:gd name="adj1" fmla="val -53802"/>
              <a:gd name="adj2" fmla="val -3615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effectLst>
                  <a:outerShdw blurRad="38100" dist="38100" dir="2700000" algn="tl">
                    <a:srgbClr val="000000">
                      <a:alpha val="43137"/>
                    </a:srgbClr>
                  </a:outerShdw>
                </a:effectLst>
              </a:rPr>
              <a:t>It is better to throw </a:t>
            </a:r>
            <a:r>
              <a:rPr lang="en-US" sz="2600" b="1" dirty="0">
                <a:solidFill>
                  <a:schemeClr val="bg1"/>
                </a:solidFill>
                <a:effectLst>
                  <a:outerShdw blurRad="38100" dist="38100" dir="2700000" algn="tl">
                    <a:srgbClr val="000000">
                      <a:alpha val="43137"/>
                    </a:srgbClr>
                  </a:outerShdw>
                </a:effectLst>
              </a:rPr>
              <a:t>exceptions</a:t>
            </a:r>
            <a:r>
              <a:rPr lang="en-US" sz="2600" b="1" dirty="0">
                <a:solidFill>
                  <a:srgbClr val="FFFFFF"/>
                </a:solidFill>
                <a:effectLst>
                  <a:outerShdw blurRad="38100" dist="38100" dir="2700000" algn="tl">
                    <a:srgbClr val="000000">
                      <a:alpha val="43137"/>
                    </a:srgbClr>
                  </a:outerShdw>
                </a:effectLst>
              </a:rPr>
              <a:t>, rather than printing to the Console</a:t>
            </a:r>
            <a:endParaRPr lang="en-US" sz="2600" b="1" noProof="1">
              <a:solidFill>
                <a:srgbClr val="FFFFFF"/>
              </a:solidFill>
              <a:effectLst>
                <a:outerShdw blurRad="38100" dist="38100" dir="2700000" algn="tl">
                  <a:srgbClr val="000000">
                    <a:alpha val="43137"/>
                  </a:srgbClr>
                </a:outerShdw>
              </a:effectLst>
            </a:endParaRPr>
          </a:p>
        </p:txBody>
      </p:sp>
      <p:sp>
        <p:nvSpPr>
          <p:cNvPr id="9" name="Slide Number">
            <a:extLst>
              <a:ext uri="{FF2B5EF4-FFF2-40B4-BE49-F238E27FC236}">
                <a16:creationId xmlns:a16="http://schemas.microsoft.com/office/drawing/2014/main" id="{877A86B7-5DAC-4893-932B-6BD06A98D83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68</a:t>
            </a:fld>
            <a:endParaRPr lang="en-US" noProof="0" dirty="0"/>
          </a:p>
        </p:txBody>
      </p:sp>
    </p:spTree>
    <p:extLst>
      <p:ext uri="{BB962C8B-B14F-4D97-AF65-F5344CB8AC3E}">
        <p14:creationId xmlns:p14="http://schemas.microsoft.com/office/powerpoint/2010/main" val="3032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en-US" dirty="0"/>
              <a:t>Constructors use </a:t>
            </a:r>
            <a:r>
              <a:rPr lang="en-US" b="1" dirty="0">
                <a:solidFill>
                  <a:schemeClr val="bg1"/>
                </a:solidFill>
              </a:rPr>
              <a:t>private setters </a:t>
            </a:r>
            <a:r>
              <a:rPr lang="en-US" dirty="0"/>
              <a:t>with validation logic</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Guarantees </a:t>
            </a:r>
            <a:r>
              <a:rPr lang="en-US" b="1" dirty="0">
                <a:solidFill>
                  <a:schemeClr val="bg1"/>
                </a:solidFill>
              </a:rPr>
              <a:t>valid state </a:t>
            </a:r>
            <a:r>
              <a:rPr lang="en-US" dirty="0"/>
              <a:t>of object in its creation</a:t>
            </a:r>
          </a:p>
          <a:p>
            <a:r>
              <a:rPr lang="en-US" dirty="0"/>
              <a:t>Guarantees </a:t>
            </a:r>
            <a:r>
              <a:rPr lang="en-US" b="1" dirty="0">
                <a:solidFill>
                  <a:schemeClr val="bg1"/>
                </a:solidFill>
              </a:rPr>
              <a:t>valid state </a:t>
            </a:r>
            <a:r>
              <a:rPr lang="en-US" dirty="0"/>
              <a:t>for public setters </a:t>
            </a:r>
            <a:endParaRPr lang="bg-BG" dirty="0"/>
          </a:p>
        </p:txBody>
      </p:sp>
      <p:sp>
        <p:nvSpPr>
          <p:cNvPr id="2" name="Title 1"/>
          <p:cNvSpPr>
            <a:spLocks noGrp="1"/>
          </p:cNvSpPr>
          <p:nvPr>
            <p:ph type="title"/>
          </p:nvPr>
        </p:nvSpPr>
        <p:spPr/>
        <p:txBody>
          <a:bodyPr/>
          <a:lstStyle/>
          <a:p>
            <a:r>
              <a:rPr lang="en-US"/>
              <a:t>Validation (2)</a:t>
            </a:r>
            <a:endParaRPr lang="bg-BG" dirty="0"/>
          </a:p>
        </p:txBody>
      </p:sp>
      <p:sp>
        <p:nvSpPr>
          <p:cNvPr id="8" name="Text Placeholder 5"/>
          <p:cNvSpPr txBox="1">
            <a:spLocks/>
          </p:cNvSpPr>
          <p:nvPr/>
        </p:nvSpPr>
        <p:spPr>
          <a:xfrm>
            <a:off x="696000" y="1899000"/>
            <a:ext cx="9677366" cy="316161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Person(String firstName, String lastName, </a:t>
            </a:r>
          </a:p>
          <a:p>
            <a:r>
              <a:rPr lang="en-US" sz="2800" dirty="0">
                <a:solidFill>
                  <a:schemeClr val="tx1"/>
                </a:solidFill>
                <a:effectLst/>
              </a:rPr>
              <a:t>              int age, double salary) {</a:t>
            </a:r>
          </a:p>
          <a:p>
            <a:r>
              <a:rPr lang="en-US" sz="2800" dirty="0">
                <a:solidFill>
                  <a:schemeClr val="tx1"/>
                </a:solidFill>
                <a:effectLst/>
              </a:rPr>
              <a:t>  </a:t>
            </a:r>
            <a:r>
              <a:rPr lang="en-US" sz="2800" dirty="0">
                <a:solidFill>
                  <a:schemeClr val="bg1"/>
                </a:solidFill>
                <a:effectLst/>
              </a:rPr>
              <a:t>setFirstName(</a:t>
            </a:r>
            <a:r>
              <a:rPr lang="en-US" sz="2800" dirty="0">
                <a:solidFill>
                  <a:schemeClr val="tx1"/>
                </a:solidFill>
                <a:effectLst/>
              </a:rPr>
              <a:t>firstName</a:t>
            </a:r>
            <a:r>
              <a:rPr lang="en-US" sz="2800" dirty="0">
                <a:solidFill>
                  <a:schemeClr val="bg1"/>
                </a:solidFill>
                <a:effectLst/>
              </a:rPr>
              <a:t>)</a:t>
            </a:r>
            <a:r>
              <a:rPr lang="en-US" sz="2800" dirty="0">
                <a:solidFill>
                  <a:schemeClr val="tx1"/>
                </a:solidFill>
                <a:effectLst/>
              </a:rPr>
              <a:t>;</a:t>
            </a:r>
          </a:p>
          <a:p>
            <a:r>
              <a:rPr lang="en-US" sz="2800" dirty="0">
                <a:solidFill>
                  <a:schemeClr val="tx1"/>
                </a:solidFill>
                <a:effectLst/>
              </a:rPr>
              <a:t>  </a:t>
            </a:r>
            <a:r>
              <a:rPr lang="en-US" sz="2800" dirty="0">
                <a:solidFill>
                  <a:schemeClr val="bg1"/>
                </a:solidFill>
                <a:effectLst/>
              </a:rPr>
              <a:t>setLastName(</a:t>
            </a:r>
            <a:r>
              <a:rPr lang="en-US" sz="2800" dirty="0">
                <a:solidFill>
                  <a:schemeClr val="tx1"/>
                </a:solidFill>
                <a:effectLst/>
              </a:rPr>
              <a:t>lastName</a:t>
            </a:r>
            <a:r>
              <a:rPr lang="en-US" sz="2800" dirty="0">
                <a:solidFill>
                  <a:schemeClr val="bg1"/>
                </a:solidFill>
                <a:effectLst/>
              </a:rPr>
              <a:t>)</a:t>
            </a:r>
            <a:r>
              <a:rPr lang="en-US" sz="2800" dirty="0">
                <a:solidFill>
                  <a:schemeClr val="tx1"/>
                </a:solidFill>
                <a:effectLst/>
              </a:rPr>
              <a:t>;</a:t>
            </a:r>
          </a:p>
          <a:p>
            <a:r>
              <a:rPr lang="en-US" sz="2800" dirty="0">
                <a:solidFill>
                  <a:schemeClr val="tx1"/>
                </a:solidFill>
                <a:effectLst/>
              </a:rPr>
              <a:t>  </a:t>
            </a:r>
            <a:r>
              <a:rPr lang="en-US" sz="2800" dirty="0">
                <a:solidFill>
                  <a:schemeClr val="bg1"/>
                </a:solidFill>
                <a:effectLst/>
              </a:rPr>
              <a:t>setAge(</a:t>
            </a:r>
            <a:r>
              <a:rPr lang="en-US" sz="2800" dirty="0">
                <a:solidFill>
                  <a:schemeClr val="tx1"/>
                </a:solidFill>
                <a:effectLst/>
              </a:rPr>
              <a:t>age</a:t>
            </a:r>
            <a:r>
              <a:rPr lang="en-US" sz="2800" dirty="0">
                <a:solidFill>
                  <a:schemeClr val="bg1"/>
                </a:solidFill>
                <a:effectLst/>
              </a:rPr>
              <a:t>)</a:t>
            </a:r>
            <a:r>
              <a:rPr lang="en-US" sz="2800" dirty="0">
                <a:solidFill>
                  <a:schemeClr val="tx1"/>
                </a:solidFill>
                <a:effectLst/>
              </a:rPr>
              <a:t>;</a:t>
            </a:r>
          </a:p>
          <a:p>
            <a:r>
              <a:rPr lang="en-US" sz="2800" dirty="0">
                <a:solidFill>
                  <a:schemeClr val="tx1"/>
                </a:solidFill>
                <a:effectLst/>
              </a:rPr>
              <a:t>  </a:t>
            </a:r>
            <a:r>
              <a:rPr lang="en-US" sz="2800" dirty="0">
                <a:solidFill>
                  <a:schemeClr val="bg1"/>
                </a:solidFill>
                <a:effectLst/>
              </a:rPr>
              <a:t>setSalary(</a:t>
            </a:r>
            <a:r>
              <a:rPr lang="en-US" sz="2800" dirty="0">
                <a:solidFill>
                  <a:schemeClr val="tx1"/>
                </a:solidFill>
                <a:effectLst/>
              </a:rPr>
              <a:t>salary</a:t>
            </a:r>
            <a:r>
              <a:rPr lang="en-US" sz="2800" dirty="0">
                <a:solidFill>
                  <a:schemeClr val="bg1"/>
                </a:solidFill>
                <a:effectLst/>
              </a:rPr>
              <a:t>)</a:t>
            </a:r>
            <a:r>
              <a:rPr lang="en-US" sz="2800" dirty="0">
                <a:solidFill>
                  <a:schemeClr val="tx1"/>
                </a:solidFill>
                <a:effectLst/>
              </a:rPr>
              <a:t>;</a:t>
            </a:r>
          </a:p>
          <a:p>
            <a:r>
              <a:rPr lang="en-US" sz="2800" dirty="0">
                <a:solidFill>
                  <a:schemeClr val="tx1"/>
                </a:solidFill>
                <a:effectLst/>
              </a:rPr>
              <a:t>}</a:t>
            </a:r>
          </a:p>
        </p:txBody>
      </p:sp>
      <p:sp>
        <p:nvSpPr>
          <p:cNvPr id="10" name="AutoShape 6"/>
          <p:cNvSpPr>
            <a:spLocks noChangeArrowheads="1"/>
          </p:cNvSpPr>
          <p:nvPr/>
        </p:nvSpPr>
        <p:spPr bwMode="auto">
          <a:xfrm>
            <a:off x="6483485" y="3128243"/>
            <a:ext cx="3000983" cy="987504"/>
          </a:xfrm>
          <a:prstGeom prst="wedgeRoundRectCallout">
            <a:avLst>
              <a:gd name="adj1" fmla="val -41638"/>
              <a:gd name="adj2" fmla="val 347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effectLst>
                  <a:outerShdw blurRad="38100" dist="38100" dir="2700000" algn="tl">
                    <a:srgbClr val="000000">
                      <a:alpha val="43137"/>
                    </a:srgbClr>
                  </a:outerShdw>
                </a:effectLst>
              </a:rPr>
              <a:t>Validation happens inside the setter</a:t>
            </a:r>
            <a:endParaRPr lang="en-US" sz="2600" b="1" noProof="1">
              <a:solidFill>
                <a:srgbClr val="FFFFFF"/>
              </a:solidFill>
              <a:effectLst>
                <a:outerShdw blurRad="38100" dist="38100" dir="2700000" algn="tl">
                  <a:srgbClr val="000000">
                    <a:alpha val="43137"/>
                  </a:srgbClr>
                </a:outerShdw>
              </a:effectLst>
            </a:endParaRPr>
          </a:p>
        </p:txBody>
      </p:sp>
      <p:sp>
        <p:nvSpPr>
          <p:cNvPr id="7" name="Slide Number">
            <a:extLst>
              <a:ext uri="{FF2B5EF4-FFF2-40B4-BE49-F238E27FC236}">
                <a16:creationId xmlns:a16="http://schemas.microsoft.com/office/drawing/2014/main" id="{BD306471-3765-4B09-BCEE-2142E68F72C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69</a:t>
            </a:fld>
            <a:endParaRPr lang="en-US" noProof="0" dirty="0"/>
          </a:p>
        </p:txBody>
      </p:sp>
    </p:spTree>
    <p:extLst>
      <p:ext uri="{BB962C8B-B14F-4D97-AF65-F5344CB8AC3E}">
        <p14:creationId xmlns:p14="http://schemas.microsoft.com/office/powerpoint/2010/main" val="121475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90402" y="1196125"/>
            <a:ext cx="11818096" cy="5201066"/>
          </a:xfrm>
        </p:spPr>
        <p:txBody>
          <a:bodyPr/>
          <a:lstStyle/>
          <a:p>
            <a:r>
              <a:rPr lang="en-GB" dirty="0"/>
              <a:t>A </a:t>
            </a:r>
            <a:r>
              <a:rPr lang="en-GB" b="1" dirty="0">
                <a:solidFill>
                  <a:schemeClr val="bg1"/>
                </a:solidFill>
              </a:rPr>
              <a:t>single</a:t>
            </a:r>
            <a:r>
              <a:rPr lang="en-GB" dirty="0"/>
              <a:t> method should complete a </a:t>
            </a:r>
            <a:r>
              <a:rPr lang="en-GB" b="1" dirty="0">
                <a:solidFill>
                  <a:schemeClr val="bg1"/>
                </a:solidFill>
              </a:rPr>
              <a:t>single task</a:t>
            </a:r>
          </a:p>
        </p:txBody>
      </p:sp>
      <p:sp>
        <p:nvSpPr>
          <p:cNvPr id="10" name="Text Placeholder 5">
            <a:extLst>
              <a:ext uri="{FF2B5EF4-FFF2-40B4-BE49-F238E27FC236}">
                <a16:creationId xmlns:a16="http://schemas.microsoft.com/office/drawing/2014/main" id="{C728152A-94B5-475B-BA95-25AF0353651C}"/>
              </a:ext>
            </a:extLst>
          </p:cNvPr>
          <p:cNvSpPr txBox="1">
            <a:spLocks/>
          </p:cNvSpPr>
          <p:nvPr/>
        </p:nvSpPr>
        <p:spPr>
          <a:xfrm>
            <a:off x="6070730" y="4439716"/>
            <a:ext cx="4952221"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0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pPr>
              <a:spcBef>
                <a:spcPts val="0"/>
              </a:spcBef>
              <a:spcAft>
                <a:spcPts val="0"/>
              </a:spcAft>
            </a:pPr>
            <a:r>
              <a:rPr lang="en-US" sz="2400" dirty="0"/>
              <a:t>void </a:t>
            </a:r>
            <a:r>
              <a:rPr lang="en-US" sz="2400" dirty="0">
                <a:solidFill>
                  <a:schemeClr val="bg1"/>
                </a:solidFill>
              </a:rPr>
              <a:t>withdraw</a:t>
            </a:r>
            <a:r>
              <a:rPr lang="en-US" sz="2400" dirty="0"/>
              <a:t> ( … )</a:t>
            </a:r>
          </a:p>
          <a:p>
            <a:pPr>
              <a:spcBef>
                <a:spcPts val="0"/>
              </a:spcBef>
              <a:spcAft>
                <a:spcPts val="0"/>
              </a:spcAft>
            </a:pPr>
            <a:r>
              <a:rPr lang="en-US" sz="2400" dirty="0"/>
              <a:t>void </a:t>
            </a:r>
            <a:r>
              <a:rPr lang="en-US" sz="2400" dirty="0">
                <a:solidFill>
                  <a:schemeClr val="bg1"/>
                </a:solidFill>
              </a:rPr>
              <a:t>deposit</a:t>
            </a:r>
            <a:r>
              <a:rPr lang="en-US" sz="2400" dirty="0"/>
              <a:t> ( … )</a:t>
            </a:r>
          </a:p>
          <a:p>
            <a:pPr>
              <a:spcBef>
                <a:spcPts val="0"/>
              </a:spcBef>
              <a:spcAft>
                <a:spcPts val="0"/>
              </a:spcAft>
            </a:pPr>
            <a:r>
              <a:rPr lang="en-US" sz="2400" dirty="0" err="1"/>
              <a:t>BigDecimal</a:t>
            </a:r>
            <a:r>
              <a:rPr lang="en-US" sz="2400" dirty="0"/>
              <a:t> </a:t>
            </a:r>
            <a:r>
              <a:rPr lang="en-US" sz="2400" dirty="0" err="1">
                <a:solidFill>
                  <a:schemeClr val="bg1"/>
                </a:solidFill>
              </a:rPr>
              <a:t>getBalance</a:t>
            </a:r>
            <a:r>
              <a:rPr lang="en-US" sz="2400" dirty="0"/>
              <a:t> ( … )</a:t>
            </a:r>
          </a:p>
          <a:p>
            <a:pPr>
              <a:spcBef>
                <a:spcPts val="0"/>
              </a:spcBef>
              <a:spcAft>
                <a:spcPts val="0"/>
              </a:spcAft>
            </a:pPr>
            <a:r>
              <a:rPr lang="en-US" sz="2400" dirty="0"/>
              <a:t>string </a:t>
            </a:r>
            <a:r>
              <a:rPr lang="en-US" sz="2400" dirty="0" err="1">
                <a:solidFill>
                  <a:schemeClr val="bg1"/>
                </a:solidFill>
              </a:rPr>
              <a:t>toString</a:t>
            </a:r>
            <a:r>
              <a:rPr lang="en-US" sz="2400" dirty="0"/>
              <a:t> ( … )</a:t>
            </a:r>
          </a:p>
        </p:txBody>
      </p:sp>
      <p:sp>
        <p:nvSpPr>
          <p:cNvPr id="4" name="Title 3"/>
          <p:cNvSpPr>
            <a:spLocks noGrp="1"/>
          </p:cNvSpPr>
          <p:nvPr>
            <p:ph type="title"/>
          </p:nvPr>
        </p:nvSpPr>
        <p:spPr/>
        <p:txBody>
          <a:bodyPr/>
          <a:lstStyle/>
          <a:p>
            <a:r>
              <a:rPr lang="en-US" dirty="0"/>
              <a:t>Splitting Code into Methods (3)</a:t>
            </a:r>
          </a:p>
        </p:txBody>
      </p:sp>
      <p:sp>
        <p:nvSpPr>
          <p:cNvPr id="8" name="Text Placeholder 5">
            <a:extLst>
              <a:ext uri="{FF2B5EF4-FFF2-40B4-BE49-F238E27FC236}">
                <a16:creationId xmlns:a16="http://schemas.microsoft.com/office/drawing/2014/main" id="{5AC825D2-9E1E-4F89-B19B-C5E1EABD398D}"/>
              </a:ext>
            </a:extLst>
          </p:cNvPr>
          <p:cNvSpPr txBox="1">
            <a:spLocks/>
          </p:cNvSpPr>
          <p:nvPr/>
        </p:nvSpPr>
        <p:spPr>
          <a:xfrm>
            <a:off x="562070" y="2482241"/>
            <a:ext cx="676363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0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pPr>
              <a:spcBef>
                <a:spcPts val="0"/>
              </a:spcBef>
              <a:spcAft>
                <a:spcPts val="0"/>
              </a:spcAft>
            </a:pPr>
            <a:r>
              <a:rPr lang="en-US" sz="2400" dirty="0"/>
              <a:t>void </a:t>
            </a:r>
            <a:r>
              <a:rPr lang="en-US" sz="2400" dirty="0" err="1">
                <a:solidFill>
                  <a:schemeClr val="bg1"/>
                </a:solidFill>
              </a:rPr>
              <a:t>doMagic</a:t>
            </a:r>
            <a:r>
              <a:rPr lang="en-US" sz="2400" dirty="0"/>
              <a:t> ( … )</a:t>
            </a:r>
          </a:p>
          <a:p>
            <a:pPr>
              <a:spcBef>
                <a:spcPts val="0"/>
              </a:spcBef>
              <a:spcAft>
                <a:spcPts val="0"/>
              </a:spcAft>
            </a:pPr>
            <a:r>
              <a:rPr lang="en-US" sz="2400" dirty="0"/>
              <a:t>void </a:t>
            </a:r>
            <a:r>
              <a:rPr lang="en-US" sz="2400" dirty="0" err="1">
                <a:solidFill>
                  <a:schemeClr val="bg1"/>
                </a:solidFill>
              </a:rPr>
              <a:t>depositOrWithdraw</a:t>
            </a:r>
            <a:r>
              <a:rPr lang="en-US" sz="2400" dirty="0"/>
              <a:t> ( … )</a:t>
            </a:r>
          </a:p>
          <a:p>
            <a:pPr>
              <a:spcBef>
                <a:spcPts val="0"/>
              </a:spcBef>
              <a:spcAft>
                <a:spcPts val="0"/>
              </a:spcAft>
            </a:pPr>
            <a:r>
              <a:rPr lang="en-US" sz="2400" dirty="0" err="1"/>
              <a:t>BigDecimal</a:t>
            </a:r>
            <a:r>
              <a:rPr lang="en-US" sz="2400" dirty="0"/>
              <a:t> </a:t>
            </a:r>
            <a:r>
              <a:rPr lang="en-US" sz="2400" dirty="0" err="1">
                <a:solidFill>
                  <a:schemeClr val="bg1"/>
                </a:solidFill>
              </a:rPr>
              <a:t>depositAndGetBalance</a:t>
            </a:r>
            <a:r>
              <a:rPr lang="en-US" sz="2400" dirty="0"/>
              <a:t> ( … )</a:t>
            </a:r>
          </a:p>
          <a:p>
            <a:pPr>
              <a:spcBef>
                <a:spcPts val="0"/>
              </a:spcBef>
              <a:spcAft>
                <a:spcPts val="0"/>
              </a:spcAft>
            </a:pPr>
            <a:r>
              <a:rPr lang="en-US" sz="2400" dirty="0"/>
              <a:t>String </a:t>
            </a:r>
            <a:r>
              <a:rPr lang="en-US" sz="2400" dirty="0" err="1">
                <a:solidFill>
                  <a:schemeClr val="bg1"/>
                </a:solidFill>
              </a:rPr>
              <a:t>parseDataAndReturnResult</a:t>
            </a:r>
            <a:r>
              <a:rPr lang="en-US" sz="2400" dirty="0"/>
              <a:t> ( … )</a:t>
            </a:r>
          </a:p>
        </p:txBody>
      </p:sp>
      <p:sp>
        <p:nvSpPr>
          <p:cNvPr id="6" name="Arrow: Bent-Up 5">
            <a:extLst>
              <a:ext uri="{FF2B5EF4-FFF2-40B4-BE49-F238E27FC236}">
                <a16:creationId xmlns:a16="http://schemas.microsoft.com/office/drawing/2014/main" id="{0CD9AB1A-07F0-4D0B-869C-3AEBFDF57AFA}"/>
              </a:ext>
            </a:extLst>
          </p:cNvPr>
          <p:cNvSpPr/>
          <p:nvPr/>
        </p:nvSpPr>
        <p:spPr bwMode="auto">
          <a:xfrm rot="5400000">
            <a:off x="5127171" y="4348411"/>
            <a:ext cx="737118" cy="821094"/>
          </a:xfrm>
          <a:prstGeom prst="ben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2" name="Picture 11" descr="A picture containing drawing&#10;&#10;Description automatically generated">
            <a:extLst>
              <a:ext uri="{FF2B5EF4-FFF2-40B4-BE49-F238E27FC236}">
                <a16:creationId xmlns:a16="http://schemas.microsoft.com/office/drawing/2014/main" id="{C5870491-4D2E-4ACE-B97B-1EB7FBC3A0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12767" y="2114857"/>
            <a:ext cx="1035320" cy="1035320"/>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4E8E6103-B408-4DCD-8E91-80E8323AE35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30010" y="4157361"/>
            <a:ext cx="1057394" cy="1057394"/>
          </a:xfrm>
          <a:prstGeom prst="rect">
            <a:avLst/>
          </a:prstGeom>
        </p:spPr>
      </p:pic>
      <p:sp>
        <p:nvSpPr>
          <p:cNvPr id="11" name="Slide Number">
            <a:extLst>
              <a:ext uri="{FF2B5EF4-FFF2-40B4-BE49-F238E27FC236}">
                <a16:creationId xmlns:a16="http://schemas.microsoft.com/office/drawing/2014/main" id="{C5571F76-4231-44A2-AA98-A18DF5539C4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a:t>
            </a:fld>
            <a:endParaRPr lang="en-US" noProof="0" dirty="0"/>
          </a:p>
        </p:txBody>
      </p:sp>
    </p:spTree>
    <p:extLst>
      <p:ext uri="{BB962C8B-B14F-4D97-AF65-F5344CB8AC3E}">
        <p14:creationId xmlns:p14="http://schemas.microsoft.com/office/powerpoint/2010/main" val="4010928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Expand Person with </a:t>
            </a:r>
            <a:br>
              <a:rPr lang="en-US" dirty="0"/>
            </a:br>
            <a:r>
              <a:rPr lang="en-US" b="1" dirty="0">
                <a:solidFill>
                  <a:schemeClr val="bg1"/>
                </a:solidFill>
              </a:rPr>
              <a:t>validation for every field</a:t>
            </a:r>
          </a:p>
          <a:p>
            <a:r>
              <a:rPr lang="en-US" dirty="0"/>
              <a:t>Names should be </a:t>
            </a:r>
            <a:br>
              <a:rPr lang="en-US" dirty="0"/>
            </a:br>
            <a:r>
              <a:rPr lang="en-US" b="1" dirty="0">
                <a:solidFill>
                  <a:schemeClr val="bg1"/>
                </a:solidFill>
              </a:rPr>
              <a:t>at least 3 symbols</a:t>
            </a:r>
          </a:p>
          <a:p>
            <a:r>
              <a:rPr lang="en-US" dirty="0"/>
              <a:t>Age </a:t>
            </a:r>
            <a:r>
              <a:rPr lang="en-US" b="1" dirty="0">
                <a:solidFill>
                  <a:schemeClr val="bg1"/>
                </a:solidFill>
              </a:rPr>
              <a:t>cannot be zero or negative </a:t>
            </a:r>
          </a:p>
          <a:p>
            <a:r>
              <a:rPr lang="en-US" dirty="0"/>
              <a:t>Salary </a:t>
            </a:r>
            <a:r>
              <a:rPr lang="en-US" b="1" dirty="0">
                <a:solidFill>
                  <a:schemeClr val="bg1"/>
                </a:solidFill>
              </a:rPr>
              <a:t>cannot be less than 460</a:t>
            </a:r>
          </a:p>
        </p:txBody>
      </p:sp>
      <p:sp>
        <p:nvSpPr>
          <p:cNvPr id="4" name="Title 3"/>
          <p:cNvSpPr>
            <a:spLocks noGrp="1"/>
          </p:cNvSpPr>
          <p:nvPr>
            <p:ph type="title"/>
          </p:nvPr>
        </p:nvSpPr>
        <p:spPr/>
        <p:txBody>
          <a:bodyPr/>
          <a:lstStyle/>
          <a:p>
            <a:r>
              <a:rPr lang="en-US" dirty="0"/>
              <a:t>Problem: Validation Data</a:t>
            </a:r>
          </a:p>
        </p:txBody>
      </p:sp>
      <p:grpSp>
        <p:nvGrpSpPr>
          <p:cNvPr id="24" name="Group 23"/>
          <p:cNvGrpSpPr/>
          <p:nvPr/>
        </p:nvGrpSpPr>
        <p:grpSpPr>
          <a:xfrm>
            <a:off x="7239955" y="1462763"/>
            <a:ext cx="3966309" cy="4503913"/>
            <a:chOff x="-306388" y="2077297"/>
            <a:chExt cx="3137848" cy="4503913"/>
          </a:xfrm>
        </p:grpSpPr>
        <p:sp>
          <p:nvSpPr>
            <p:cNvPr id="25" name="Rectangle 3"/>
            <p:cNvSpPr>
              <a:spLocks noChangeArrowheads="1"/>
            </p:cNvSpPr>
            <p:nvPr/>
          </p:nvSpPr>
          <p:spPr bwMode="auto">
            <a:xfrm>
              <a:off x="-306388" y="2077297"/>
              <a:ext cx="3137848"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b="1" noProof="1">
                  <a:latin typeface="Consolas" panose="020B0609020204030204" pitchFamily="49" charset="0"/>
                </a:rPr>
                <a:t>Person</a:t>
              </a:r>
              <a:endParaRPr lang="en-US" sz="1600" b="1" noProof="1">
                <a:solidFill>
                  <a:schemeClr val="tx2">
                    <a:lumMod val="75000"/>
                  </a:schemeClr>
                </a:solidFill>
                <a:latin typeface="Consolas" panose="020B0609020204030204" pitchFamily="49" charset="0"/>
              </a:endParaRPr>
            </a:p>
          </p:txBody>
        </p:sp>
        <p:sp>
          <p:nvSpPr>
            <p:cNvPr id="26" name="Rectangle 4"/>
            <p:cNvSpPr>
              <a:spLocks noChangeArrowheads="1"/>
            </p:cNvSpPr>
            <p:nvPr/>
          </p:nvSpPr>
          <p:spPr bwMode="auto">
            <a:xfrm>
              <a:off x="-306388" y="2668032"/>
              <a:ext cx="3137848" cy="1756992"/>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-firstName : String</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-lastName : String</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-age : int</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-salary : double</a:t>
              </a:r>
            </a:p>
          </p:txBody>
        </p:sp>
        <p:sp>
          <p:nvSpPr>
            <p:cNvPr id="27" name="Rectangle 4"/>
            <p:cNvSpPr>
              <a:spLocks noChangeArrowheads="1"/>
            </p:cNvSpPr>
            <p:nvPr/>
          </p:nvSpPr>
          <p:spPr bwMode="auto">
            <a:xfrm>
              <a:off x="-306388" y="4439497"/>
              <a:ext cx="3137848" cy="214171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+Person()</a:t>
              </a:r>
            </a:p>
            <a:p>
              <a:pPr eaLnBrk="0" hangingPunct="0">
                <a:lnSpc>
                  <a:spcPts val="3000"/>
                </a:lnSpc>
                <a:buClr>
                  <a:schemeClr val="accent5">
                    <a:lumMod val="40000"/>
                    <a:lumOff val="60000"/>
                  </a:schemeClr>
                </a:buClr>
                <a:buSzPct val="70000"/>
              </a:pPr>
              <a:r>
                <a:rPr lang="bg-BG" b="1" noProof="1">
                  <a:latin typeface="Consolas" panose="020B0609020204030204" pitchFamily="49" charset="0"/>
                </a:rPr>
                <a:t>+</a:t>
              </a:r>
              <a:r>
                <a:rPr lang="en-US" b="1" noProof="1">
                  <a:latin typeface="Consolas" panose="020B0609020204030204" pitchFamily="49" charset="0"/>
                </a:rPr>
                <a:t>setFirstName(String fName)</a:t>
              </a:r>
            </a:p>
            <a:p>
              <a:pPr eaLnBrk="0" hangingPunct="0">
                <a:lnSpc>
                  <a:spcPts val="3000"/>
                </a:lnSpc>
                <a:buClr>
                  <a:schemeClr val="accent5">
                    <a:lumMod val="40000"/>
                    <a:lumOff val="60000"/>
                  </a:schemeClr>
                </a:buClr>
                <a:buSzPct val="70000"/>
              </a:pPr>
              <a:r>
                <a:rPr lang="bg-BG" b="1" noProof="1">
                  <a:latin typeface="Consolas" panose="020B0609020204030204" pitchFamily="49" charset="0"/>
                </a:rPr>
                <a:t>+</a:t>
              </a:r>
              <a:r>
                <a:rPr lang="en-US" b="1" noProof="1">
                  <a:latin typeface="Consolas" panose="020B0609020204030204" pitchFamily="49" charset="0"/>
                </a:rPr>
                <a:t>setLastName(String lName)</a:t>
              </a:r>
            </a:p>
            <a:p>
              <a:pPr eaLnBrk="0" hangingPunct="0">
                <a:lnSpc>
                  <a:spcPts val="3000"/>
                </a:lnSpc>
                <a:buClr>
                  <a:schemeClr val="accent5">
                    <a:lumMod val="40000"/>
                    <a:lumOff val="60000"/>
                  </a:schemeClr>
                </a:buClr>
                <a:buSzPct val="70000"/>
              </a:pPr>
              <a:r>
                <a:rPr lang="bg-BG" b="1" noProof="1">
                  <a:latin typeface="Consolas" panose="020B0609020204030204" pitchFamily="49" charset="0"/>
                </a:rPr>
                <a:t>+</a:t>
              </a:r>
              <a:r>
                <a:rPr lang="en-US" b="1" noProof="1">
                  <a:latin typeface="Consolas" panose="020B0609020204030204" pitchFamily="49" charset="0"/>
                </a:rPr>
                <a:t>setAge(int age)</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+setSalary(double salary)</a:t>
              </a:r>
            </a:p>
          </p:txBody>
        </p:sp>
      </p:grpSp>
      <p:sp>
        <p:nvSpPr>
          <p:cNvPr id="6" name="TextBox 5"/>
          <p:cNvSpPr txBox="1"/>
          <p:nvPr/>
        </p:nvSpPr>
        <p:spPr>
          <a:xfrm>
            <a:off x="3106464" y="3453110"/>
            <a:ext cx="184731" cy="523220"/>
          </a:xfrm>
          <a:prstGeom prst="rect">
            <a:avLst/>
          </a:prstGeom>
          <a:noFill/>
        </p:spPr>
        <p:txBody>
          <a:bodyPr wrap="none" rtlCol="0">
            <a:spAutoFit/>
          </a:bodyPr>
          <a:lstStyle/>
          <a:p>
            <a:endParaRPr lang="bg-BG" sz="2800" dirty="0"/>
          </a:p>
        </p:txBody>
      </p:sp>
      <p:sp>
        <p:nvSpPr>
          <p:cNvPr id="12" name="TextBox 11">
            <a:extLst>
              <a:ext uri="{FF2B5EF4-FFF2-40B4-BE49-F238E27FC236}">
                <a16:creationId xmlns:a16="http://schemas.microsoft.com/office/drawing/2014/main" id="{C09CB2CD-6358-4B5A-8F3F-13000DE17BC5}"/>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2"/>
              </a:rPr>
              <a:t>https://judge.softuni.bg/Contests/1535/Encapsulation-Lab</a:t>
            </a:r>
            <a:endParaRPr lang="en-US" u="sng" dirty="0">
              <a:solidFill>
                <a:schemeClr val="bg1"/>
              </a:solidFill>
            </a:endParaRPr>
          </a:p>
        </p:txBody>
      </p:sp>
      <p:sp>
        <p:nvSpPr>
          <p:cNvPr id="11" name="Slide Number">
            <a:extLst>
              <a:ext uri="{FF2B5EF4-FFF2-40B4-BE49-F238E27FC236}">
                <a16:creationId xmlns:a16="http://schemas.microsoft.com/office/drawing/2014/main" id="{208BC414-8A38-4A3F-BF06-60638503E65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70</a:t>
            </a:fld>
            <a:endParaRPr lang="en-US" noProof="0" dirty="0"/>
          </a:p>
        </p:txBody>
      </p:sp>
    </p:spTree>
    <p:extLst>
      <p:ext uri="{BB962C8B-B14F-4D97-AF65-F5344CB8AC3E}">
        <p14:creationId xmlns:p14="http://schemas.microsoft.com/office/powerpoint/2010/main" val="21113432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Validation Data</a:t>
            </a:r>
          </a:p>
        </p:txBody>
      </p:sp>
      <p:sp>
        <p:nvSpPr>
          <p:cNvPr id="5" name="Text Placeholder 5"/>
          <p:cNvSpPr txBox="1">
            <a:spLocks/>
          </p:cNvSpPr>
          <p:nvPr/>
        </p:nvSpPr>
        <p:spPr>
          <a:xfrm>
            <a:off x="685800" y="1371600"/>
            <a:ext cx="10667998" cy="445427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accent2"/>
                </a:solidFill>
                <a:effectLst/>
              </a:rPr>
              <a:t>// TODO: </a:t>
            </a:r>
            <a:r>
              <a:rPr lang="en-US" sz="2800" i="1" dirty="0">
                <a:solidFill>
                  <a:schemeClr val="accent2"/>
                </a:solidFill>
                <a:effectLst/>
              </a:rPr>
              <a:t>Add validation for firstName</a:t>
            </a:r>
          </a:p>
          <a:p>
            <a:r>
              <a:rPr lang="en-US" sz="2800" dirty="0">
                <a:solidFill>
                  <a:schemeClr val="accent2"/>
                </a:solidFill>
                <a:effectLst/>
              </a:rPr>
              <a:t>// TODO: </a:t>
            </a:r>
            <a:r>
              <a:rPr lang="en-US" sz="2800" i="1" dirty="0">
                <a:solidFill>
                  <a:schemeClr val="accent2"/>
                </a:solidFill>
                <a:effectLst/>
              </a:rPr>
              <a:t>Add validation for lastName</a:t>
            </a:r>
          </a:p>
          <a:p>
            <a:r>
              <a:rPr lang="en-US" sz="2800" dirty="0">
                <a:solidFill>
                  <a:schemeClr val="tx1"/>
                </a:solidFill>
                <a:effectLst/>
              </a:rPr>
              <a:t>public void </a:t>
            </a:r>
            <a:r>
              <a:rPr lang="en-US" sz="2800" dirty="0" err="1">
                <a:solidFill>
                  <a:schemeClr val="tx1"/>
                </a:solidFill>
                <a:effectLst/>
              </a:rPr>
              <a:t>setAge</a:t>
            </a:r>
            <a:r>
              <a:rPr lang="en-US" sz="2800" dirty="0">
                <a:solidFill>
                  <a:schemeClr val="tx1"/>
                </a:solidFill>
                <a:effectLst/>
              </a:rPr>
              <a:t>(int age) {</a:t>
            </a:r>
          </a:p>
          <a:p>
            <a:r>
              <a:rPr lang="en-US" sz="2800" dirty="0">
                <a:solidFill>
                  <a:schemeClr val="tx1"/>
                </a:solidFill>
                <a:effectLst/>
              </a:rPr>
              <a:t>  if (age &lt; 1) {</a:t>
            </a:r>
          </a:p>
          <a:p>
            <a:r>
              <a:rPr lang="en-US" sz="2800" dirty="0"/>
              <a:t>    </a:t>
            </a:r>
            <a:r>
              <a:rPr lang="en-US" sz="2800" dirty="0">
                <a:solidFill>
                  <a:schemeClr val="bg1"/>
                </a:solidFill>
                <a:effectLst/>
              </a:rPr>
              <a:t>throw new </a:t>
            </a:r>
            <a:r>
              <a:rPr lang="en-US" sz="2800" dirty="0" err="1">
                <a:solidFill>
                  <a:schemeClr val="bg1"/>
                </a:solidFill>
                <a:effectLst/>
              </a:rPr>
              <a:t>IllegalArgumentException</a:t>
            </a:r>
            <a:r>
              <a:rPr lang="en-US" sz="2800" dirty="0">
                <a:solidFill>
                  <a:schemeClr val="bg1"/>
                </a:solidFill>
                <a:effectLst/>
              </a:rPr>
              <a:t>(</a:t>
            </a:r>
          </a:p>
          <a:p>
            <a:r>
              <a:rPr lang="en-US" sz="2800" dirty="0">
                <a:solidFill>
                  <a:schemeClr val="bg1"/>
                </a:solidFill>
                <a:effectLst/>
              </a:rPr>
              <a:t>      </a:t>
            </a:r>
            <a:r>
              <a:rPr lang="en-US" sz="2800" dirty="0">
                <a:solidFill>
                  <a:schemeClr val="tx1"/>
                </a:solidFill>
                <a:effectLst/>
              </a:rPr>
              <a:t>"Age cannot be zero or negative integer"</a:t>
            </a:r>
            <a:r>
              <a:rPr lang="en-US" sz="2800" dirty="0">
                <a:solidFill>
                  <a:schemeClr val="bg1"/>
                </a:solidFill>
                <a:effectLst/>
              </a:rPr>
              <a:t>)</a:t>
            </a:r>
            <a:r>
              <a:rPr lang="en-US" sz="2800" dirty="0">
                <a:solidFill>
                  <a:schemeClr val="tx1"/>
                </a:solidFill>
                <a:effectLst/>
              </a:rPr>
              <a:t>;</a:t>
            </a:r>
          </a:p>
          <a:p>
            <a:r>
              <a:rPr lang="en-US" sz="2800" dirty="0"/>
              <a:t>  </a:t>
            </a:r>
            <a:r>
              <a:rPr lang="en-US" sz="2800" dirty="0">
                <a:solidFill>
                  <a:schemeClr val="tx1"/>
                </a:solidFill>
                <a:effectLst/>
              </a:rPr>
              <a:t>}</a:t>
            </a:r>
          </a:p>
          <a:p>
            <a:r>
              <a:rPr lang="en-US" sz="2800" dirty="0">
                <a:solidFill>
                  <a:schemeClr val="tx1"/>
                </a:solidFill>
                <a:effectLst/>
              </a:rPr>
              <a:t>  this.age = age;</a:t>
            </a:r>
          </a:p>
          <a:p>
            <a:r>
              <a:rPr lang="en-US" sz="2800" dirty="0">
                <a:solidFill>
                  <a:schemeClr val="tx1"/>
                </a:solidFill>
                <a:effectLst/>
              </a:rPr>
              <a:t>}</a:t>
            </a:r>
          </a:p>
          <a:p>
            <a:r>
              <a:rPr lang="en-US" sz="2800" dirty="0">
                <a:solidFill>
                  <a:schemeClr val="accent2"/>
                </a:solidFill>
                <a:effectLst/>
              </a:rPr>
              <a:t>// TODO: </a:t>
            </a:r>
            <a:r>
              <a:rPr lang="en-US" sz="2800" i="1" dirty="0">
                <a:solidFill>
                  <a:schemeClr val="accent2"/>
                </a:solidFill>
                <a:effectLst/>
              </a:rPr>
              <a:t>Add validation for salary</a:t>
            </a:r>
          </a:p>
        </p:txBody>
      </p:sp>
      <p:sp>
        <p:nvSpPr>
          <p:cNvPr id="6" name="TextBox 5">
            <a:extLst>
              <a:ext uri="{FF2B5EF4-FFF2-40B4-BE49-F238E27FC236}">
                <a16:creationId xmlns:a16="http://schemas.microsoft.com/office/drawing/2014/main" id="{35F1EAA8-F8F8-4C3D-B8C3-5C8909F63822}"/>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2"/>
              </a:rPr>
              <a:t>https://judge.softuni.bg/Contests/1535/Encapsulation-Lab</a:t>
            </a:r>
            <a:endParaRPr lang="en-US" u="sng" dirty="0">
              <a:solidFill>
                <a:schemeClr val="bg1"/>
              </a:solidFill>
            </a:endParaRPr>
          </a:p>
        </p:txBody>
      </p:sp>
      <p:sp>
        <p:nvSpPr>
          <p:cNvPr id="7" name="Slide Number">
            <a:extLst>
              <a:ext uri="{FF2B5EF4-FFF2-40B4-BE49-F238E27FC236}">
                <a16:creationId xmlns:a16="http://schemas.microsoft.com/office/drawing/2014/main" id="{06313CA3-E9E6-4EBA-A774-FC47AB48EC6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71</a:t>
            </a:fld>
            <a:endParaRPr lang="en-US" noProof="0" dirty="0"/>
          </a:p>
        </p:txBody>
      </p:sp>
    </p:spTree>
    <p:extLst>
      <p:ext uri="{BB962C8B-B14F-4D97-AF65-F5344CB8AC3E}">
        <p14:creationId xmlns:p14="http://schemas.microsoft.com/office/powerpoint/2010/main" val="35553072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C497-E4FE-47C0-92E4-385F25732C1A}"/>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3842" y="1524000"/>
            <a:ext cx="2404316" cy="2404316"/>
          </a:xfrm>
          <a:prstGeom prst="rect">
            <a:avLst/>
          </a:prstGeom>
        </p:spPr>
      </p:pic>
      <p:sp>
        <p:nvSpPr>
          <p:cNvPr id="3" name="Title 2">
            <a:extLst>
              <a:ext uri="{FF2B5EF4-FFF2-40B4-BE49-F238E27FC236}">
                <a16:creationId xmlns:a16="http://schemas.microsoft.com/office/drawing/2014/main" id="{0676F21A-BDA9-4C78-9C4E-E48E60658D78}"/>
              </a:ext>
            </a:extLst>
          </p:cNvPr>
          <p:cNvSpPr>
            <a:spLocks noGrp="1"/>
          </p:cNvSpPr>
          <p:nvPr>
            <p:ph type="title" sz="quarter" idx="10"/>
          </p:nvPr>
        </p:nvSpPr>
        <p:spPr/>
        <p:txBody>
          <a:bodyPr/>
          <a:lstStyle/>
          <a:p>
            <a:r>
              <a:rPr lang="en-US"/>
              <a:t>Mutable and Immutable Objects</a:t>
            </a:r>
          </a:p>
        </p:txBody>
      </p:sp>
    </p:spTree>
    <p:extLst>
      <p:ext uri="{BB962C8B-B14F-4D97-AF65-F5344CB8AC3E}">
        <p14:creationId xmlns:p14="http://schemas.microsoft.com/office/powerpoint/2010/main" val="13220046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8FE9140-DB6B-4573-9787-BFB91EA86FD4}"/>
              </a:ext>
            </a:extLst>
          </p:cNvPr>
          <p:cNvSpPr>
            <a:spLocks noGrp="1"/>
          </p:cNvSpPr>
          <p:nvPr>
            <p:ph type="body" sz="quarter" idx="11"/>
          </p:nvPr>
        </p:nvSpPr>
        <p:spPr/>
        <p:txBody>
          <a:bodyPr/>
          <a:lstStyle/>
          <a:p>
            <a:r>
              <a:rPr lang="en-GB" dirty="0"/>
              <a:t>Immutable Objects</a:t>
            </a:r>
          </a:p>
          <a:p>
            <a:pPr lvl="1"/>
            <a:r>
              <a:rPr lang="en-GB" dirty="0"/>
              <a:t>The contents of the </a:t>
            </a:r>
            <a:br>
              <a:rPr lang="en-GB" dirty="0"/>
            </a:br>
            <a:r>
              <a:rPr lang="en-GB" dirty="0"/>
              <a:t>instance </a:t>
            </a:r>
            <a:r>
              <a:rPr lang="en-GB" b="1" dirty="0">
                <a:solidFill>
                  <a:schemeClr val="bg1"/>
                </a:solidFill>
              </a:rPr>
              <a:t>can't</a:t>
            </a:r>
            <a:r>
              <a:rPr lang="en-GB" dirty="0"/>
              <a:t> be altered</a:t>
            </a:r>
          </a:p>
        </p:txBody>
      </p:sp>
      <p:sp>
        <p:nvSpPr>
          <p:cNvPr id="5" name="Text Placeholder 4">
            <a:extLst>
              <a:ext uri="{FF2B5EF4-FFF2-40B4-BE49-F238E27FC236}">
                <a16:creationId xmlns:a16="http://schemas.microsoft.com/office/drawing/2014/main" id="{04A03964-B12D-49C7-AF88-E1EF8DDF6952}"/>
              </a:ext>
            </a:extLst>
          </p:cNvPr>
          <p:cNvSpPr>
            <a:spLocks noGrp="1"/>
          </p:cNvSpPr>
          <p:nvPr>
            <p:ph type="body" sz="quarter" idx="10"/>
          </p:nvPr>
        </p:nvSpPr>
        <p:spPr/>
        <p:txBody>
          <a:bodyPr/>
          <a:lstStyle/>
          <a:p>
            <a:r>
              <a:rPr lang="en-GB" dirty="0"/>
              <a:t>Mutable Objects</a:t>
            </a:r>
          </a:p>
          <a:p>
            <a:pPr lvl="1"/>
            <a:r>
              <a:rPr lang="en-US" dirty="0"/>
              <a:t>The contents of that </a:t>
            </a:r>
            <a:br>
              <a:rPr lang="en-US" dirty="0"/>
            </a:br>
            <a:r>
              <a:rPr lang="en-US" dirty="0"/>
              <a:t>instance </a:t>
            </a:r>
            <a:r>
              <a:rPr lang="en-US" b="1" dirty="0">
                <a:solidFill>
                  <a:schemeClr val="bg1"/>
                </a:solidFill>
              </a:rPr>
              <a:t>can</a:t>
            </a:r>
            <a:r>
              <a:rPr lang="en-US" dirty="0"/>
              <a:t> be altered</a:t>
            </a:r>
            <a:endParaRPr lang="en-GB" dirty="0"/>
          </a:p>
        </p:txBody>
      </p:sp>
      <p:sp>
        <p:nvSpPr>
          <p:cNvPr id="3" name="Title 2">
            <a:extLst>
              <a:ext uri="{FF2B5EF4-FFF2-40B4-BE49-F238E27FC236}">
                <a16:creationId xmlns:a16="http://schemas.microsoft.com/office/drawing/2014/main" id="{EA68AC6A-8AD6-4C0A-ADBA-14014CF99843}"/>
              </a:ext>
            </a:extLst>
          </p:cNvPr>
          <p:cNvSpPr>
            <a:spLocks noGrp="1"/>
          </p:cNvSpPr>
          <p:nvPr>
            <p:ph type="title"/>
          </p:nvPr>
        </p:nvSpPr>
        <p:spPr/>
        <p:txBody>
          <a:bodyPr/>
          <a:lstStyle/>
          <a:p>
            <a:r>
              <a:rPr lang="en-GB" dirty="0"/>
              <a:t>Mutable vs Immutable Objects</a:t>
            </a:r>
          </a:p>
        </p:txBody>
      </p:sp>
      <p:sp>
        <p:nvSpPr>
          <p:cNvPr id="8" name="Down Arrow 8">
            <a:extLst>
              <a:ext uri="{FF2B5EF4-FFF2-40B4-BE49-F238E27FC236}">
                <a16:creationId xmlns:a16="http://schemas.microsoft.com/office/drawing/2014/main" id="{4CA3558A-267D-42CE-A70A-67356C66B89B}"/>
              </a:ext>
            </a:extLst>
          </p:cNvPr>
          <p:cNvSpPr/>
          <p:nvPr/>
        </p:nvSpPr>
        <p:spPr>
          <a:xfrm>
            <a:off x="9293752" y="4602443"/>
            <a:ext cx="333225" cy="4710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bg-BG" sz="2799" dirty="0">
              <a:solidFill>
                <a:srgbClr val="FFA000"/>
              </a:solidFill>
              <a:latin typeface="Calibri" panose="020F0502020204030204"/>
            </a:endParaRPr>
          </a:p>
        </p:txBody>
      </p:sp>
      <p:sp>
        <p:nvSpPr>
          <p:cNvPr id="9" name="Text Placeholder 5">
            <a:extLst>
              <a:ext uri="{FF2B5EF4-FFF2-40B4-BE49-F238E27FC236}">
                <a16:creationId xmlns:a16="http://schemas.microsoft.com/office/drawing/2014/main" id="{5312041B-C6F8-4542-8EE6-DCF30DF977E3}"/>
              </a:ext>
            </a:extLst>
          </p:cNvPr>
          <p:cNvSpPr txBox="1">
            <a:spLocks/>
          </p:cNvSpPr>
          <p:nvPr/>
        </p:nvSpPr>
        <p:spPr>
          <a:xfrm>
            <a:off x="8588662" y="5248405"/>
            <a:ext cx="1743404" cy="76076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3963" tIns="71981" rIns="143963" bIns="71981" rtlCol="0">
            <a:spAutoFit/>
          </a:bodyPr>
          <a:lstStyle>
            <a:defPPr>
              <a:defRPr lang="en-US"/>
            </a:defPPr>
            <a:lvl1pPr>
              <a:buClr>
                <a:srgbClr val="F2B254"/>
              </a:buClr>
              <a:buSzPct val="100000"/>
              <a:buFont typeface="Wingdings" panose="05000000000000000000" pitchFamily="2" charset="2"/>
              <a:buNone/>
              <a:defRPr sz="2600" b="1">
                <a:effectLst/>
                <a:latin typeface="Consolas" pitchFamily="49" charset="0"/>
                <a:cs typeface="Consolas" pitchFamily="49" charset="0"/>
              </a:defRPr>
            </a:lvl1pPr>
          </a:lstStyle>
          <a:p>
            <a:pPr defTabSz="914126"/>
            <a:r>
              <a:rPr lang="en-US" sz="1999" dirty="0">
                <a:solidFill>
                  <a:srgbClr val="234465"/>
                </a:solidFill>
              </a:rPr>
              <a:t>old String</a:t>
            </a:r>
          </a:p>
          <a:p>
            <a:pPr defTabSz="914126"/>
            <a:r>
              <a:rPr lang="en-US" sz="1999" dirty="0">
                <a:solidFill>
                  <a:srgbClr val="234465"/>
                </a:solidFill>
              </a:rPr>
              <a:t>old String</a:t>
            </a:r>
          </a:p>
        </p:txBody>
      </p:sp>
      <p:sp>
        <p:nvSpPr>
          <p:cNvPr id="11" name="Down Arrow 8">
            <a:extLst>
              <a:ext uri="{FF2B5EF4-FFF2-40B4-BE49-F238E27FC236}">
                <a16:creationId xmlns:a16="http://schemas.microsoft.com/office/drawing/2014/main" id="{8C5D0B15-C8C9-4806-A888-C19C4B1701CB}"/>
              </a:ext>
            </a:extLst>
          </p:cNvPr>
          <p:cNvSpPr/>
          <p:nvPr/>
        </p:nvSpPr>
        <p:spPr>
          <a:xfrm>
            <a:off x="2818266" y="4604209"/>
            <a:ext cx="333225" cy="4710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bg-BG" sz="2799" dirty="0">
              <a:solidFill>
                <a:srgbClr val="FFA000"/>
              </a:solidFill>
              <a:latin typeface="Calibri" panose="020F0502020204030204"/>
            </a:endParaRPr>
          </a:p>
        </p:txBody>
      </p:sp>
      <p:sp>
        <p:nvSpPr>
          <p:cNvPr id="13" name="Text Placeholder 5"/>
          <p:cNvSpPr txBox="1">
            <a:spLocks/>
          </p:cNvSpPr>
          <p:nvPr/>
        </p:nvSpPr>
        <p:spPr>
          <a:xfrm>
            <a:off x="448564" y="3015168"/>
            <a:ext cx="4954397" cy="137651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000" dirty="0">
                <a:solidFill>
                  <a:schemeClr val="tx1"/>
                </a:solidFill>
                <a:effectLst/>
              </a:rPr>
              <a:t>Point myPoint = new Point(0, 0); </a:t>
            </a:r>
            <a:r>
              <a:rPr lang="en-US" sz="2000" dirty="0" err="1">
                <a:solidFill>
                  <a:schemeClr val="tx1"/>
                </a:solidFill>
                <a:effectLst/>
              </a:rPr>
              <a:t>myPoint.setLocation</a:t>
            </a:r>
            <a:r>
              <a:rPr lang="en-US" sz="2000" dirty="0">
                <a:solidFill>
                  <a:schemeClr val="tx1"/>
                </a:solidFill>
                <a:effectLst/>
              </a:rPr>
              <a:t>(1.0, 0.0);</a:t>
            </a:r>
          </a:p>
          <a:p>
            <a:r>
              <a:rPr lang="en-US" sz="2000" dirty="0" err="1">
                <a:solidFill>
                  <a:schemeClr val="tx1"/>
                </a:solidFill>
                <a:effectLst/>
              </a:rPr>
              <a:t>System.out.println</a:t>
            </a:r>
            <a:r>
              <a:rPr lang="en-US" sz="2000" dirty="0">
                <a:solidFill>
                  <a:schemeClr val="tx1"/>
                </a:solidFill>
                <a:effectLst/>
              </a:rPr>
              <a:t>(</a:t>
            </a:r>
            <a:r>
              <a:rPr lang="en-US" sz="2000" dirty="0" err="1">
                <a:solidFill>
                  <a:schemeClr val="tx1"/>
                </a:solidFill>
                <a:effectLst/>
              </a:rPr>
              <a:t>myPoint</a:t>
            </a:r>
            <a:r>
              <a:rPr lang="en-US" sz="2000" dirty="0">
                <a:solidFill>
                  <a:schemeClr val="tx1"/>
                </a:solidFill>
                <a:effectLst/>
              </a:rPr>
              <a:t>);</a:t>
            </a:r>
          </a:p>
          <a:p>
            <a:endParaRPr lang="en-US" sz="2000" dirty="0">
              <a:solidFill>
                <a:schemeClr val="tx1"/>
              </a:solidFill>
              <a:effectLst/>
            </a:endParaRPr>
          </a:p>
        </p:txBody>
      </p:sp>
      <p:sp>
        <p:nvSpPr>
          <p:cNvPr id="14" name="Text Placeholder 5"/>
          <p:cNvSpPr txBox="1">
            <a:spLocks/>
          </p:cNvSpPr>
          <p:nvPr/>
        </p:nvSpPr>
        <p:spPr>
          <a:xfrm>
            <a:off x="1054073" y="5287736"/>
            <a:ext cx="3743378" cy="45318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000" dirty="0" err="1">
                <a:solidFill>
                  <a:schemeClr val="tx1"/>
                </a:solidFill>
                <a:effectLst/>
              </a:rPr>
              <a:t>java.awt.Point</a:t>
            </a:r>
            <a:r>
              <a:rPr lang="en-US" sz="2000" dirty="0">
                <a:solidFill>
                  <a:schemeClr val="tx1"/>
                </a:solidFill>
                <a:effectLst/>
              </a:rPr>
              <a:t>[1.0, 0.0]</a:t>
            </a:r>
          </a:p>
        </p:txBody>
      </p:sp>
      <p:sp>
        <p:nvSpPr>
          <p:cNvPr id="15" name="Text Placeholder 5"/>
          <p:cNvSpPr txBox="1">
            <a:spLocks/>
          </p:cNvSpPr>
          <p:nvPr/>
        </p:nvSpPr>
        <p:spPr>
          <a:xfrm>
            <a:off x="6353908" y="3038548"/>
            <a:ext cx="5657265" cy="137651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000" dirty="0">
                <a:solidFill>
                  <a:schemeClr val="tx1"/>
                </a:solidFill>
                <a:effectLst/>
              </a:rPr>
              <a:t>String</a:t>
            </a:r>
            <a:r>
              <a:rPr lang="en-US" sz="2000" dirty="0">
                <a:effectLst/>
              </a:rPr>
              <a:t> </a:t>
            </a:r>
            <a:r>
              <a:rPr lang="en-US" sz="2000" dirty="0">
                <a:solidFill>
                  <a:schemeClr val="bg1"/>
                </a:solidFill>
                <a:effectLst/>
              </a:rPr>
              <a:t>str</a:t>
            </a:r>
            <a:r>
              <a:rPr lang="en-US" sz="2000" dirty="0">
                <a:effectLst/>
              </a:rPr>
              <a:t> </a:t>
            </a:r>
            <a:r>
              <a:rPr lang="en-US" sz="2000" dirty="0">
                <a:solidFill>
                  <a:schemeClr val="tx1"/>
                </a:solidFill>
                <a:effectLst/>
              </a:rPr>
              <a:t>= new String("old String");</a:t>
            </a:r>
          </a:p>
          <a:p>
            <a:r>
              <a:rPr lang="en-US" sz="2000" dirty="0" err="1">
                <a:solidFill>
                  <a:schemeClr val="tx1"/>
                </a:solidFill>
                <a:effectLst/>
              </a:rPr>
              <a:t>System.out.println</a:t>
            </a:r>
            <a:r>
              <a:rPr lang="en-US" sz="2000" dirty="0">
                <a:solidFill>
                  <a:schemeClr val="tx1"/>
                </a:solidFill>
                <a:effectLst/>
              </a:rPr>
              <a:t>(</a:t>
            </a:r>
            <a:r>
              <a:rPr lang="en-US" sz="2000" dirty="0">
                <a:solidFill>
                  <a:schemeClr val="bg1"/>
                </a:solidFill>
                <a:effectLst/>
              </a:rPr>
              <a:t>str</a:t>
            </a:r>
            <a:r>
              <a:rPr lang="en-US" sz="2000" dirty="0">
                <a:solidFill>
                  <a:schemeClr val="tx1"/>
                </a:solidFill>
                <a:effectLst/>
              </a:rPr>
              <a:t>);</a:t>
            </a:r>
          </a:p>
          <a:p>
            <a:r>
              <a:rPr lang="en-US" sz="2000" dirty="0" err="1">
                <a:solidFill>
                  <a:schemeClr val="tx1"/>
                </a:solidFill>
                <a:effectLst/>
              </a:rPr>
              <a:t>str.</a:t>
            </a:r>
            <a:r>
              <a:rPr lang="en-US" sz="2000" dirty="0" err="1">
                <a:solidFill>
                  <a:schemeClr val="bg1"/>
                </a:solidFill>
                <a:effectLst/>
              </a:rPr>
              <a:t>replaceAll</a:t>
            </a:r>
            <a:r>
              <a:rPr lang="en-US" sz="2000" dirty="0">
                <a:solidFill>
                  <a:schemeClr val="tx1"/>
                </a:solidFill>
                <a:effectLst/>
              </a:rPr>
              <a:t>("old", "new");</a:t>
            </a:r>
          </a:p>
          <a:p>
            <a:r>
              <a:rPr lang="en-US" sz="2000" dirty="0" err="1">
                <a:solidFill>
                  <a:schemeClr val="tx1"/>
                </a:solidFill>
                <a:effectLst/>
              </a:rPr>
              <a:t>System.out.println</a:t>
            </a:r>
            <a:r>
              <a:rPr lang="en-US" sz="2000" dirty="0">
                <a:solidFill>
                  <a:schemeClr val="tx1"/>
                </a:solidFill>
                <a:effectLst/>
              </a:rPr>
              <a:t>(</a:t>
            </a:r>
            <a:r>
              <a:rPr lang="en-US" sz="2000" dirty="0">
                <a:solidFill>
                  <a:schemeClr val="bg1"/>
                </a:solidFill>
                <a:effectLst/>
              </a:rPr>
              <a:t>str</a:t>
            </a:r>
            <a:r>
              <a:rPr lang="en-US" sz="2000" dirty="0">
                <a:solidFill>
                  <a:schemeClr val="tx1"/>
                </a:solidFill>
                <a:effectLst/>
              </a:rPr>
              <a:t>);</a:t>
            </a:r>
          </a:p>
        </p:txBody>
      </p:sp>
      <p:sp>
        <p:nvSpPr>
          <p:cNvPr id="12" name="Slide Number">
            <a:extLst>
              <a:ext uri="{FF2B5EF4-FFF2-40B4-BE49-F238E27FC236}">
                <a16:creationId xmlns:a16="http://schemas.microsoft.com/office/drawing/2014/main" id="{EC07DCD7-2BE5-43EF-9517-5B210EC185F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73</a:t>
            </a:fld>
            <a:endParaRPr lang="en-US" dirty="0"/>
          </a:p>
        </p:txBody>
      </p:sp>
    </p:spTree>
    <p:extLst>
      <p:ext uri="{BB962C8B-B14F-4D97-AF65-F5344CB8AC3E}">
        <p14:creationId xmlns:p14="http://schemas.microsoft.com/office/powerpoint/2010/main" val="28811812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normAutofit/>
          </a:bodyPr>
          <a:lstStyle/>
          <a:p>
            <a:pPr>
              <a:buClr>
                <a:srgbClr val="234465"/>
              </a:buClr>
            </a:pPr>
            <a:r>
              <a:rPr lang="en-US" b="1" dirty="0">
                <a:solidFill>
                  <a:srgbClr val="FFA000"/>
                </a:solidFill>
                <a:latin typeface="Consolas" panose="020B0609020204030204" pitchFamily="49" charset="0"/>
              </a:rPr>
              <a:t>private</a:t>
            </a:r>
            <a:r>
              <a:rPr lang="en-US" dirty="0">
                <a:solidFill>
                  <a:srgbClr val="FFA000"/>
                </a:solidFill>
              </a:rPr>
              <a:t> </a:t>
            </a:r>
            <a:r>
              <a:rPr lang="en-US" dirty="0">
                <a:solidFill>
                  <a:srgbClr val="234465"/>
                </a:solidFill>
              </a:rPr>
              <a:t>mutable fields are not fully encapsulated</a:t>
            </a:r>
            <a:endParaRPr lang="bg-BG" dirty="0">
              <a:solidFill>
                <a:srgbClr val="234465"/>
              </a:solidFill>
            </a:endParaRPr>
          </a:p>
          <a:p>
            <a:pPr>
              <a:buClr>
                <a:srgbClr val="234465"/>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r>
              <a:rPr lang="en-US" dirty="0">
                <a:solidFill>
                  <a:srgbClr val="234465"/>
                </a:solidFill>
              </a:rPr>
              <a:t>In this case </a:t>
            </a:r>
            <a:r>
              <a:rPr lang="en-US" b="1" dirty="0">
                <a:solidFill>
                  <a:srgbClr val="FFA000"/>
                </a:solidFill>
              </a:rPr>
              <a:t>getter is like setter too</a:t>
            </a:r>
          </a:p>
        </p:txBody>
      </p:sp>
      <p:sp>
        <p:nvSpPr>
          <p:cNvPr id="2" name="Title 1"/>
          <p:cNvSpPr>
            <a:spLocks noGrp="1"/>
          </p:cNvSpPr>
          <p:nvPr>
            <p:ph type="title"/>
          </p:nvPr>
        </p:nvSpPr>
        <p:spPr/>
        <p:txBody>
          <a:bodyPr/>
          <a:lstStyle/>
          <a:p>
            <a:r>
              <a:rPr lang="en-US" dirty="0"/>
              <a:t>Mutable Fields</a:t>
            </a:r>
            <a:endParaRPr lang="bg-BG" dirty="0"/>
          </a:p>
        </p:txBody>
      </p:sp>
      <p:sp>
        <p:nvSpPr>
          <p:cNvPr id="7" name="Rectangle 6"/>
          <p:cNvSpPr>
            <a:spLocks noChangeArrowheads="1"/>
          </p:cNvSpPr>
          <p:nvPr/>
        </p:nvSpPr>
        <p:spPr bwMode="auto">
          <a:xfrm>
            <a:off x="2447269" y="1899000"/>
            <a:ext cx="7334655" cy="369331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class Team {</a:t>
            </a:r>
          </a:p>
          <a:p>
            <a:pPr fontAlgn="base"/>
            <a:r>
              <a:rPr lang="en-US" sz="2800" b="1" noProof="1">
                <a:latin typeface="Consolas" pitchFamily="49" charset="0"/>
                <a:cs typeface="Consolas" pitchFamily="49" charset="0"/>
              </a:rPr>
              <a:t>  private String name;</a:t>
            </a:r>
          </a:p>
          <a:p>
            <a:pPr fontAlgn="base"/>
            <a:r>
              <a:rPr lang="en-US" sz="2800" b="1" noProof="1">
                <a:solidFill>
                  <a:srgbClr val="FBEEDC"/>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private List&lt;Person&gt; players</a:t>
            </a:r>
            <a:r>
              <a:rPr lang="en-US" sz="2800" b="1" noProof="1">
                <a:latin typeface="Consolas" pitchFamily="49" charset="0"/>
                <a:cs typeface="Consolas" pitchFamily="49" charset="0"/>
              </a:rPr>
              <a:t>;</a:t>
            </a:r>
          </a:p>
          <a:p>
            <a:pPr fontAlgn="base"/>
            <a:endParaRPr lang="en-US" sz="2800" b="1" noProof="1">
              <a:solidFill>
                <a:srgbClr val="FBEEDC"/>
              </a:solidFill>
              <a:latin typeface="Consolas" pitchFamily="49" charset="0"/>
              <a:cs typeface="Consolas" pitchFamily="49" charset="0"/>
            </a:endParaRPr>
          </a:p>
          <a:p>
            <a:pPr fontAlgn="base">
              <a:spcBef>
                <a:spcPts val="1200"/>
              </a:spcBef>
            </a:pP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public List&lt;Person&gt; getPlayers() {</a:t>
            </a:r>
          </a:p>
          <a:p>
            <a:pPr fontAlgn="base"/>
            <a:r>
              <a:rPr lang="en-US" sz="2800" b="1" noProof="1">
                <a:latin typeface="Consolas" pitchFamily="49" charset="0"/>
                <a:cs typeface="Consolas" pitchFamily="49" charset="0"/>
              </a:rPr>
              <a:t>    return this.players;</a:t>
            </a:r>
          </a:p>
          <a:p>
            <a:pPr fontAlgn="base"/>
            <a:r>
              <a:rPr lang="en-US" sz="2800" b="1" noProof="1">
                <a:latin typeface="Consolas" pitchFamily="49" charset="0"/>
                <a:cs typeface="Consolas" pitchFamily="49" charset="0"/>
              </a:rPr>
              <a:t>  }</a:t>
            </a:r>
          </a:p>
          <a:p>
            <a:pPr fontAlgn="base"/>
            <a:r>
              <a:rPr lang="en-US" sz="2800" b="1" noProof="1">
                <a:latin typeface="Consolas" pitchFamily="49" charset="0"/>
                <a:cs typeface="Consolas" pitchFamily="49" charset="0"/>
              </a:rPr>
              <a:t>}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3916" y="4795732"/>
            <a:ext cx="1187902" cy="1097452"/>
          </a:xfrm>
          <a:prstGeom prst="rect">
            <a:avLst/>
          </a:prstGeom>
        </p:spPr>
      </p:pic>
      <p:sp>
        <p:nvSpPr>
          <p:cNvPr id="9" name="Slide Number">
            <a:extLst>
              <a:ext uri="{FF2B5EF4-FFF2-40B4-BE49-F238E27FC236}">
                <a16:creationId xmlns:a16="http://schemas.microsoft.com/office/drawing/2014/main" id="{E0B2F5AE-5880-4376-A7C1-8DC5DFB8572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74</a:t>
            </a:fld>
            <a:endParaRPr lang="en-US" dirty="0"/>
          </a:p>
        </p:txBody>
      </p:sp>
    </p:spTree>
    <p:extLst>
      <p:ext uri="{BB962C8B-B14F-4D97-AF65-F5344CB8AC3E}">
        <p14:creationId xmlns:p14="http://schemas.microsoft.com/office/powerpoint/2010/main" val="1739117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A48A28-C590-496A-A110-ABE4BDFE8E48}"/>
              </a:ext>
            </a:extLst>
          </p:cNvPr>
          <p:cNvSpPr>
            <a:spLocks noGrp="1"/>
          </p:cNvSpPr>
          <p:nvPr>
            <p:ph type="title"/>
          </p:nvPr>
        </p:nvSpPr>
        <p:spPr/>
        <p:txBody>
          <a:bodyPr/>
          <a:lstStyle/>
          <a:p>
            <a:r>
              <a:rPr lang="en-US"/>
              <a:t>Mutable Fields – Example</a:t>
            </a:r>
            <a:endParaRPr lang="en-US" dirty="0"/>
          </a:p>
        </p:txBody>
      </p:sp>
      <p:sp>
        <p:nvSpPr>
          <p:cNvPr id="7" name="Rectangle 6">
            <a:extLst>
              <a:ext uri="{FF2B5EF4-FFF2-40B4-BE49-F238E27FC236}">
                <a16:creationId xmlns:a16="http://schemas.microsoft.com/office/drawing/2014/main" id="{B2BB4463-3478-4DFC-8E3F-D193FDC2576A}"/>
              </a:ext>
            </a:extLst>
          </p:cNvPr>
          <p:cNvSpPr>
            <a:spLocks noChangeArrowheads="1"/>
          </p:cNvSpPr>
          <p:nvPr/>
        </p:nvSpPr>
        <p:spPr bwMode="auto">
          <a:xfrm>
            <a:off x="612044" y="1604987"/>
            <a:ext cx="10672042" cy="34470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spcAft>
                <a:spcPts val="600"/>
              </a:spcAft>
            </a:pPr>
            <a:r>
              <a:rPr lang="en-US" sz="2800" b="1" noProof="1">
                <a:latin typeface="Consolas" pitchFamily="49" charset="0"/>
                <a:cs typeface="Consolas" pitchFamily="49" charset="0"/>
              </a:rPr>
              <a:t>Team team = new Team();</a:t>
            </a:r>
          </a:p>
          <a:p>
            <a:pPr fontAlgn="base">
              <a:spcBef>
                <a:spcPts val="600"/>
              </a:spcBef>
              <a:spcAft>
                <a:spcPts val="600"/>
              </a:spcAft>
            </a:pPr>
            <a:r>
              <a:rPr lang="en-US" sz="2800" b="1" noProof="1">
                <a:latin typeface="Consolas" pitchFamily="49" charset="0"/>
                <a:cs typeface="Consolas" pitchFamily="49" charset="0"/>
              </a:rPr>
              <a:t>Person person = new Person("David", "Adams", 22);</a:t>
            </a:r>
          </a:p>
          <a:p>
            <a:pPr fontAlgn="base">
              <a:spcBef>
                <a:spcPts val="600"/>
              </a:spcBef>
              <a:spcAft>
                <a:spcPts val="600"/>
              </a:spcAft>
            </a:pPr>
            <a:r>
              <a:rPr lang="en-US" sz="2800" b="1" noProof="1">
                <a:latin typeface="Consolas" pitchFamily="49" charset="0"/>
                <a:cs typeface="Consolas" pitchFamily="49" charset="0"/>
              </a:rPr>
              <a:t>team.getPlayers().</a:t>
            </a:r>
            <a:r>
              <a:rPr lang="en-US" sz="2800" b="1" noProof="1">
                <a:solidFill>
                  <a:schemeClr val="bg1"/>
                </a:solidFill>
                <a:latin typeface="Consolas" pitchFamily="49" charset="0"/>
                <a:cs typeface="Consolas" pitchFamily="49" charset="0"/>
              </a:rPr>
              <a:t>add(</a:t>
            </a:r>
            <a:r>
              <a:rPr lang="en-US" sz="2800" b="1" noProof="1">
                <a:latin typeface="Consolas" pitchFamily="49" charset="0"/>
                <a:cs typeface="Consolas" pitchFamily="49" charset="0"/>
              </a:rPr>
              <a:t>person</a:t>
            </a:r>
            <a:r>
              <a:rPr lang="en-US" sz="2800" b="1" noProof="1">
                <a:solidFill>
                  <a:schemeClr val="bg1"/>
                </a:solidFill>
                <a:latin typeface="Consolas" pitchFamily="49" charset="0"/>
                <a:cs typeface="Consolas" pitchFamily="49" charset="0"/>
              </a:rPr>
              <a:t>)</a:t>
            </a:r>
            <a:r>
              <a:rPr lang="en-US" sz="2800" b="1" noProof="1">
                <a:latin typeface="Consolas" pitchFamily="49" charset="0"/>
                <a:cs typeface="Consolas" pitchFamily="49" charset="0"/>
              </a:rPr>
              <a:t>;</a:t>
            </a:r>
          </a:p>
          <a:p>
            <a:pPr fontAlgn="base">
              <a:spcBef>
                <a:spcPts val="600"/>
              </a:spcBef>
              <a:spcAft>
                <a:spcPts val="600"/>
              </a:spcAft>
            </a:pPr>
            <a:r>
              <a:rPr lang="en-US" sz="2800" b="1" noProof="1">
                <a:latin typeface="Consolas" pitchFamily="49" charset="0"/>
                <a:cs typeface="Consolas" pitchFamily="49" charset="0"/>
              </a:rPr>
              <a:t>System.out.println(team.getPlayers().size());  </a:t>
            </a:r>
            <a:r>
              <a:rPr lang="en-US" sz="2800" b="1" i="1" noProof="1">
                <a:solidFill>
                  <a:schemeClr val="accent2"/>
                </a:solidFill>
                <a:latin typeface="Consolas" pitchFamily="49" charset="0"/>
                <a:cs typeface="Consolas" pitchFamily="49" charset="0"/>
              </a:rPr>
              <a:t>// 1</a:t>
            </a:r>
          </a:p>
          <a:p>
            <a:pPr fontAlgn="base">
              <a:spcBef>
                <a:spcPts val="600"/>
              </a:spcBef>
              <a:spcAft>
                <a:spcPts val="600"/>
              </a:spcAft>
            </a:pPr>
            <a:r>
              <a:rPr lang="en-US" sz="2800" b="1" noProof="1">
                <a:latin typeface="Consolas" pitchFamily="49" charset="0"/>
                <a:cs typeface="Consolas" pitchFamily="49" charset="0"/>
              </a:rPr>
              <a:t>team.getPlayers().</a:t>
            </a:r>
            <a:r>
              <a:rPr lang="en-US" sz="2800" b="1" noProof="1">
                <a:solidFill>
                  <a:schemeClr val="bg1"/>
                </a:solidFill>
                <a:latin typeface="Consolas" pitchFamily="49" charset="0"/>
                <a:cs typeface="Consolas" pitchFamily="49" charset="0"/>
              </a:rPr>
              <a:t>clear()</a:t>
            </a:r>
            <a:r>
              <a:rPr lang="en-US" sz="2800" b="1" noProof="1">
                <a:latin typeface="Consolas" pitchFamily="49" charset="0"/>
                <a:cs typeface="Consolas" pitchFamily="49" charset="0"/>
              </a:rPr>
              <a:t>;</a:t>
            </a:r>
          </a:p>
          <a:p>
            <a:pPr fontAlgn="base">
              <a:spcBef>
                <a:spcPts val="600"/>
              </a:spcBef>
              <a:spcAft>
                <a:spcPts val="600"/>
              </a:spcAft>
            </a:pPr>
            <a:r>
              <a:rPr lang="en-US" sz="2800" b="1" noProof="1">
                <a:latin typeface="Consolas" pitchFamily="49" charset="0"/>
                <a:cs typeface="Consolas" pitchFamily="49" charset="0"/>
              </a:rPr>
              <a:t>System.out.println(team.getPlayers().size());  </a:t>
            </a:r>
            <a:r>
              <a:rPr lang="en-US" sz="2800" b="1" i="1" noProof="1">
                <a:solidFill>
                  <a:schemeClr val="accent2"/>
                </a:solidFill>
                <a:latin typeface="Consolas" pitchFamily="49" charset="0"/>
                <a:cs typeface="Consolas" pitchFamily="49" charset="0"/>
              </a:rPr>
              <a:t>// 0</a:t>
            </a:r>
          </a:p>
        </p:txBody>
      </p:sp>
      <p:sp>
        <p:nvSpPr>
          <p:cNvPr id="6" name="Slide Number">
            <a:extLst>
              <a:ext uri="{FF2B5EF4-FFF2-40B4-BE49-F238E27FC236}">
                <a16:creationId xmlns:a16="http://schemas.microsoft.com/office/drawing/2014/main" id="{1FBEFFF5-2E67-4BC6-83FA-A62693FBA8F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75</a:t>
            </a:fld>
            <a:endParaRPr lang="en-US" noProof="0" dirty="0"/>
          </a:p>
        </p:txBody>
      </p:sp>
    </p:spTree>
    <p:extLst>
      <p:ext uri="{BB962C8B-B14F-4D97-AF65-F5344CB8AC3E}">
        <p14:creationId xmlns:p14="http://schemas.microsoft.com/office/powerpoint/2010/main" val="38525548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normAutofit/>
          </a:bodyPr>
          <a:lstStyle/>
          <a:p>
            <a:r>
              <a:rPr lang="en-US" noProof="1">
                <a:solidFill>
                  <a:srgbClr val="234465"/>
                </a:solidFill>
              </a:rPr>
              <a:t>For securing our collection we can return </a:t>
            </a:r>
            <a:br>
              <a:rPr lang="en-US" noProof="1">
                <a:solidFill>
                  <a:srgbClr val="234465"/>
                </a:solidFill>
              </a:rPr>
            </a:br>
            <a:r>
              <a:rPr lang="en-US" b="1" noProof="1">
                <a:solidFill>
                  <a:schemeClr val="bg1"/>
                </a:solidFill>
              </a:rPr>
              <a:t>Collections.unmodifiableList()</a:t>
            </a:r>
          </a:p>
        </p:txBody>
      </p:sp>
      <p:sp>
        <p:nvSpPr>
          <p:cNvPr id="2" name="Title 1"/>
          <p:cNvSpPr>
            <a:spLocks noGrp="1"/>
          </p:cNvSpPr>
          <p:nvPr>
            <p:ph type="title"/>
          </p:nvPr>
        </p:nvSpPr>
        <p:spPr/>
        <p:txBody>
          <a:bodyPr/>
          <a:lstStyle/>
          <a:p>
            <a:r>
              <a:rPr lang="en-US"/>
              <a:t>Imutable Fields</a:t>
            </a:r>
            <a:endParaRPr lang="bg-BG" dirty="0"/>
          </a:p>
        </p:txBody>
      </p:sp>
      <p:sp>
        <p:nvSpPr>
          <p:cNvPr id="7" name="Rectangle 6"/>
          <p:cNvSpPr>
            <a:spLocks noChangeArrowheads="1"/>
          </p:cNvSpPr>
          <p:nvPr/>
        </p:nvSpPr>
        <p:spPr bwMode="auto">
          <a:xfrm>
            <a:off x="2454656" y="2410726"/>
            <a:ext cx="9092080" cy="38472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latin typeface="Consolas" pitchFamily="49" charset="0"/>
                <a:cs typeface="Consolas" pitchFamily="49" charset="0"/>
              </a:rPr>
              <a:t>class Team {</a:t>
            </a:r>
          </a:p>
          <a:p>
            <a:pPr fontAlgn="base"/>
            <a:r>
              <a:rPr lang="en-US" sz="2600" b="1" noProof="1">
                <a:latin typeface="Consolas" pitchFamily="49" charset="0"/>
                <a:cs typeface="Consolas" pitchFamily="49" charset="0"/>
              </a:rPr>
              <a:t>  private List&lt;Person&gt; players;</a:t>
            </a:r>
          </a:p>
          <a:p>
            <a:pPr fontAlgn="base">
              <a:spcBef>
                <a:spcPts val="1200"/>
              </a:spcBef>
            </a:pPr>
            <a:r>
              <a:rPr lang="en-US" sz="2600" b="1" noProof="1">
                <a:latin typeface="Consolas" pitchFamily="49" charset="0"/>
                <a:cs typeface="Consolas" pitchFamily="49" charset="0"/>
              </a:rPr>
              <a:t>  public void </a:t>
            </a:r>
            <a:r>
              <a:rPr lang="en-US" sz="2600" b="1" noProof="1">
                <a:solidFill>
                  <a:schemeClr val="bg1"/>
                </a:solidFill>
                <a:latin typeface="Consolas" pitchFamily="49" charset="0"/>
                <a:cs typeface="Consolas" pitchFamily="49" charset="0"/>
              </a:rPr>
              <a:t>addPlayer</a:t>
            </a:r>
            <a:r>
              <a:rPr lang="en-US" sz="2600" b="1" noProof="1">
                <a:latin typeface="Consolas" pitchFamily="49" charset="0"/>
                <a:cs typeface="Consolas" pitchFamily="49" charset="0"/>
              </a:rPr>
              <a:t>(Person person) {</a:t>
            </a:r>
          </a:p>
          <a:p>
            <a:pPr fontAlgn="base"/>
            <a:r>
              <a:rPr lang="en-US" sz="2600" b="1" noProof="1">
                <a:latin typeface="Consolas" pitchFamily="49" charset="0"/>
                <a:cs typeface="Consolas" pitchFamily="49" charset="0"/>
              </a:rPr>
              <a:t>    this.players.add(person);</a:t>
            </a:r>
          </a:p>
          <a:p>
            <a:pPr fontAlgn="base"/>
            <a:r>
              <a:rPr lang="en-US" sz="2600" b="1" noProof="1">
                <a:latin typeface="Consolas" pitchFamily="49" charset="0"/>
                <a:cs typeface="Consolas" pitchFamily="49" charset="0"/>
              </a:rPr>
              <a:t>  }</a:t>
            </a:r>
          </a:p>
          <a:p>
            <a:pPr fontAlgn="base"/>
            <a:r>
              <a:rPr lang="bg-BG" sz="2600" b="1" noProof="1">
                <a:latin typeface="Consolas" pitchFamily="49" charset="0"/>
                <a:cs typeface="Consolas" pitchFamily="49" charset="0"/>
              </a:rPr>
              <a:t>  </a:t>
            </a:r>
            <a:r>
              <a:rPr lang="en-US" sz="2600" b="1" noProof="1">
                <a:latin typeface="Consolas" pitchFamily="49" charset="0"/>
                <a:cs typeface="Consolas" pitchFamily="49" charset="0"/>
              </a:rPr>
              <a:t>public List&lt;Person&gt; getPlayers() {</a:t>
            </a:r>
          </a:p>
          <a:p>
            <a:pPr fontAlgn="base"/>
            <a:r>
              <a:rPr lang="en-US" sz="2600" b="1" noProof="1">
                <a:latin typeface="Consolas" pitchFamily="49" charset="0"/>
                <a:cs typeface="Consolas" pitchFamily="49" charset="0"/>
              </a:rPr>
              <a:t>  </a:t>
            </a:r>
            <a:r>
              <a:rPr lang="bg-BG" sz="2600" b="1" noProof="1">
                <a:latin typeface="Consolas" pitchFamily="49" charset="0"/>
                <a:cs typeface="Consolas" pitchFamily="49" charset="0"/>
              </a:rPr>
              <a:t>  </a:t>
            </a:r>
            <a:r>
              <a:rPr lang="en-US" sz="2600" b="1" noProof="1">
                <a:latin typeface="Consolas" pitchFamily="49" charset="0"/>
                <a:cs typeface="Consolas" pitchFamily="49" charset="0"/>
              </a:rPr>
              <a:t>return </a:t>
            </a:r>
            <a:r>
              <a:rPr lang="en-US" sz="2600" b="1" noProof="1">
                <a:solidFill>
                  <a:schemeClr val="bg1"/>
                </a:solidFill>
                <a:latin typeface="Consolas" pitchFamily="49" charset="0"/>
                <a:cs typeface="Consolas" pitchFamily="49" charset="0"/>
              </a:rPr>
              <a:t>Collections.unmodifiableList</a:t>
            </a:r>
            <a:r>
              <a:rPr lang="en-US" sz="2600" b="1" noProof="1">
                <a:latin typeface="Consolas" pitchFamily="49" charset="0"/>
                <a:cs typeface="Consolas" pitchFamily="49" charset="0"/>
              </a:rPr>
              <a:t>(players);</a:t>
            </a:r>
          </a:p>
          <a:p>
            <a:pPr fontAlgn="base"/>
            <a:r>
              <a:rPr lang="en-US" sz="2600" b="1" noProof="1">
                <a:latin typeface="Consolas" pitchFamily="49" charset="0"/>
                <a:cs typeface="Consolas" pitchFamily="49" charset="0"/>
              </a:rPr>
              <a:t>  }</a:t>
            </a:r>
          </a:p>
          <a:p>
            <a:pPr fontAlgn="base"/>
            <a:r>
              <a:rPr lang="en-US" sz="2600" b="1" noProof="1">
                <a:latin typeface="Consolas" pitchFamily="49" charset="0"/>
                <a:cs typeface="Consolas" pitchFamily="49" charset="0"/>
              </a:rPr>
              <a:t>} </a:t>
            </a:r>
          </a:p>
        </p:txBody>
      </p:sp>
      <p:sp>
        <p:nvSpPr>
          <p:cNvPr id="8" name="AutoShape 6"/>
          <p:cNvSpPr>
            <a:spLocks noChangeArrowheads="1"/>
          </p:cNvSpPr>
          <p:nvPr/>
        </p:nvSpPr>
        <p:spPr bwMode="auto">
          <a:xfrm>
            <a:off x="7527873" y="5481467"/>
            <a:ext cx="3503293" cy="510778"/>
          </a:xfrm>
          <a:prstGeom prst="wedgeRoundRectCallout">
            <a:avLst>
              <a:gd name="adj1" fmla="val -54344"/>
              <a:gd name="adj2" fmla="val -46905"/>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effectLst>
                  <a:outerShdw blurRad="38100" dist="38100" dir="2700000" algn="tl">
                    <a:srgbClr val="000000">
                      <a:alpha val="43137"/>
                    </a:srgbClr>
                  </a:outerShdw>
                </a:effectLst>
              </a:rPr>
              <a:t>Returns a safe collections</a:t>
            </a:r>
          </a:p>
        </p:txBody>
      </p:sp>
      <p:sp>
        <p:nvSpPr>
          <p:cNvPr id="9" name="AutoShape 6"/>
          <p:cNvSpPr>
            <a:spLocks noChangeArrowheads="1"/>
          </p:cNvSpPr>
          <p:nvPr/>
        </p:nvSpPr>
        <p:spPr bwMode="auto">
          <a:xfrm>
            <a:off x="8836628" y="2484765"/>
            <a:ext cx="3210256" cy="919401"/>
          </a:xfrm>
          <a:prstGeom prst="wedgeRoundRectCallout">
            <a:avLst>
              <a:gd name="adj1" fmla="val -55789"/>
              <a:gd name="adj2" fmla="val 47717"/>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effectLst>
                  <a:outerShdw blurRad="38100" dist="38100" dir="2700000" algn="tl">
                    <a:srgbClr val="000000">
                      <a:alpha val="43137"/>
                    </a:srgbClr>
                  </a:outerShdw>
                </a:effectLst>
              </a:rPr>
              <a:t>Add new methods for functionality over list</a:t>
            </a:r>
          </a:p>
        </p:txBody>
      </p:sp>
      <p:sp>
        <p:nvSpPr>
          <p:cNvPr id="10" name="Slide Number">
            <a:extLst>
              <a:ext uri="{FF2B5EF4-FFF2-40B4-BE49-F238E27FC236}">
                <a16:creationId xmlns:a16="http://schemas.microsoft.com/office/drawing/2014/main" id="{E7A18329-9EAD-445B-9CCF-DCD81CE0E3A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76</a:t>
            </a:fld>
            <a:endParaRPr lang="en-US" dirty="0"/>
          </a:p>
        </p:txBody>
      </p:sp>
    </p:spTree>
    <p:extLst>
      <p:ext uri="{BB962C8B-B14F-4D97-AF65-F5344CB8AC3E}">
        <p14:creationId xmlns:p14="http://schemas.microsoft.com/office/powerpoint/2010/main" val="35850056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6" y="1121722"/>
            <a:ext cx="7046999" cy="5570355"/>
          </a:xfrm>
        </p:spPr>
        <p:txBody>
          <a:bodyPr>
            <a:normAutofit/>
          </a:bodyPr>
          <a:lstStyle/>
          <a:p>
            <a:pPr>
              <a:lnSpc>
                <a:spcPct val="100000"/>
              </a:lnSpc>
            </a:pPr>
            <a:r>
              <a:rPr lang="en-US" dirty="0"/>
              <a:t>Expand your project with class </a:t>
            </a:r>
            <a:r>
              <a:rPr lang="en-US" b="1" dirty="0">
                <a:solidFill>
                  <a:schemeClr val="bg1"/>
                </a:solidFill>
              </a:rPr>
              <a:t>Team</a:t>
            </a:r>
          </a:p>
          <a:p>
            <a:pPr>
              <a:lnSpc>
                <a:spcPct val="100000"/>
              </a:lnSpc>
            </a:pPr>
            <a:r>
              <a:rPr lang="en-US" dirty="0"/>
              <a:t>Team have two squads</a:t>
            </a:r>
            <a:br>
              <a:rPr lang="en-US" dirty="0"/>
            </a:br>
            <a:r>
              <a:rPr lang="en-US" b="1" dirty="0">
                <a:solidFill>
                  <a:schemeClr val="bg1"/>
                </a:solidFill>
              </a:rPr>
              <a:t>first team</a:t>
            </a:r>
            <a:r>
              <a:rPr lang="en-US" dirty="0">
                <a:solidFill>
                  <a:schemeClr val="bg1"/>
                </a:solidFill>
              </a:rPr>
              <a:t> </a:t>
            </a:r>
            <a:r>
              <a:rPr lang="en-US" dirty="0"/>
              <a:t>and </a:t>
            </a:r>
            <a:r>
              <a:rPr lang="en-US" b="1" dirty="0">
                <a:solidFill>
                  <a:schemeClr val="bg1"/>
                </a:solidFill>
              </a:rPr>
              <a:t>reserve team</a:t>
            </a:r>
          </a:p>
          <a:p>
            <a:pPr>
              <a:lnSpc>
                <a:spcPct val="100000"/>
              </a:lnSpc>
            </a:pPr>
            <a:r>
              <a:rPr lang="en-US" dirty="0"/>
              <a:t>Read persons from console and</a:t>
            </a:r>
            <a:br>
              <a:rPr lang="en-US" dirty="0"/>
            </a:br>
            <a:r>
              <a:rPr lang="en-US" b="1" dirty="0">
                <a:solidFill>
                  <a:schemeClr val="bg1"/>
                </a:solidFill>
              </a:rPr>
              <a:t>add</a:t>
            </a:r>
            <a:r>
              <a:rPr lang="en-US" dirty="0"/>
              <a:t> them to team</a:t>
            </a:r>
          </a:p>
          <a:p>
            <a:pPr>
              <a:lnSpc>
                <a:spcPct val="100000"/>
              </a:lnSpc>
            </a:pPr>
            <a:r>
              <a:rPr lang="en-US" dirty="0"/>
              <a:t>If they are </a:t>
            </a:r>
            <a:r>
              <a:rPr lang="en-US" b="1" dirty="0">
                <a:solidFill>
                  <a:schemeClr val="bg1"/>
                </a:solidFill>
              </a:rPr>
              <a:t>younger</a:t>
            </a:r>
            <a:r>
              <a:rPr lang="en-US" dirty="0"/>
              <a:t> than </a:t>
            </a:r>
            <a:r>
              <a:rPr lang="en-US" b="1" dirty="0">
                <a:solidFill>
                  <a:schemeClr val="bg1"/>
                </a:solidFill>
              </a:rPr>
              <a:t>40</a:t>
            </a:r>
            <a:r>
              <a:rPr lang="en-US" dirty="0"/>
              <a:t>, </a:t>
            </a:r>
            <a:br>
              <a:rPr lang="en-US" dirty="0"/>
            </a:br>
            <a:r>
              <a:rPr lang="en-US" dirty="0"/>
              <a:t>they go to </a:t>
            </a:r>
            <a:r>
              <a:rPr lang="en-US" b="1" dirty="0">
                <a:solidFill>
                  <a:schemeClr val="bg1"/>
                </a:solidFill>
              </a:rPr>
              <a:t>first squad</a:t>
            </a:r>
          </a:p>
          <a:p>
            <a:pPr>
              <a:lnSpc>
                <a:spcPct val="100000"/>
              </a:lnSpc>
              <a:buClr>
                <a:schemeClr val="tx1"/>
              </a:buClr>
            </a:pPr>
            <a:r>
              <a:rPr lang="en-US" b="1" dirty="0">
                <a:solidFill>
                  <a:schemeClr val="bg1"/>
                </a:solidFill>
              </a:rPr>
              <a:t>Print</a:t>
            </a:r>
            <a:r>
              <a:rPr lang="en-US" dirty="0">
                <a:solidFill>
                  <a:schemeClr val="tx2">
                    <a:lumMod val="75000"/>
                  </a:schemeClr>
                </a:solidFill>
              </a:rPr>
              <a:t> </a:t>
            </a:r>
            <a:r>
              <a:rPr lang="en-US" dirty="0"/>
              <a:t>both squad </a:t>
            </a:r>
            <a:r>
              <a:rPr lang="en-US" b="1" dirty="0">
                <a:solidFill>
                  <a:schemeClr val="bg1"/>
                </a:solidFill>
              </a:rPr>
              <a:t>sizes</a:t>
            </a:r>
          </a:p>
        </p:txBody>
      </p:sp>
      <p:sp>
        <p:nvSpPr>
          <p:cNvPr id="4" name="Title 3"/>
          <p:cNvSpPr>
            <a:spLocks noGrp="1"/>
          </p:cNvSpPr>
          <p:nvPr>
            <p:ph type="title"/>
          </p:nvPr>
        </p:nvSpPr>
        <p:spPr/>
        <p:txBody>
          <a:bodyPr/>
          <a:lstStyle/>
          <a:p>
            <a:r>
              <a:rPr lang="en-US" dirty="0"/>
              <a:t>Problem: First and Reserve Team</a:t>
            </a:r>
          </a:p>
        </p:txBody>
      </p:sp>
      <p:grpSp>
        <p:nvGrpSpPr>
          <p:cNvPr id="24" name="Group 23"/>
          <p:cNvGrpSpPr/>
          <p:nvPr/>
        </p:nvGrpSpPr>
        <p:grpSpPr>
          <a:xfrm>
            <a:off x="6400800" y="1668288"/>
            <a:ext cx="5410200" cy="4470829"/>
            <a:chOff x="-306388" y="2077297"/>
            <a:chExt cx="3137848" cy="4470829"/>
          </a:xfrm>
        </p:grpSpPr>
        <p:sp>
          <p:nvSpPr>
            <p:cNvPr id="25" name="Rectangle 3"/>
            <p:cNvSpPr>
              <a:spLocks noChangeArrowheads="1"/>
            </p:cNvSpPr>
            <p:nvPr/>
          </p:nvSpPr>
          <p:spPr bwMode="auto">
            <a:xfrm>
              <a:off x="-306388" y="2077297"/>
              <a:ext cx="3137848" cy="58263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noAutofit/>
            </a:bodyPr>
            <a:lstStyle/>
            <a:p>
              <a:pPr algn="ctr" eaLnBrk="0" hangingPunct="0">
                <a:lnSpc>
                  <a:spcPts val="3000"/>
                </a:lnSpc>
                <a:buClr>
                  <a:schemeClr val="accent5">
                    <a:lumMod val="40000"/>
                    <a:lumOff val="60000"/>
                  </a:schemeClr>
                </a:buClr>
                <a:buSzPct val="70000"/>
              </a:pPr>
              <a:r>
                <a:rPr lang="en-US" b="1" noProof="1">
                  <a:latin typeface="Consolas" panose="020B0609020204030204" pitchFamily="49" charset="0"/>
                </a:rPr>
                <a:t>Team</a:t>
              </a:r>
              <a:endParaRPr lang="en-US" sz="1600" b="1" noProof="1">
                <a:solidFill>
                  <a:schemeClr val="tx2">
                    <a:lumMod val="75000"/>
                  </a:schemeClr>
                </a:solidFill>
                <a:latin typeface="Consolas" panose="020B0609020204030204" pitchFamily="49" charset="0"/>
              </a:endParaRPr>
            </a:p>
          </p:txBody>
        </p:sp>
        <p:sp>
          <p:nvSpPr>
            <p:cNvPr id="26" name="Rectangle 4"/>
            <p:cNvSpPr>
              <a:spLocks noChangeArrowheads="1"/>
            </p:cNvSpPr>
            <p:nvPr/>
          </p:nvSpPr>
          <p:spPr bwMode="auto">
            <a:xfrm>
              <a:off x="-306388" y="2668032"/>
              <a:ext cx="3137848" cy="1372271"/>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-name: String</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-firstTeam: List&lt;Person&gt;</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-reserveTeam: List&lt;Person&gt;</a:t>
              </a:r>
            </a:p>
          </p:txBody>
        </p:sp>
        <p:sp>
          <p:nvSpPr>
            <p:cNvPr id="27" name="Rectangle 4"/>
            <p:cNvSpPr>
              <a:spLocks noChangeArrowheads="1"/>
            </p:cNvSpPr>
            <p:nvPr/>
          </p:nvSpPr>
          <p:spPr bwMode="auto">
            <a:xfrm>
              <a:off x="-306388" y="4058497"/>
              <a:ext cx="3137848" cy="2489629"/>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8000" tIns="108000" rIns="108000" bIns="108000">
              <a:spAutoFit/>
            </a:bodyPr>
            <a:lstStyle/>
            <a:p>
              <a:pPr eaLnBrk="0" hangingPunct="0">
                <a:lnSpc>
                  <a:spcPts val="3000"/>
                </a:lnSpc>
                <a:buClr>
                  <a:schemeClr val="accent5">
                    <a:lumMod val="40000"/>
                    <a:lumOff val="60000"/>
                  </a:schemeClr>
                </a:buClr>
                <a:buSzPct val="70000"/>
              </a:pPr>
              <a:r>
                <a:rPr lang="en-US" b="1" noProof="1">
                  <a:latin typeface="Consolas" panose="020B0609020204030204" pitchFamily="49" charset="0"/>
                </a:rPr>
                <a:t>+Team(String name)</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+getName()</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-setName(String name)</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+getFirstTeam()</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+getReserveTeam()</a:t>
              </a:r>
            </a:p>
            <a:p>
              <a:pPr eaLnBrk="0" hangingPunct="0">
                <a:lnSpc>
                  <a:spcPts val="3000"/>
                </a:lnSpc>
                <a:buClr>
                  <a:schemeClr val="accent5">
                    <a:lumMod val="40000"/>
                    <a:lumOff val="60000"/>
                  </a:schemeClr>
                </a:buClr>
                <a:buSzPct val="70000"/>
              </a:pPr>
              <a:r>
                <a:rPr lang="en-US" b="1" noProof="1">
                  <a:latin typeface="Consolas" panose="020B0609020204030204" pitchFamily="49" charset="0"/>
                </a:rPr>
                <a:t>+addPlayer(Person person)</a:t>
              </a:r>
            </a:p>
          </p:txBody>
        </p:sp>
      </p:grpSp>
      <p:sp>
        <p:nvSpPr>
          <p:cNvPr id="6" name="TextBox 5"/>
          <p:cNvSpPr txBox="1"/>
          <p:nvPr/>
        </p:nvSpPr>
        <p:spPr>
          <a:xfrm>
            <a:off x="3106464" y="3453110"/>
            <a:ext cx="184731" cy="523220"/>
          </a:xfrm>
          <a:prstGeom prst="rect">
            <a:avLst/>
          </a:prstGeom>
          <a:noFill/>
        </p:spPr>
        <p:txBody>
          <a:bodyPr wrap="none" rtlCol="0">
            <a:spAutoFit/>
          </a:bodyPr>
          <a:lstStyle/>
          <a:p>
            <a:endParaRPr lang="bg-BG" sz="2800" dirty="0"/>
          </a:p>
        </p:txBody>
      </p:sp>
      <p:sp>
        <p:nvSpPr>
          <p:cNvPr id="10" name="TextBox 9">
            <a:extLst>
              <a:ext uri="{FF2B5EF4-FFF2-40B4-BE49-F238E27FC236}">
                <a16:creationId xmlns:a16="http://schemas.microsoft.com/office/drawing/2014/main" id="{D4018197-4205-499A-9E04-9449321E3A4C}"/>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2"/>
              </a:rPr>
              <a:t>https://judge.softuni.bg/Contests/1535/Encapsulation-Lab</a:t>
            </a:r>
            <a:endParaRPr lang="en-US" u="sng" dirty="0">
              <a:solidFill>
                <a:schemeClr val="bg1"/>
              </a:solidFill>
            </a:endParaRPr>
          </a:p>
        </p:txBody>
      </p:sp>
      <p:sp>
        <p:nvSpPr>
          <p:cNvPr id="11" name="Slide Number">
            <a:extLst>
              <a:ext uri="{FF2B5EF4-FFF2-40B4-BE49-F238E27FC236}">
                <a16:creationId xmlns:a16="http://schemas.microsoft.com/office/drawing/2014/main" id="{265BB18F-339A-44FC-AA05-ACC4FB51D57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77</a:t>
            </a:fld>
            <a:endParaRPr lang="en-US" noProof="0" dirty="0"/>
          </a:p>
        </p:txBody>
      </p:sp>
    </p:spTree>
    <p:extLst>
      <p:ext uri="{BB962C8B-B14F-4D97-AF65-F5344CB8AC3E}">
        <p14:creationId xmlns:p14="http://schemas.microsoft.com/office/powerpoint/2010/main" val="15286758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a:t>
            </a:r>
            <a:r>
              <a:rPr lang="en-US"/>
              <a:t>: First and Reserve Team</a:t>
            </a:r>
            <a:endParaRPr lang="en-US" dirty="0"/>
          </a:p>
        </p:txBody>
      </p:sp>
      <p:sp>
        <p:nvSpPr>
          <p:cNvPr id="5" name="Text Placeholder 5"/>
          <p:cNvSpPr txBox="1">
            <a:spLocks/>
          </p:cNvSpPr>
          <p:nvPr/>
        </p:nvSpPr>
        <p:spPr>
          <a:xfrm>
            <a:off x="1524001" y="1390837"/>
            <a:ext cx="9143998" cy="47312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fontAlgn="base"/>
            <a:r>
              <a:rPr lang="en-US" sz="2400" dirty="0">
                <a:solidFill>
                  <a:schemeClr val="tx1"/>
                </a:solidFill>
                <a:effectLst/>
              </a:rPr>
              <a:t>private List&lt;Person&gt; firstTeam;</a:t>
            </a:r>
          </a:p>
          <a:p>
            <a:pPr fontAlgn="base"/>
            <a:r>
              <a:rPr lang="en-US" sz="2400" dirty="0">
                <a:solidFill>
                  <a:schemeClr val="tx1"/>
                </a:solidFill>
                <a:effectLst/>
              </a:rPr>
              <a:t>private List&lt;Person&gt; reserveTeam;</a:t>
            </a:r>
          </a:p>
          <a:p>
            <a:pPr fontAlgn="base">
              <a:spcBef>
                <a:spcPts val="1200"/>
              </a:spcBef>
            </a:pPr>
            <a:r>
              <a:rPr lang="en-US" sz="2400" dirty="0">
                <a:solidFill>
                  <a:schemeClr val="tx1"/>
                </a:solidFill>
                <a:effectLst/>
              </a:rPr>
              <a:t>public void </a:t>
            </a:r>
            <a:r>
              <a:rPr lang="en-US" sz="2400" dirty="0">
                <a:solidFill>
                  <a:schemeClr val="bg1"/>
                </a:solidFill>
                <a:effectLst/>
              </a:rPr>
              <a:t>addPlayer</a:t>
            </a:r>
            <a:r>
              <a:rPr lang="en-US" sz="2400" dirty="0">
                <a:solidFill>
                  <a:schemeClr val="tx1"/>
                </a:solidFill>
                <a:effectLst/>
              </a:rPr>
              <a:t>(Person person) {</a:t>
            </a:r>
          </a:p>
          <a:p>
            <a:pPr fontAlgn="base"/>
            <a:r>
              <a:rPr lang="en-US" sz="2400" dirty="0">
                <a:solidFill>
                  <a:schemeClr val="tx1"/>
                </a:solidFill>
                <a:effectLst/>
              </a:rPr>
              <a:t>  if (person.getAge() &lt; 40)</a:t>
            </a:r>
          </a:p>
          <a:p>
            <a:pPr fontAlgn="base"/>
            <a:r>
              <a:rPr lang="en-US" sz="2400" dirty="0">
                <a:solidFill>
                  <a:schemeClr val="bg1"/>
                </a:solidFill>
                <a:effectLst/>
              </a:rPr>
              <a:t>    </a:t>
            </a:r>
            <a:r>
              <a:rPr lang="en-US" sz="2400" dirty="0" err="1">
                <a:solidFill>
                  <a:schemeClr val="bg1"/>
                </a:solidFill>
                <a:effectLst/>
              </a:rPr>
              <a:t>this.firstTeam.add</a:t>
            </a:r>
            <a:r>
              <a:rPr lang="en-US" sz="2400" dirty="0">
                <a:solidFill>
                  <a:schemeClr val="bg1"/>
                </a:solidFill>
                <a:effectLst/>
              </a:rPr>
              <a:t>(</a:t>
            </a:r>
            <a:r>
              <a:rPr lang="en-US" sz="2400" dirty="0">
                <a:solidFill>
                  <a:schemeClr val="tx1"/>
                </a:solidFill>
                <a:effectLst/>
              </a:rPr>
              <a:t>person</a:t>
            </a:r>
            <a:r>
              <a:rPr lang="en-US" sz="2400" dirty="0">
                <a:solidFill>
                  <a:schemeClr val="bg1"/>
                </a:solidFill>
                <a:effectLst/>
              </a:rPr>
              <a:t>)</a:t>
            </a:r>
            <a:r>
              <a:rPr lang="en-US" sz="2400" dirty="0">
                <a:solidFill>
                  <a:schemeClr val="tx1"/>
                </a:solidFill>
                <a:effectLst/>
              </a:rPr>
              <a:t>;</a:t>
            </a:r>
          </a:p>
          <a:p>
            <a:pPr fontAlgn="base"/>
            <a:r>
              <a:rPr lang="en-US" sz="2400" dirty="0">
                <a:solidFill>
                  <a:schemeClr val="tx1"/>
                </a:solidFill>
                <a:effectLst/>
              </a:rPr>
              <a:t>  else</a:t>
            </a:r>
          </a:p>
          <a:p>
            <a:pPr fontAlgn="base"/>
            <a:r>
              <a:rPr lang="en-US" sz="2400" dirty="0">
                <a:solidFill>
                  <a:schemeClr val="bg1"/>
                </a:solidFill>
                <a:effectLst/>
              </a:rPr>
              <a:t>    </a:t>
            </a:r>
            <a:r>
              <a:rPr lang="en-US" sz="2400" dirty="0" err="1">
                <a:solidFill>
                  <a:schemeClr val="bg1"/>
                </a:solidFill>
                <a:effectLst/>
              </a:rPr>
              <a:t>this.reserveTeam.add</a:t>
            </a:r>
            <a:r>
              <a:rPr lang="en-US" sz="2400" dirty="0">
                <a:solidFill>
                  <a:schemeClr val="bg1"/>
                </a:solidFill>
                <a:effectLst/>
              </a:rPr>
              <a:t>(</a:t>
            </a:r>
            <a:r>
              <a:rPr lang="en-US" sz="2400" dirty="0">
                <a:solidFill>
                  <a:schemeClr val="tx1"/>
                </a:solidFill>
                <a:effectLst/>
              </a:rPr>
              <a:t>person</a:t>
            </a:r>
            <a:r>
              <a:rPr lang="en-US" sz="2400" dirty="0">
                <a:solidFill>
                  <a:schemeClr val="bg1"/>
                </a:solidFill>
                <a:effectLst/>
              </a:rPr>
              <a:t>)</a:t>
            </a:r>
            <a:r>
              <a:rPr lang="en-US" sz="2400" dirty="0">
                <a:solidFill>
                  <a:schemeClr val="tx1"/>
                </a:solidFill>
                <a:effectLst/>
              </a:rPr>
              <a:t>; </a:t>
            </a:r>
          </a:p>
          <a:p>
            <a:pPr fontAlgn="base"/>
            <a:r>
              <a:rPr lang="en-US" sz="2400" dirty="0">
                <a:solidFill>
                  <a:schemeClr val="tx1"/>
                </a:solidFill>
                <a:effectLst/>
              </a:rPr>
              <a:t>}</a:t>
            </a:r>
          </a:p>
          <a:p>
            <a:pPr fontAlgn="base"/>
            <a:r>
              <a:rPr lang="en-US" sz="2400" dirty="0">
                <a:solidFill>
                  <a:schemeClr val="tx1"/>
                </a:solidFill>
                <a:effectLst/>
              </a:rPr>
              <a:t>public List&lt;Person&gt; </a:t>
            </a:r>
            <a:r>
              <a:rPr lang="en-US" sz="2400" dirty="0" err="1">
                <a:solidFill>
                  <a:schemeClr val="tx1"/>
                </a:solidFill>
                <a:effectLst/>
              </a:rPr>
              <a:t>getFirstTeam</a:t>
            </a:r>
            <a:r>
              <a:rPr lang="en-US" sz="2400" dirty="0">
                <a:solidFill>
                  <a:schemeClr val="tx1"/>
                </a:solidFill>
                <a:effectLst/>
              </a:rPr>
              <a:t>() {</a:t>
            </a:r>
          </a:p>
          <a:p>
            <a:pPr fontAlgn="base"/>
            <a:r>
              <a:rPr lang="en-US" sz="2400" dirty="0">
                <a:solidFill>
                  <a:schemeClr val="tx1"/>
                </a:solidFill>
                <a:effectLst/>
              </a:rPr>
              <a:t>  return </a:t>
            </a:r>
            <a:r>
              <a:rPr lang="en-US" sz="2400" dirty="0">
                <a:solidFill>
                  <a:schemeClr val="bg1"/>
                </a:solidFill>
                <a:effectLst/>
              </a:rPr>
              <a:t>Collections.unmodifiableList</a:t>
            </a:r>
            <a:r>
              <a:rPr lang="en-US" sz="2400" dirty="0">
                <a:solidFill>
                  <a:schemeClr val="tx1"/>
                </a:solidFill>
                <a:effectLst/>
              </a:rPr>
              <a:t>(firstTeam);</a:t>
            </a:r>
          </a:p>
          <a:p>
            <a:pPr fontAlgn="base"/>
            <a:r>
              <a:rPr lang="en-US" sz="2400" dirty="0">
                <a:solidFill>
                  <a:schemeClr val="tx1"/>
                </a:solidFill>
                <a:effectLst/>
              </a:rPr>
              <a:t>}</a:t>
            </a:r>
          </a:p>
          <a:p>
            <a:pPr fontAlgn="base"/>
            <a:r>
              <a:rPr lang="en-US" sz="2400" dirty="0">
                <a:solidFill>
                  <a:schemeClr val="accent2"/>
                </a:solidFill>
                <a:effectLst/>
              </a:rPr>
              <a:t>// TODO: </a:t>
            </a:r>
            <a:r>
              <a:rPr lang="en-US" sz="2400" i="1" dirty="0">
                <a:solidFill>
                  <a:schemeClr val="accent2"/>
                </a:solidFill>
                <a:effectLst/>
              </a:rPr>
              <a:t>add getter for reserve team</a:t>
            </a:r>
          </a:p>
        </p:txBody>
      </p:sp>
      <p:sp>
        <p:nvSpPr>
          <p:cNvPr id="6" name="TextBox 5">
            <a:extLst>
              <a:ext uri="{FF2B5EF4-FFF2-40B4-BE49-F238E27FC236}">
                <a16:creationId xmlns:a16="http://schemas.microsoft.com/office/drawing/2014/main" id="{9853A905-5982-4EE8-8DEC-8E51F2D466DD}"/>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a:t>
            </a:r>
            <a:r>
              <a:rPr lang="bg-BG" dirty="0"/>
              <a:t> </a:t>
            </a:r>
            <a:r>
              <a:rPr lang="en-US" u="sng" dirty="0">
                <a:solidFill>
                  <a:schemeClr val="bg1"/>
                </a:solidFill>
                <a:hlinkClick r:id="rId2"/>
              </a:rPr>
              <a:t>https://judge.softuni.bg/Contests/1535/Encapsulation-Lab</a:t>
            </a:r>
            <a:endParaRPr lang="en-US" u="sng" dirty="0">
              <a:solidFill>
                <a:schemeClr val="bg1"/>
              </a:solidFill>
            </a:endParaRPr>
          </a:p>
        </p:txBody>
      </p:sp>
      <p:sp>
        <p:nvSpPr>
          <p:cNvPr id="7" name="Slide Number">
            <a:extLst>
              <a:ext uri="{FF2B5EF4-FFF2-40B4-BE49-F238E27FC236}">
                <a16:creationId xmlns:a16="http://schemas.microsoft.com/office/drawing/2014/main" id="{FB130785-D1AD-4762-9382-3F9C314E2E8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78</a:t>
            </a:fld>
            <a:endParaRPr lang="en-US" noProof="0" dirty="0"/>
          </a:p>
        </p:txBody>
      </p:sp>
    </p:spTree>
    <p:extLst>
      <p:ext uri="{BB962C8B-B14F-4D97-AF65-F5344CB8AC3E}">
        <p14:creationId xmlns:p14="http://schemas.microsoft.com/office/powerpoint/2010/main" val="33328533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40EBB2-B72C-4BBE-9827-2915F8DAC83C}"/>
              </a:ext>
            </a:extLst>
          </p:cNvPr>
          <p:cNvSpPr txBox="1"/>
          <p:nvPr/>
        </p:nvSpPr>
        <p:spPr>
          <a:xfrm>
            <a:off x="4304607" y="2059293"/>
            <a:ext cx="3582785" cy="1369707"/>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7200" b="1" dirty="0">
                <a:solidFill>
                  <a:schemeClr val="bg2"/>
                </a:solidFill>
                <a:latin typeface="Consolas" panose="020B0609020204030204" pitchFamily="49" charset="0"/>
              </a:rPr>
              <a:t>final</a:t>
            </a:r>
          </a:p>
        </p:txBody>
      </p:sp>
      <p:sp>
        <p:nvSpPr>
          <p:cNvPr id="3" name="Title 2">
            <a:extLst>
              <a:ext uri="{FF2B5EF4-FFF2-40B4-BE49-F238E27FC236}">
                <a16:creationId xmlns:a16="http://schemas.microsoft.com/office/drawing/2014/main" id="{FE0822B0-991B-496E-A986-DFAB574286D0}"/>
              </a:ext>
            </a:extLst>
          </p:cNvPr>
          <p:cNvSpPr>
            <a:spLocks noGrp="1"/>
          </p:cNvSpPr>
          <p:nvPr>
            <p:ph type="title" sz="quarter" idx="10"/>
          </p:nvPr>
        </p:nvSpPr>
        <p:spPr/>
        <p:txBody>
          <a:bodyPr/>
          <a:lstStyle/>
          <a:p>
            <a:r>
              <a:rPr lang="en-US" dirty="0"/>
              <a:t>Keyword Final</a:t>
            </a:r>
          </a:p>
        </p:txBody>
      </p:sp>
    </p:spTree>
    <p:extLst>
      <p:ext uri="{BB962C8B-B14F-4D97-AF65-F5344CB8AC3E}">
        <p14:creationId xmlns:p14="http://schemas.microsoft.com/office/powerpoint/2010/main" val="31277657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0"/>
          </p:nvPr>
        </p:nvSpPr>
        <p:spPr>
          <a:xfrm>
            <a:off x="190402" y="1196125"/>
            <a:ext cx="11818096" cy="5201066"/>
          </a:xfrm>
        </p:spPr>
        <p:txBody>
          <a:bodyPr/>
          <a:lstStyle/>
          <a:p>
            <a:r>
              <a:rPr lang="en-US" dirty="0"/>
              <a:t>Draw on the console a rhombus of stars</a:t>
            </a:r>
            <a:r>
              <a:rPr lang="bg-BG" dirty="0"/>
              <a:t> </a:t>
            </a:r>
            <a:r>
              <a:rPr lang="en-US" dirty="0"/>
              <a:t>with size</a:t>
            </a:r>
            <a:r>
              <a:rPr lang="en-US" dirty="0">
                <a:solidFill>
                  <a:schemeClr val="bg1"/>
                </a:solidFill>
              </a:rPr>
              <a:t> </a:t>
            </a:r>
            <a:r>
              <a:rPr lang="en-US" b="1" dirty="0">
                <a:solidFill>
                  <a:schemeClr val="bg1"/>
                </a:solidFill>
              </a:rPr>
              <a:t>n</a:t>
            </a:r>
          </a:p>
        </p:txBody>
      </p:sp>
      <p:sp>
        <p:nvSpPr>
          <p:cNvPr id="4" name="Title 3"/>
          <p:cNvSpPr>
            <a:spLocks noGrp="1"/>
          </p:cNvSpPr>
          <p:nvPr>
            <p:ph type="title"/>
          </p:nvPr>
        </p:nvSpPr>
        <p:spPr/>
        <p:txBody>
          <a:bodyPr/>
          <a:lstStyle/>
          <a:p>
            <a:r>
              <a:rPr lang="en-US" dirty="0"/>
              <a:t>Problem: Rhombus of Stars</a:t>
            </a:r>
          </a:p>
        </p:txBody>
      </p:sp>
      <p:sp>
        <p:nvSpPr>
          <p:cNvPr id="6" name="Rectangle 5"/>
          <p:cNvSpPr>
            <a:spLocks noChangeArrowheads="1"/>
          </p:cNvSpPr>
          <p:nvPr/>
        </p:nvSpPr>
        <p:spPr bwMode="auto">
          <a:xfrm>
            <a:off x="2665191" y="3347537"/>
            <a:ext cx="1205294" cy="268032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0">
              <a:spcBef>
                <a:spcPts val="600"/>
              </a:spcBef>
              <a:spcAft>
                <a:spcPts val="600"/>
              </a:spcAft>
            </a:pPr>
            <a:r>
              <a:rPr lang="bg-BG" sz="2400" b="1" noProof="1">
                <a:latin typeface="Consolas" pitchFamily="49" charset="0"/>
              </a:rPr>
              <a:t>  *</a:t>
            </a:r>
          </a:p>
          <a:p>
            <a:pPr defTabSz="1218438" latinLnBrk="0">
              <a:spcBef>
                <a:spcPts val="600"/>
              </a:spcBef>
              <a:spcAft>
                <a:spcPts val="600"/>
              </a:spcAft>
            </a:pPr>
            <a:r>
              <a:rPr lang="bg-BG" sz="2400" b="1" noProof="1">
                <a:latin typeface="Consolas" pitchFamily="49" charset="0"/>
              </a:rPr>
              <a:t> * *</a:t>
            </a:r>
          </a:p>
          <a:p>
            <a:pPr defTabSz="1218438" latinLnBrk="0">
              <a:spcBef>
                <a:spcPts val="600"/>
              </a:spcBef>
              <a:spcAft>
                <a:spcPts val="600"/>
              </a:spcAft>
            </a:pPr>
            <a:r>
              <a:rPr lang="bg-BG" sz="2400" b="1" noProof="1">
                <a:latin typeface="Consolas" pitchFamily="49" charset="0"/>
              </a:rPr>
              <a:t>* * *</a:t>
            </a:r>
          </a:p>
          <a:p>
            <a:pPr defTabSz="1218438" latinLnBrk="0">
              <a:spcBef>
                <a:spcPts val="600"/>
              </a:spcBef>
              <a:spcAft>
                <a:spcPts val="600"/>
              </a:spcAft>
            </a:pPr>
            <a:r>
              <a:rPr lang="en-US" sz="2400" b="1" noProof="1">
                <a:latin typeface="Consolas" pitchFamily="49" charset="0"/>
              </a:rPr>
              <a:t> </a:t>
            </a:r>
            <a:r>
              <a:rPr lang="bg-BG" sz="2400" b="1" noProof="1">
                <a:latin typeface="Consolas" pitchFamily="49" charset="0"/>
              </a:rPr>
              <a:t>* *</a:t>
            </a:r>
          </a:p>
          <a:p>
            <a:pPr defTabSz="1218438" latinLnBrk="0">
              <a:spcBef>
                <a:spcPts val="600"/>
              </a:spcBef>
              <a:spcAft>
                <a:spcPts val="600"/>
              </a:spcAft>
            </a:pPr>
            <a:r>
              <a:rPr lang="bg-BG" sz="2400" b="1" noProof="1">
                <a:latin typeface="Consolas" pitchFamily="49" charset="0"/>
              </a:rPr>
              <a:t>  *</a:t>
            </a:r>
          </a:p>
        </p:txBody>
      </p:sp>
      <p:sp>
        <p:nvSpPr>
          <p:cNvPr id="7" name="Rectangle 6"/>
          <p:cNvSpPr>
            <a:spLocks noChangeArrowheads="1"/>
          </p:cNvSpPr>
          <p:nvPr/>
        </p:nvSpPr>
        <p:spPr bwMode="auto">
          <a:xfrm>
            <a:off x="2691849" y="1930263"/>
            <a:ext cx="1205294"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0">
              <a:spcBef>
                <a:spcPts val="600"/>
              </a:spcBef>
              <a:spcAft>
                <a:spcPts val="600"/>
              </a:spcAft>
            </a:pPr>
            <a:r>
              <a:rPr lang="en-US" sz="2400" b="1" noProof="1">
                <a:latin typeface="Consolas" pitchFamily="49" charset="0"/>
              </a:rPr>
              <a:t>n = 3</a:t>
            </a:r>
            <a:endParaRPr lang="bg-BG" sz="2400" b="1" noProof="1">
              <a:latin typeface="Consolas" pitchFamily="49" charset="0"/>
            </a:endParaRPr>
          </a:p>
        </p:txBody>
      </p:sp>
      <p:sp>
        <p:nvSpPr>
          <p:cNvPr id="8" name="Down Arrow 7"/>
          <p:cNvSpPr/>
          <p:nvPr/>
        </p:nvSpPr>
        <p:spPr>
          <a:xfrm>
            <a:off x="3142095" y="2757549"/>
            <a:ext cx="304801" cy="416862"/>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Rectangle 11"/>
          <p:cNvSpPr>
            <a:spLocks noChangeArrowheads="1"/>
          </p:cNvSpPr>
          <p:nvPr/>
        </p:nvSpPr>
        <p:spPr bwMode="auto">
          <a:xfrm>
            <a:off x="5070665" y="3351887"/>
            <a:ext cx="800796" cy="163388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0">
              <a:spcBef>
                <a:spcPts val="600"/>
              </a:spcBef>
              <a:spcAft>
                <a:spcPts val="600"/>
              </a:spcAft>
            </a:pPr>
            <a:r>
              <a:rPr lang="bg-BG" sz="2400" b="1" noProof="1">
                <a:latin typeface="Consolas" pitchFamily="49" charset="0"/>
              </a:rPr>
              <a:t> * </a:t>
            </a:r>
          </a:p>
          <a:p>
            <a:pPr defTabSz="1218438" latinLnBrk="0">
              <a:spcBef>
                <a:spcPts val="600"/>
              </a:spcBef>
              <a:spcAft>
                <a:spcPts val="600"/>
              </a:spcAft>
            </a:pPr>
            <a:r>
              <a:rPr lang="bg-BG" sz="2400" b="1" noProof="1">
                <a:latin typeface="Consolas" pitchFamily="49" charset="0"/>
              </a:rPr>
              <a:t>* * </a:t>
            </a:r>
          </a:p>
          <a:p>
            <a:pPr defTabSz="1218438" latinLnBrk="0">
              <a:spcBef>
                <a:spcPts val="600"/>
              </a:spcBef>
              <a:spcAft>
                <a:spcPts val="600"/>
              </a:spcAft>
            </a:pPr>
            <a:r>
              <a:rPr lang="en-US" sz="2400" b="1" noProof="1">
                <a:latin typeface="Consolas" pitchFamily="49" charset="0"/>
              </a:rPr>
              <a:t> </a:t>
            </a:r>
            <a:r>
              <a:rPr lang="bg-BG" sz="2400" b="1" noProof="1">
                <a:latin typeface="Consolas" pitchFamily="49" charset="0"/>
              </a:rPr>
              <a:t>*</a:t>
            </a:r>
          </a:p>
        </p:txBody>
      </p:sp>
      <p:sp>
        <p:nvSpPr>
          <p:cNvPr id="13" name="Rectangle 12"/>
          <p:cNvSpPr>
            <a:spLocks noChangeArrowheads="1"/>
          </p:cNvSpPr>
          <p:nvPr/>
        </p:nvSpPr>
        <p:spPr bwMode="auto">
          <a:xfrm>
            <a:off x="4868416" y="1930263"/>
            <a:ext cx="1205295"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0">
              <a:spcBef>
                <a:spcPts val="600"/>
              </a:spcBef>
              <a:spcAft>
                <a:spcPts val="600"/>
              </a:spcAft>
            </a:pPr>
            <a:r>
              <a:rPr lang="en-US" sz="2400" b="1" noProof="1">
                <a:latin typeface="Consolas" pitchFamily="49" charset="0"/>
              </a:rPr>
              <a:t>n = </a:t>
            </a:r>
            <a:r>
              <a:rPr lang="bg-BG" sz="2400" b="1" noProof="1">
                <a:latin typeface="Consolas" pitchFamily="49" charset="0"/>
              </a:rPr>
              <a:t>2</a:t>
            </a:r>
          </a:p>
        </p:txBody>
      </p:sp>
      <p:sp>
        <p:nvSpPr>
          <p:cNvPr id="14" name="Down Arrow 13"/>
          <p:cNvSpPr/>
          <p:nvPr/>
        </p:nvSpPr>
        <p:spPr>
          <a:xfrm>
            <a:off x="5318664" y="2757549"/>
            <a:ext cx="304801" cy="416862"/>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6" name="Rectangle 15"/>
          <p:cNvSpPr>
            <a:spLocks noChangeArrowheads="1"/>
          </p:cNvSpPr>
          <p:nvPr/>
        </p:nvSpPr>
        <p:spPr bwMode="auto">
          <a:xfrm>
            <a:off x="7428164" y="3355171"/>
            <a:ext cx="437743"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0">
              <a:spcBef>
                <a:spcPts val="600"/>
              </a:spcBef>
              <a:spcAft>
                <a:spcPts val="600"/>
              </a:spcAft>
            </a:pPr>
            <a:r>
              <a:rPr lang="bg-BG" sz="2400" b="1" noProof="1">
                <a:latin typeface="Consolas" pitchFamily="49" charset="0"/>
              </a:rPr>
              <a:t>*</a:t>
            </a:r>
          </a:p>
        </p:txBody>
      </p:sp>
      <p:sp>
        <p:nvSpPr>
          <p:cNvPr id="17" name="Rectangle 16"/>
          <p:cNvSpPr>
            <a:spLocks noChangeArrowheads="1"/>
          </p:cNvSpPr>
          <p:nvPr/>
        </p:nvSpPr>
        <p:spPr bwMode="auto">
          <a:xfrm>
            <a:off x="7044984" y="1930263"/>
            <a:ext cx="1205295" cy="587441"/>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0">
              <a:spcBef>
                <a:spcPts val="600"/>
              </a:spcBef>
              <a:spcAft>
                <a:spcPts val="600"/>
              </a:spcAft>
            </a:pPr>
            <a:r>
              <a:rPr lang="en-US" sz="2400" b="1" noProof="1">
                <a:latin typeface="Consolas" pitchFamily="49" charset="0"/>
              </a:rPr>
              <a:t>n = </a:t>
            </a:r>
            <a:r>
              <a:rPr lang="bg-BG" sz="2400" b="1" noProof="1">
                <a:latin typeface="Consolas" pitchFamily="49" charset="0"/>
              </a:rPr>
              <a:t>1</a:t>
            </a:r>
          </a:p>
        </p:txBody>
      </p:sp>
      <p:sp>
        <p:nvSpPr>
          <p:cNvPr id="18" name="Down Arrow 17"/>
          <p:cNvSpPr/>
          <p:nvPr/>
        </p:nvSpPr>
        <p:spPr>
          <a:xfrm>
            <a:off x="7495233" y="2757549"/>
            <a:ext cx="304801" cy="416862"/>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Flowchart: Decision 8">
            <a:extLst>
              <a:ext uri="{FF2B5EF4-FFF2-40B4-BE49-F238E27FC236}">
                <a16:creationId xmlns:a16="http://schemas.microsoft.com/office/drawing/2014/main" id="{A3A9BBBA-0B6B-4C6C-BAF7-334530434543}"/>
              </a:ext>
            </a:extLst>
          </p:cNvPr>
          <p:cNvSpPr/>
          <p:nvPr/>
        </p:nvSpPr>
        <p:spPr bwMode="auto">
          <a:xfrm>
            <a:off x="9691921" y="2193472"/>
            <a:ext cx="1884182" cy="2471056"/>
          </a:xfrm>
          <a:prstGeom prst="flowChartDecisi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19" name="TextBox 18">
            <a:extLst>
              <a:ext uri="{FF2B5EF4-FFF2-40B4-BE49-F238E27FC236}">
                <a16:creationId xmlns:a16="http://schemas.microsoft.com/office/drawing/2014/main" id="{7D88D088-EB69-44AD-BEAA-9DAF451D2F54}"/>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2"/>
              </a:rPr>
              <a:t>https://judge.softuni.bg/Contests/1575/Working-with-Abstraction-Lab</a:t>
            </a:r>
            <a:endParaRPr lang="en-US" u="sng" dirty="0">
              <a:solidFill>
                <a:schemeClr val="bg1"/>
              </a:solidFill>
            </a:endParaRPr>
          </a:p>
        </p:txBody>
      </p:sp>
      <p:sp>
        <p:nvSpPr>
          <p:cNvPr id="20" name="Slide Number">
            <a:extLst>
              <a:ext uri="{FF2B5EF4-FFF2-40B4-BE49-F238E27FC236}">
                <a16:creationId xmlns:a16="http://schemas.microsoft.com/office/drawing/2014/main" id="{63A15716-8EEC-4235-AEDA-B22FFA05663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Tree>
    <p:extLst>
      <p:ext uri="{BB962C8B-B14F-4D97-AF65-F5344CB8AC3E}">
        <p14:creationId xmlns:p14="http://schemas.microsoft.com/office/powerpoint/2010/main" val="3530271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animBg="1"/>
      <p:bldP spid="14" grpId="0" animBg="1"/>
      <p:bldP spid="16" grpId="0" animBg="1"/>
      <p:bldP spid="17" grpId="0" animBg="1"/>
      <p:bldP spid="1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2062766" y="1108911"/>
            <a:ext cx="10129234" cy="5546589"/>
          </a:xfrm>
        </p:spPr>
        <p:txBody>
          <a:bodyPr>
            <a:normAutofit/>
          </a:bodyPr>
          <a:lstStyle/>
          <a:p>
            <a:pPr>
              <a:buClr>
                <a:schemeClr val="tx1"/>
              </a:buClr>
            </a:pPr>
            <a:r>
              <a:rPr lang="en-US" b="1" dirty="0">
                <a:solidFill>
                  <a:schemeClr val="bg1"/>
                </a:solidFill>
                <a:latin typeface="Consolas" panose="020B0609020204030204" pitchFamily="49" charset="0"/>
              </a:rPr>
              <a:t>final class</a:t>
            </a:r>
            <a:r>
              <a:rPr lang="en-US" b="1" dirty="0">
                <a:solidFill>
                  <a:schemeClr val="bg1"/>
                </a:solidFill>
              </a:rPr>
              <a:t> </a:t>
            </a:r>
            <a:r>
              <a:rPr lang="en-US" dirty="0">
                <a:solidFill>
                  <a:srgbClr val="234465"/>
                </a:solidFill>
              </a:rPr>
              <a:t>can't be extended</a:t>
            </a:r>
            <a:endParaRPr lang="en-US" dirty="0"/>
          </a:p>
          <a:p>
            <a:pPr marL="0" indent="0">
              <a:spcBef>
                <a:spcPts val="1800"/>
              </a:spcBef>
              <a:buClr>
                <a:schemeClr val="tx1"/>
              </a:buClr>
              <a:buNone/>
            </a:pPr>
            <a:endParaRPr lang="en-US" dirty="0"/>
          </a:p>
          <a:p>
            <a:pPr marL="0" indent="0">
              <a:buClr>
                <a:schemeClr val="tx1"/>
              </a:buClr>
              <a:buNone/>
            </a:pPr>
            <a:endParaRPr lang="en-US" b="1" dirty="0">
              <a:solidFill>
                <a:schemeClr val="bg1"/>
              </a:solidFill>
              <a:latin typeface="Consolas" panose="020B0609020204030204" pitchFamily="49" charset="0"/>
            </a:endParaRPr>
          </a:p>
          <a:p>
            <a:pPr>
              <a:buClr>
                <a:schemeClr val="tx1"/>
              </a:buClr>
            </a:pPr>
            <a:r>
              <a:rPr lang="en-US" b="1" dirty="0">
                <a:solidFill>
                  <a:schemeClr val="bg1"/>
                </a:solidFill>
                <a:latin typeface="Consolas" panose="020B0609020204030204" pitchFamily="49" charset="0"/>
              </a:rPr>
              <a:t>final method</a:t>
            </a:r>
            <a:r>
              <a:rPr lang="en-US" b="1" dirty="0"/>
              <a:t> </a:t>
            </a:r>
            <a:r>
              <a:rPr lang="en-US" dirty="0"/>
              <a:t>can't be overridden</a:t>
            </a:r>
          </a:p>
        </p:txBody>
      </p:sp>
      <p:sp>
        <p:nvSpPr>
          <p:cNvPr id="2" name="Title 1"/>
          <p:cNvSpPr>
            <a:spLocks noGrp="1"/>
          </p:cNvSpPr>
          <p:nvPr>
            <p:ph type="title"/>
          </p:nvPr>
        </p:nvSpPr>
        <p:spPr/>
        <p:txBody>
          <a:bodyPr/>
          <a:lstStyle/>
          <a:p>
            <a:r>
              <a:rPr lang="en-US" dirty="0"/>
              <a:t>Keyword Final</a:t>
            </a:r>
            <a:endParaRPr lang="bg-BG" dirty="0"/>
          </a:p>
        </p:txBody>
      </p:sp>
      <p:sp>
        <p:nvSpPr>
          <p:cNvPr id="10" name="Text Placeholder 5"/>
          <p:cNvSpPr txBox="1">
            <a:spLocks/>
          </p:cNvSpPr>
          <p:nvPr/>
        </p:nvSpPr>
        <p:spPr>
          <a:xfrm>
            <a:off x="2209800" y="1752600"/>
            <a:ext cx="8772728"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fontAlgn="base"/>
            <a:r>
              <a:rPr lang="en-US" sz="2800" dirty="0">
                <a:solidFill>
                  <a:schemeClr val="tx1"/>
                </a:solidFill>
                <a:effectLst/>
              </a:rPr>
              <a:t>public class Animal {}</a:t>
            </a:r>
          </a:p>
          <a:p>
            <a:pPr fontAlgn="base"/>
            <a:r>
              <a:rPr lang="en-US" sz="2800" dirty="0">
                <a:solidFill>
                  <a:schemeClr val="tx1"/>
                </a:solidFill>
                <a:effectLst/>
              </a:rPr>
              <a:t>public </a:t>
            </a:r>
            <a:r>
              <a:rPr lang="en-US" sz="2800" dirty="0">
                <a:solidFill>
                  <a:schemeClr val="bg1"/>
                </a:solidFill>
                <a:effectLst/>
              </a:rPr>
              <a:t>final</a:t>
            </a:r>
            <a:r>
              <a:rPr lang="en-US" sz="2800" dirty="0">
                <a:solidFill>
                  <a:schemeClr val="tx1"/>
                </a:solidFill>
                <a:effectLst/>
              </a:rPr>
              <a:t> class Mammal </a:t>
            </a:r>
            <a:r>
              <a:rPr lang="en-US" sz="2800" dirty="0">
                <a:solidFill>
                  <a:schemeClr val="bg1"/>
                </a:solidFill>
                <a:effectLst/>
              </a:rPr>
              <a:t>extends</a:t>
            </a:r>
            <a:r>
              <a:rPr lang="en-US" sz="2800" dirty="0">
                <a:solidFill>
                  <a:schemeClr val="tx1"/>
                </a:solidFill>
                <a:effectLst/>
              </a:rPr>
              <a:t> Animal {}</a:t>
            </a:r>
          </a:p>
          <a:p>
            <a:pPr fontAlgn="base"/>
            <a:r>
              <a:rPr lang="en-US" sz="2800" dirty="0">
                <a:solidFill>
                  <a:schemeClr val="tx1"/>
                </a:solidFill>
                <a:effectLst/>
              </a:rPr>
              <a:t>public class Cat extends Mammal {}</a:t>
            </a:r>
          </a:p>
        </p:txBody>
      </p:sp>
      <p:sp>
        <p:nvSpPr>
          <p:cNvPr id="11" name="Text Placeholder 5"/>
          <p:cNvSpPr txBox="1">
            <a:spLocks/>
          </p:cNvSpPr>
          <p:nvPr/>
        </p:nvSpPr>
        <p:spPr>
          <a:xfrm>
            <a:off x="2209800" y="4011580"/>
            <a:ext cx="8772728" cy="22998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fontAlgn="base"/>
            <a:r>
              <a:rPr lang="en-US" sz="2800" dirty="0">
                <a:solidFill>
                  <a:schemeClr val="tx1"/>
                </a:solidFill>
                <a:effectLst/>
              </a:rPr>
              <a:t>public </a:t>
            </a:r>
            <a:r>
              <a:rPr lang="en-US" sz="2800" dirty="0">
                <a:solidFill>
                  <a:schemeClr val="bg1"/>
                </a:solidFill>
                <a:effectLst/>
              </a:rPr>
              <a:t>final</a:t>
            </a:r>
            <a:r>
              <a:rPr lang="en-US" sz="2800" dirty="0">
                <a:solidFill>
                  <a:schemeClr val="tx1"/>
                </a:solidFill>
                <a:effectLst/>
              </a:rPr>
              <a:t> void move(Point point) {}</a:t>
            </a:r>
          </a:p>
          <a:p>
            <a:pPr fontAlgn="base"/>
            <a:r>
              <a:rPr lang="en-US" sz="2800" dirty="0">
                <a:solidFill>
                  <a:schemeClr val="tx1"/>
                </a:solidFill>
                <a:effectLst/>
              </a:rPr>
              <a:t>public class Mammal </a:t>
            </a:r>
            <a:r>
              <a:rPr lang="en-US" sz="2800" dirty="0">
                <a:solidFill>
                  <a:schemeClr val="bg1"/>
                </a:solidFill>
                <a:effectLst/>
              </a:rPr>
              <a:t>extends</a:t>
            </a:r>
            <a:r>
              <a:rPr lang="en-US" sz="2800" dirty="0"/>
              <a:t> </a:t>
            </a:r>
            <a:r>
              <a:rPr lang="en-US" sz="2800" dirty="0">
                <a:solidFill>
                  <a:schemeClr val="tx1"/>
                </a:solidFill>
                <a:effectLst/>
              </a:rPr>
              <a:t>Animal {</a:t>
            </a:r>
          </a:p>
          <a:p>
            <a:pPr fontAlgn="base"/>
            <a:r>
              <a:rPr lang="en-US" sz="2800" dirty="0">
                <a:solidFill>
                  <a:schemeClr val="tx1"/>
                </a:solidFill>
                <a:effectLst/>
              </a:rPr>
              <a:t>  @Override </a:t>
            </a:r>
          </a:p>
          <a:p>
            <a:pPr fontAlgn="base"/>
            <a:r>
              <a:rPr lang="en-US" sz="2800" dirty="0">
                <a:solidFill>
                  <a:schemeClr val="tx1"/>
                </a:solidFill>
                <a:effectLst/>
              </a:rPr>
              <a:t>  public void move() {}</a:t>
            </a:r>
          </a:p>
          <a:p>
            <a:pPr fontAlgn="base"/>
            <a:r>
              <a:rPr lang="en-US" sz="2800" dirty="0">
                <a:solidFill>
                  <a:schemeClr val="tx1"/>
                </a:solidFill>
                <a:effectLst/>
              </a:rPr>
              <a:t>}</a:t>
            </a:r>
          </a:p>
        </p:txBody>
      </p:sp>
      <p:pic>
        <p:nvPicPr>
          <p:cNvPr id="12" name="Picture 11"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36254" y="2169533"/>
            <a:ext cx="1104992" cy="1093528"/>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pic>
        <p:nvPicPr>
          <p:cNvPr id="13" name="Picture 12"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36254" y="5329278"/>
            <a:ext cx="1104992" cy="1093528"/>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sp>
        <p:nvSpPr>
          <p:cNvPr id="9" name="Slide Number">
            <a:extLst>
              <a:ext uri="{FF2B5EF4-FFF2-40B4-BE49-F238E27FC236}">
                <a16:creationId xmlns:a16="http://schemas.microsoft.com/office/drawing/2014/main" id="{8714BB2C-CF6A-45E0-B45B-50E1F41543D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80</a:t>
            </a:fld>
            <a:endParaRPr lang="en-US" dirty="0"/>
          </a:p>
        </p:txBody>
      </p:sp>
    </p:spTree>
    <p:extLst>
      <p:ext uri="{BB962C8B-B14F-4D97-AF65-F5344CB8AC3E}">
        <p14:creationId xmlns:p14="http://schemas.microsoft.com/office/powerpoint/2010/main" val="5085585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1943" y="1068900"/>
            <a:ext cx="11804822" cy="5570355"/>
          </a:xfrm>
        </p:spPr>
        <p:txBody>
          <a:bodyPr>
            <a:normAutofit/>
          </a:bodyPr>
          <a:lstStyle/>
          <a:p>
            <a:pPr>
              <a:buClr>
                <a:schemeClr val="tx1"/>
              </a:buClr>
            </a:pPr>
            <a:r>
              <a:rPr lang="en-US" b="1" dirty="0">
                <a:solidFill>
                  <a:schemeClr val="bg1"/>
                </a:solidFill>
                <a:latin typeface="Consolas" panose="020B0609020204030204" pitchFamily="49" charset="0"/>
              </a:rPr>
              <a:t>final variable </a:t>
            </a:r>
            <a:r>
              <a:rPr lang="en-US" dirty="0"/>
              <a:t>value can't be changed once it is set</a:t>
            </a:r>
            <a:endParaRPr lang="en-US" dirty="0">
              <a:solidFill>
                <a:schemeClr val="tx2">
                  <a:lumMod val="75000"/>
                </a:schemeClr>
              </a:solidFill>
              <a:latin typeface="Consolas" panose="020B0609020204030204" pitchFamily="49" charset="0"/>
            </a:endParaRPr>
          </a:p>
        </p:txBody>
      </p:sp>
      <p:sp>
        <p:nvSpPr>
          <p:cNvPr id="2" name="Title 1"/>
          <p:cNvSpPr>
            <a:spLocks noGrp="1"/>
          </p:cNvSpPr>
          <p:nvPr>
            <p:ph type="title"/>
          </p:nvPr>
        </p:nvSpPr>
        <p:spPr/>
        <p:txBody>
          <a:bodyPr/>
          <a:lstStyle/>
          <a:p>
            <a:r>
              <a:rPr lang="en-US" dirty="0"/>
              <a:t>Keyword Final</a:t>
            </a:r>
            <a:endParaRPr lang="bg-BG" dirty="0">
              <a:latin typeface="Consolas" panose="020B0609020204030204" pitchFamily="49" charset="0"/>
            </a:endParaRPr>
          </a:p>
        </p:txBody>
      </p:sp>
      <p:sp>
        <p:nvSpPr>
          <p:cNvPr id="8" name="Text Placeholder 5"/>
          <p:cNvSpPr txBox="1">
            <a:spLocks/>
          </p:cNvSpPr>
          <p:nvPr/>
        </p:nvSpPr>
        <p:spPr>
          <a:xfrm>
            <a:off x="621508" y="1725881"/>
            <a:ext cx="8624384" cy="470049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600" dirty="0">
                <a:solidFill>
                  <a:schemeClr val="tx1"/>
                </a:solidFill>
                <a:effectLst/>
              </a:rPr>
              <a:t>private </a:t>
            </a:r>
            <a:r>
              <a:rPr lang="en-US" sz="2600" dirty="0">
                <a:solidFill>
                  <a:schemeClr val="bg1"/>
                </a:solidFill>
                <a:effectLst/>
              </a:rPr>
              <a:t>final</a:t>
            </a:r>
            <a:r>
              <a:rPr lang="en-US" sz="2600" dirty="0">
                <a:solidFill>
                  <a:schemeClr val="tx1"/>
                </a:solidFill>
                <a:effectLst/>
              </a:rPr>
              <a:t> String name;</a:t>
            </a:r>
          </a:p>
          <a:p>
            <a:r>
              <a:rPr lang="en-US" sz="2600" dirty="0">
                <a:solidFill>
                  <a:schemeClr val="tx1"/>
                </a:solidFill>
                <a:effectLst/>
              </a:rPr>
              <a:t>private </a:t>
            </a:r>
            <a:r>
              <a:rPr lang="en-US" sz="2600" dirty="0">
                <a:solidFill>
                  <a:schemeClr val="bg1"/>
                </a:solidFill>
                <a:effectLst/>
              </a:rPr>
              <a:t>final</a:t>
            </a:r>
            <a:r>
              <a:rPr lang="en-US" sz="2600" dirty="0">
                <a:solidFill>
                  <a:schemeClr val="tx1"/>
                </a:solidFill>
                <a:effectLst/>
              </a:rPr>
              <a:t> List&lt;Person&gt; firstTeam;</a:t>
            </a:r>
          </a:p>
          <a:p>
            <a:pPr>
              <a:spcBef>
                <a:spcPts val="1200"/>
              </a:spcBef>
            </a:pPr>
            <a:r>
              <a:rPr lang="en-US" sz="2600" dirty="0">
                <a:solidFill>
                  <a:schemeClr val="tx1"/>
                </a:solidFill>
                <a:effectLst/>
              </a:rPr>
              <a:t>public Team (String name) {</a:t>
            </a:r>
          </a:p>
          <a:p>
            <a:r>
              <a:rPr lang="en-US" sz="2600" dirty="0">
                <a:solidFill>
                  <a:schemeClr val="tx1"/>
                </a:solidFill>
                <a:effectLst/>
              </a:rPr>
              <a:t>  this.name = name;</a:t>
            </a:r>
          </a:p>
          <a:p>
            <a:r>
              <a:rPr lang="en-US" sz="2600" dirty="0">
                <a:solidFill>
                  <a:schemeClr val="tx1"/>
                </a:solidFill>
                <a:effectLst/>
              </a:rPr>
              <a:t>  this.firstTeam = new ArrayList&lt;Person&gt; ();</a:t>
            </a:r>
          </a:p>
          <a:p>
            <a:r>
              <a:rPr lang="en-US" sz="2600" dirty="0">
                <a:solidFill>
                  <a:schemeClr val="tx1"/>
                </a:solidFill>
                <a:effectLst/>
              </a:rPr>
              <a:t>}</a:t>
            </a:r>
          </a:p>
          <a:p>
            <a:r>
              <a:rPr lang="en-US" sz="2600" dirty="0">
                <a:solidFill>
                  <a:schemeClr val="tx1"/>
                </a:solidFill>
                <a:effectLst/>
              </a:rPr>
              <a:t>public void </a:t>
            </a:r>
            <a:r>
              <a:rPr lang="en-US" sz="2600" dirty="0" err="1">
                <a:solidFill>
                  <a:schemeClr val="tx1"/>
                </a:solidFill>
                <a:effectLst/>
              </a:rPr>
              <a:t>doSomething</a:t>
            </a:r>
            <a:r>
              <a:rPr lang="en-US" sz="2600" dirty="0">
                <a:solidFill>
                  <a:schemeClr val="tx1"/>
                </a:solidFill>
                <a:effectLst/>
              </a:rPr>
              <a:t>(Person person) {</a:t>
            </a:r>
          </a:p>
          <a:p>
            <a:r>
              <a:rPr lang="en-US" sz="2600" dirty="0">
                <a:solidFill>
                  <a:schemeClr val="tx1"/>
                </a:solidFill>
                <a:effectLst/>
              </a:rPr>
              <a:t>  </a:t>
            </a:r>
            <a:r>
              <a:rPr lang="en-US" sz="2600" dirty="0">
                <a:solidFill>
                  <a:schemeClr val="bg1"/>
                </a:solidFill>
                <a:effectLst/>
              </a:rPr>
              <a:t>this.name = ""</a:t>
            </a:r>
            <a:r>
              <a:rPr lang="en-US" sz="2600" dirty="0">
                <a:solidFill>
                  <a:schemeClr val="tx1"/>
                </a:solidFill>
                <a:effectLst/>
              </a:rPr>
              <a:t>;</a:t>
            </a:r>
          </a:p>
          <a:p>
            <a:r>
              <a:rPr lang="en-US" sz="2600" dirty="0">
                <a:solidFill>
                  <a:schemeClr val="tx1"/>
                </a:solidFill>
                <a:effectLst/>
              </a:rPr>
              <a:t>  </a:t>
            </a:r>
            <a:r>
              <a:rPr lang="en-US" sz="2600" dirty="0">
                <a:solidFill>
                  <a:schemeClr val="bg1"/>
                </a:solidFill>
                <a:effectLst/>
              </a:rPr>
              <a:t>this.firstTeam = new </a:t>
            </a:r>
            <a:r>
              <a:rPr lang="en-US" sz="2600" dirty="0" err="1">
                <a:solidFill>
                  <a:schemeClr val="bg1"/>
                </a:solidFill>
                <a:effectLst/>
              </a:rPr>
              <a:t>ArrayList</a:t>
            </a:r>
            <a:r>
              <a:rPr lang="en-US" sz="2600" dirty="0">
                <a:solidFill>
                  <a:schemeClr val="bg1"/>
                </a:solidFill>
                <a:effectLst/>
              </a:rPr>
              <a:t>&lt;&gt;()</a:t>
            </a:r>
            <a:r>
              <a:rPr lang="en-US" sz="2600" dirty="0">
                <a:solidFill>
                  <a:schemeClr val="tx1"/>
                </a:solidFill>
                <a:effectLst/>
              </a:rPr>
              <a:t>;</a:t>
            </a:r>
          </a:p>
          <a:p>
            <a:r>
              <a:rPr lang="en-US" sz="2600" dirty="0">
                <a:solidFill>
                  <a:schemeClr val="tx1"/>
                </a:solidFill>
                <a:effectLst/>
              </a:rPr>
              <a:t>  </a:t>
            </a:r>
            <a:r>
              <a:rPr lang="en-US" sz="2600" dirty="0" err="1">
                <a:solidFill>
                  <a:schemeClr val="tx1"/>
                </a:solidFill>
                <a:effectLst/>
              </a:rPr>
              <a:t>this.firstTeam.add</a:t>
            </a:r>
            <a:r>
              <a:rPr lang="en-US" sz="2600" dirty="0">
                <a:solidFill>
                  <a:schemeClr val="tx1"/>
                </a:solidFill>
                <a:effectLst/>
              </a:rPr>
              <a:t>(person);</a:t>
            </a:r>
          </a:p>
          <a:p>
            <a:r>
              <a:rPr lang="en-US" sz="2600" dirty="0">
                <a:solidFill>
                  <a:schemeClr val="tx1"/>
                </a:solidFill>
                <a:effectLst/>
              </a:rPr>
              <a:t>}</a:t>
            </a:r>
          </a:p>
        </p:txBody>
      </p:sp>
      <p:sp>
        <p:nvSpPr>
          <p:cNvPr id="6" name="AutoShape 6"/>
          <p:cNvSpPr>
            <a:spLocks noChangeArrowheads="1"/>
          </p:cNvSpPr>
          <p:nvPr/>
        </p:nvSpPr>
        <p:spPr bwMode="auto">
          <a:xfrm>
            <a:off x="7731465" y="4808508"/>
            <a:ext cx="3657600" cy="578882"/>
          </a:xfrm>
          <a:prstGeom prst="wedgeRoundRectCallout">
            <a:avLst>
              <a:gd name="adj1" fmla="val -56919"/>
              <a:gd name="adj2" fmla="val -1445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noProof="1">
                <a:solidFill>
                  <a:srgbClr val="FFFFFF"/>
                </a:solidFill>
                <a:effectLst>
                  <a:outerShdw blurRad="38100" dist="38100" dir="2700000" algn="tl">
                    <a:srgbClr val="000000">
                      <a:alpha val="43137"/>
                    </a:srgbClr>
                  </a:outerShdw>
                </a:effectLst>
              </a:rPr>
              <a:t>Compile time error</a:t>
            </a:r>
          </a:p>
        </p:txBody>
      </p:sp>
      <p:sp>
        <p:nvSpPr>
          <p:cNvPr id="7" name="Slide Number">
            <a:extLst>
              <a:ext uri="{FF2B5EF4-FFF2-40B4-BE49-F238E27FC236}">
                <a16:creationId xmlns:a16="http://schemas.microsoft.com/office/drawing/2014/main" id="{EFE57387-A20E-4637-AF9C-0997FB2D69F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81</a:t>
            </a:fld>
            <a:endParaRPr lang="en-US" noProof="0" dirty="0"/>
          </a:p>
        </p:txBody>
      </p:sp>
    </p:spTree>
    <p:extLst>
      <p:ext uri="{BB962C8B-B14F-4D97-AF65-F5344CB8AC3E}">
        <p14:creationId xmlns:p14="http://schemas.microsoft.com/office/powerpoint/2010/main" val="3437776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20275"/>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82"/>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4521" y="1724211"/>
            <a:ext cx="8154578" cy="4671440"/>
          </a:xfrm>
          <a:prstGeom prst="rect">
            <a:avLst/>
          </a:prstGeom>
        </p:spPr>
        <p:txBody>
          <a:bodyPr vert="horz" lIns="107972" tIns="35991" rIns="107972" bIns="35991"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456778" indent="-456778" defTabSz="1218072">
              <a:lnSpc>
                <a:spcPct val="100000"/>
              </a:lnSpc>
              <a:buClr>
                <a:srgbClr val="FFFFFF"/>
              </a:buClr>
            </a:pPr>
            <a:r>
              <a:rPr lang="en-US" sz="3599" dirty="0">
                <a:solidFill>
                  <a:srgbClr val="FFFFFF"/>
                </a:solidFill>
                <a:latin typeface="Calibri" panose="020F0502020204030204"/>
              </a:rPr>
              <a:t>Encapsulation:</a:t>
            </a:r>
          </a:p>
          <a:p>
            <a:pPr marL="989684" lvl="1" indent="-380648" defTabSz="1218072">
              <a:lnSpc>
                <a:spcPct val="100000"/>
              </a:lnSpc>
              <a:buClr>
                <a:srgbClr val="FFFFFF"/>
              </a:buClr>
            </a:pPr>
            <a:r>
              <a:rPr lang="en-US" sz="3399" dirty="0">
                <a:solidFill>
                  <a:srgbClr val="FFFFFF"/>
                </a:solidFill>
                <a:latin typeface="Calibri" panose="020F0502020204030204"/>
              </a:rPr>
              <a:t>Hides </a:t>
            </a:r>
            <a:r>
              <a:rPr lang="en-US" sz="3399" b="1" dirty="0">
                <a:solidFill>
                  <a:srgbClr val="FFA000"/>
                </a:solidFill>
                <a:latin typeface="Calibri" panose="020F0502020204030204"/>
              </a:rPr>
              <a:t>implementation</a:t>
            </a:r>
          </a:p>
          <a:p>
            <a:pPr marL="989684" lvl="1" indent="-380648" defTabSz="1218072">
              <a:lnSpc>
                <a:spcPct val="100000"/>
              </a:lnSpc>
              <a:buClr>
                <a:srgbClr val="FFFFFF"/>
              </a:buClr>
            </a:pPr>
            <a:r>
              <a:rPr lang="en-US" sz="3399" dirty="0">
                <a:solidFill>
                  <a:srgbClr val="FFFFFF"/>
                </a:solidFill>
                <a:latin typeface="Calibri" panose="020F0502020204030204"/>
              </a:rPr>
              <a:t>Reduces </a:t>
            </a:r>
            <a:r>
              <a:rPr lang="en-US" sz="3399" b="1" dirty="0">
                <a:solidFill>
                  <a:srgbClr val="FFA000"/>
                </a:solidFill>
                <a:latin typeface="Calibri" panose="020F0502020204030204"/>
              </a:rPr>
              <a:t>complexity</a:t>
            </a:r>
          </a:p>
          <a:p>
            <a:pPr marL="989684" lvl="1" indent="-380648" defTabSz="1218072">
              <a:lnSpc>
                <a:spcPct val="100000"/>
              </a:lnSpc>
              <a:buClr>
                <a:srgbClr val="FFFFFF"/>
              </a:buClr>
            </a:pPr>
            <a:r>
              <a:rPr lang="en-US" sz="3399" dirty="0">
                <a:solidFill>
                  <a:srgbClr val="FFFFFF"/>
                </a:solidFill>
                <a:latin typeface="Calibri" panose="020F0502020204030204"/>
              </a:rPr>
              <a:t>Ensures that structural changes </a:t>
            </a:r>
            <a:br>
              <a:rPr lang="en-US" sz="3399" dirty="0">
                <a:solidFill>
                  <a:srgbClr val="FFFFFF"/>
                </a:solidFill>
                <a:latin typeface="Calibri" panose="020F0502020204030204"/>
              </a:rPr>
            </a:br>
            <a:r>
              <a:rPr lang="en-US" sz="3399" dirty="0">
                <a:solidFill>
                  <a:srgbClr val="FFFFFF"/>
                </a:solidFill>
                <a:latin typeface="Calibri" panose="020F0502020204030204"/>
              </a:rPr>
              <a:t>remain local</a:t>
            </a:r>
          </a:p>
          <a:p>
            <a:pPr marL="456778" indent="-456778" defTabSz="1218072">
              <a:lnSpc>
                <a:spcPct val="100000"/>
              </a:lnSpc>
              <a:buClr>
                <a:srgbClr val="FFFFFF"/>
              </a:buClr>
            </a:pPr>
            <a:r>
              <a:rPr lang="en-US" sz="3599" b="1" dirty="0">
                <a:solidFill>
                  <a:srgbClr val="FFA000"/>
                </a:solidFill>
                <a:latin typeface="Calibri" panose="020F0502020204030204"/>
              </a:rPr>
              <a:t>Mutable</a:t>
            </a:r>
            <a:r>
              <a:rPr lang="en-US" sz="3599" dirty="0">
                <a:solidFill>
                  <a:srgbClr val="FFFFFF"/>
                </a:solidFill>
                <a:latin typeface="Calibri" panose="020F0502020204030204"/>
              </a:rPr>
              <a:t> and </a:t>
            </a:r>
            <a:r>
              <a:rPr lang="en-US" sz="3599" b="1" dirty="0">
                <a:solidFill>
                  <a:srgbClr val="FFA000"/>
                </a:solidFill>
                <a:latin typeface="Calibri" panose="020F0502020204030204"/>
              </a:rPr>
              <a:t>Immutable</a:t>
            </a:r>
            <a:r>
              <a:rPr lang="en-US" sz="3599" dirty="0">
                <a:solidFill>
                  <a:srgbClr val="FFFFFF"/>
                </a:solidFill>
                <a:latin typeface="Calibri" panose="020F0502020204030204"/>
              </a:rPr>
              <a:t> objects</a:t>
            </a:r>
          </a:p>
          <a:p>
            <a:pPr marL="456778" indent="-456778" defTabSz="1218072">
              <a:lnSpc>
                <a:spcPct val="100000"/>
              </a:lnSpc>
              <a:buClr>
                <a:srgbClr val="FFFFFF"/>
              </a:buClr>
            </a:pPr>
            <a:r>
              <a:rPr lang="en-US" sz="3599" dirty="0">
                <a:solidFill>
                  <a:srgbClr val="FFFFFF"/>
                </a:solidFill>
                <a:latin typeface="Calibri" panose="020F0502020204030204"/>
              </a:rPr>
              <a:t>Keyword </a:t>
            </a:r>
            <a:r>
              <a:rPr lang="en-US" sz="3599" b="1" dirty="0">
                <a:solidFill>
                  <a:schemeClr val="bg1"/>
                </a:solidFill>
                <a:latin typeface="Consolas" panose="020B0609020204030204" pitchFamily="49" charset="0"/>
              </a:rPr>
              <a:t>final</a:t>
            </a:r>
          </a:p>
        </p:txBody>
      </p:sp>
      <p:sp>
        <p:nvSpPr>
          <p:cNvPr id="16" name="Slide Number">
            <a:extLst>
              <a:ext uri="{FF2B5EF4-FFF2-40B4-BE49-F238E27FC236}">
                <a16:creationId xmlns:a16="http://schemas.microsoft.com/office/drawing/2014/main" id="{2EA54A5F-DB78-41DD-A584-9B1D8993E88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82</a:t>
            </a:fld>
            <a:endParaRPr lang="en-US" noProof="0" dirty="0"/>
          </a:p>
        </p:txBody>
      </p:sp>
    </p:spTree>
    <p:extLst>
      <p:ext uri="{BB962C8B-B14F-4D97-AF65-F5344CB8AC3E}">
        <p14:creationId xmlns:p14="http://schemas.microsoft.com/office/powerpoint/2010/main" val="526698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Title">
            <a:extLst>
              <a:ext uri="{FF2B5EF4-FFF2-40B4-BE49-F238E27FC236}">
                <a16:creationId xmlns:a16="http://schemas.microsoft.com/office/drawing/2014/main" id="{FA0703FC-0F8F-4C80-A615-E4B381EC0E0C}"/>
              </a:ext>
            </a:extLst>
          </p:cNvPr>
          <p:cNvSpPr>
            <a:spLocks noGrp="1"/>
          </p:cNvSpPr>
          <p:nvPr>
            <p:ph type="title"/>
          </p:nvPr>
        </p:nvSpPr>
        <p:spPr/>
        <p:txBody>
          <a:bodyPr/>
          <a:lstStyle/>
          <a:p>
            <a:r>
              <a:rPr lang="en-US" sz="8800" dirty="0">
                <a:solidFill>
                  <a:srgbClr val="234465"/>
                </a:solidFill>
              </a:rPr>
              <a:t>Questions?</a:t>
            </a:r>
            <a:endParaRPr lang="en-US" sz="8800" dirty="0"/>
          </a:p>
        </p:txBody>
      </p:sp>
    </p:spTree>
    <p:extLst>
      <p:ext uri="{BB962C8B-B14F-4D97-AF65-F5344CB8AC3E}">
        <p14:creationId xmlns:p14="http://schemas.microsoft.com/office/powerpoint/2010/main" val="4075556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9" descr="Logo&#10;&#10;Description automatically generated">
            <a:hlinkClick r:id="rId3"/>
            <a:extLst>
              <a:ext uri="{FF2B5EF4-FFF2-40B4-BE49-F238E27FC236}">
                <a16:creationId xmlns:a16="http://schemas.microsoft.com/office/drawing/2014/main" id="{0AF62E5C-3C23-4584-BDE7-6E4BD5C13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850" y="2598125"/>
            <a:ext cx="3809789" cy="1583677"/>
          </a:xfrm>
          <a:prstGeom prst="rect">
            <a:avLst/>
          </a:prstGeom>
        </p:spPr>
      </p:pic>
      <p:sp>
        <p:nvSpPr>
          <p:cNvPr id="444418" name="Rectangle 2"/>
          <p:cNvSpPr>
            <a:spLocks noGrp="1" noChangeArrowheads="1"/>
          </p:cNvSpPr>
          <p:nvPr>
            <p:ph type="title"/>
          </p:nvPr>
        </p:nvSpPr>
        <p:spPr/>
        <p:txBody>
          <a:bodyPr>
            <a:normAutofit/>
          </a:bodyPr>
          <a:lstStyle/>
          <a:p>
            <a:r>
              <a:rPr lang="en-GB" b="1" dirty="0"/>
              <a:t>SoftUni Diamond Partners</a:t>
            </a:r>
            <a:endParaRPr lang="bg-BG" b="1" dirty="0"/>
          </a:p>
        </p:txBody>
      </p:sp>
      <p:sp>
        <p:nvSpPr>
          <p:cNvPr id="1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84</a:t>
            </a:fld>
            <a:endParaRPr lang="en-US" noProof="0" dirty="0"/>
          </a:p>
        </p:txBody>
      </p:sp>
      <p:pic>
        <p:nvPicPr>
          <p:cNvPr id="18" name="Picture 1" descr="Logo, company name&#10;&#10;Description automatically generated">
            <a:hlinkClick r:id="rId5"/>
            <a:extLst>
              <a:ext uri="{FF2B5EF4-FFF2-40B4-BE49-F238E27FC236}">
                <a16:creationId xmlns:a16="http://schemas.microsoft.com/office/drawing/2014/main" id="{DDAC6746-8290-4A8F-8F83-D9D2CC319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06" y="4281545"/>
            <a:ext cx="2217424" cy="2217424"/>
          </a:xfrm>
          <a:prstGeom prst="rect">
            <a:avLst/>
          </a:prstGeom>
        </p:spPr>
      </p:pic>
      <p:pic>
        <p:nvPicPr>
          <p:cNvPr id="19" name="Picture 6" descr="Graphical user interface, text, application&#10;&#10;Description automatically generated">
            <a:hlinkClick r:id="rId7"/>
            <a:extLst>
              <a:ext uri="{FF2B5EF4-FFF2-40B4-BE49-F238E27FC236}">
                <a16:creationId xmlns:a16="http://schemas.microsoft.com/office/drawing/2014/main" id="{B21B8F18-2E13-41E7-B73D-7F8307BFC68D}"/>
              </a:ext>
            </a:extLst>
          </p:cNvPr>
          <p:cNvPicPr>
            <a:picLocks noChangeAspect="1"/>
          </p:cNvPicPr>
          <p:nvPr/>
        </p:nvPicPr>
        <p:blipFill rotWithShape="1">
          <a:blip r:embed="rId8">
            <a:extLst>
              <a:ext uri="{28A0092B-C50C-407E-A947-70E740481C1C}">
                <a14:useLocalDpi xmlns:a14="http://schemas.microsoft.com/office/drawing/2010/main" val="0"/>
              </a:ext>
            </a:extLst>
          </a:blip>
          <a:srcRect l="6040" r="14078"/>
          <a:stretch/>
        </p:blipFill>
        <p:spPr>
          <a:xfrm>
            <a:off x="8685287" y="2660271"/>
            <a:ext cx="3067743" cy="1758210"/>
          </a:xfrm>
          <a:prstGeom prst="rect">
            <a:avLst/>
          </a:prstGeom>
        </p:spPr>
      </p:pic>
      <p:pic>
        <p:nvPicPr>
          <p:cNvPr id="20" name="Picture 7" descr="Logo, company name&#10;&#10;Description automatically generated">
            <a:hlinkClick r:id="rId9"/>
            <a:extLst>
              <a:ext uri="{FF2B5EF4-FFF2-40B4-BE49-F238E27FC236}">
                <a16:creationId xmlns:a16="http://schemas.microsoft.com/office/drawing/2014/main" id="{27F4147E-5CB1-40B2-846E-5761FF7702D4}"/>
              </a:ext>
            </a:extLst>
          </p:cNvPr>
          <p:cNvPicPr>
            <a:picLocks noChangeAspect="1"/>
          </p:cNvPicPr>
          <p:nvPr/>
        </p:nvPicPr>
        <p:blipFill rotWithShape="1">
          <a:blip r:embed="rId10">
            <a:extLst>
              <a:ext uri="{28A0092B-C50C-407E-A947-70E740481C1C}">
                <a14:useLocalDpi xmlns:a14="http://schemas.microsoft.com/office/drawing/2010/main" val="0"/>
              </a:ext>
            </a:extLst>
          </a:blip>
          <a:srcRect t="25058" b="20168"/>
          <a:stretch/>
        </p:blipFill>
        <p:spPr>
          <a:xfrm>
            <a:off x="8451074" y="1324354"/>
            <a:ext cx="3680990" cy="1152112"/>
          </a:xfrm>
          <a:prstGeom prst="rect">
            <a:avLst/>
          </a:prstGeom>
        </p:spPr>
      </p:pic>
      <p:pic>
        <p:nvPicPr>
          <p:cNvPr id="22" name="Graphic 10">
            <a:hlinkClick r:id="rId11"/>
            <a:extLst>
              <a:ext uri="{FF2B5EF4-FFF2-40B4-BE49-F238E27FC236}">
                <a16:creationId xmlns:a16="http://schemas.microsoft.com/office/drawing/2014/main" id="{5A1E508F-C6CB-4D9A-969C-B1A3A42AFA3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0712" y="1567785"/>
            <a:ext cx="4226852" cy="594226"/>
          </a:xfrm>
          <a:prstGeom prst="rect">
            <a:avLst/>
          </a:prstGeom>
        </p:spPr>
      </p:pic>
      <p:pic>
        <p:nvPicPr>
          <p:cNvPr id="24" name="Picture 13" descr="Text&#10;&#10;Description automatically generated with low confidence">
            <a:hlinkClick r:id="rId14"/>
            <a:extLst>
              <a:ext uri="{FF2B5EF4-FFF2-40B4-BE49-F238E27FC236}">
                <a16:creationId xmlns:a16="http://schemas.microsoft.com/office/drawing/2014/main" id="{17C73AA0-41B2-47EE-BD53-AB9EB7E942E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8707" y="583890"/>
            <a:ext cx="3217091" cy="2414212"/>
          </a:xfrm>
          <a:prstGeom prst="rect">
            <a:avLst/>
          </a:prstGeom>
        </p:spPr>
      </p:pic>
      <p:pic>
        <p:nvPicPr>
          <p:cNvPr id="25" name="Picture 15" descr="Text, logo&#10;&#10;Description automatically generated">
            <a:hlinkClick r:id="rId16"/>
            <a:extLst>
              <a:ext uri="{FF2B5EF4-FFF2-40B4-BE49-F238E27FC236}">
                <a16:creationId xmlns:a16="http://schemas.microsoft.com/office/drawing/2014/main" id="{52A556A1-263D-4511-AD59-755C2920082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19106" y="2749253"/>
            <a:ext cx="3594592" cy="1224656"/>
          </a:xfrm>
          <a:prstGeom prst="rect">
            <a:avLst/>
          </a:prstGeom>
        </p:spPr>
      </p:pic>
      <p:pic>
        <p:nvPicPr>
          <p:cNvPr id="26" name="Picture 17" descr="Logo&#10;&#10;Description automatically generated">
            <a:hlinkClick r:id="rId18"/>
            <a:extLst>
              <a:ext uri="{FF2B5EF4-FFF2-40B4-BE49-F238E27FC236}">
                <a16:creationId xmlns:a16="http://schemas.microsoft.com/office/drawing/2014/main" id="{C225AB77-E094-4E2B-BB12-9C4A40924AD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41234" y="4515341"/>
            <a:ext cx="3251172" cy="1758210"/>
          </a:xfrm>
          <a:prstGeom prst="rect">
            <a:avLst/>
          </a:prstGeom>
        </p:spPr>
      </p:pic>
      <p:pic>
        <p:nvPicPr>
          <p:cNvPr id="31" name="Picture 4" descr="Background pattern&#10;&#10;Description automatically generated">
            <a:hlinkClick r:id="rId20"/>
            <a:extLst>
              <a:ext uri="{FF2B5EF4-FFF2-40B4-BE49-F238E27FC236}">
                <a16:creationId xmlns:a16="http://schemas.microsoft.com/office/drawing/2014/main" id="{46857021-465D-4AF3-A5D9-E463341892A4}"/>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2741131" y="4506963"/>
            <a:ext cx="2697164" cy="1766588"/>
          </a:xfrm>
          <a:prstGeom prst="rect">
            <a:avLst/>
          </a:prstGeom>
        </p:spPr>
      </p:pic>
      <p:pic>
        <p:nvPicPr>
          <p:cNvPr id="32" name="Picture 11" descr="A picture containing logo&#10;&#10;Description automatically generated">
            <a:hlinkClick r:id="rId22"/>
            <a:extLst>
              <a:ext uri="{FF2B5EF4-FFF2-40B4-BE49-F238E27FC236}">
                <a16:creationId xmlns:a16="http://schemas.microsoft.com/office/drawing/2014/main" id="{5E709AC7-B7B0-49BF-8B4E-F7F901D8F2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374996" y="4719703"/>
            <a:ext cx="2413613" cy="1379207"/>
          </a:xfrm>
          <a:prstGeom prst="rect">
            <a:avLst/>
          </a:prstGeom>
        </p:spPr>
      </p:pic>
      <p:sp>
        <p:nvSpPr>
          <p:cNvPr id="4" name="Правоъгълник: със заоблени ъгли 3">
            <a:extLst>
              <a:ext uri="{FF2B5EF4-FFF2-40B4-BE49-F238E27FC236}">
                <a16:creationId xmlns:a16="http://schemas.microsoft.com/office/drawing/2014/main" id="{4B2E664D-34CE-4624-96B0-08133D588765}"/>
              </a:ext>
            </a:extLst>
          </p:cNvPr>
          <p:cNvSpPr/>
          <p:nvPr/>
        </p:nvSpPr>
        <p:spPr>
          <a:xfrm>
            <a:off x="188142" y="1325262"/>
            <a:ext cx="3584152"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3" name="Правоъгълник: със заоблени ъгли 32">
            <a:extLst>
              <a:ext uri="{FF2B5EF4-FFF2-40B4-BE49-F238E27FC236}">
                <a16:creationId xmlns:a16="http://schemas.microsoft.com/office/drawing/2014/main" id="{15D52253-22B4-432B-AE29-46607BA48C1B}"/>
              </a:ext>
            </a:extLst>
          </p:cNvPr>
          <p:cNvSpPr/>
          <p:nvPr/>
        </p:nvSpPr>
        <p:spPr>
          <a:xfrm>
            <a:off x="3944374" y="1316884"/>
            <a:ext cx="4559685"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4" name="Правоъгълник: със заоблени ъгли 33">
            <a:extLst>
              <a:ext uri="{FF2B5EF4-FFF2-40B4-BE49-F238E27FC236}">
                <a16:creationId xmlns:a16="http://schemas.microsoft.com/office/drawing/2014/main" id="{A8F1DB11-DA78-4E16-9C9F-90E1E27602EE}"/>
              </a:ext>
            </a:extLst>
          </p:cNvPr>
          <p:cNvSpPr/>
          <p:nvPr/>
        </p:nvSpPr>
        <p:spPr>
          <a:xfrm>
            <a:off x="193258" y="2745941"/>
            <a:ext cx="3751115" cy="131018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5" name="Правоъгълник: със заоблени ъгли 34">
            <a:extLst>
              <a:ext uri="{FF2B5EF4-FFF2-40B4-BE49-F238E27FC236}">
                <a16:creationId xmlns:a16="http://schemas.microsoft.com/office/drawing/2014/main" id="{5B2FDF04-F045-4CE7-A1A3-CD65D4C9EF12}"/>
              </a:ext>
            </a:extLst>
          </p:cNvPr>
          <p:cNvSpPr/>
          <p:nvPr/>
        </p:nvSpPr>
        <p:spPr>
          <a:xfrm>
            <a:off x="8506324" y="2714045"/>
            <a:ext cx="3396056"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8" name="Правоъгълник: със заоблени ъгли 37">
            <a:extLst>
              <a:ext uri="{FF2B5EF4-FFF2-40B4-BE49-F238E27FC236}">
                <a16:creationId xmlns:a16="http://schemas.microsoft.com/office/drawing/2014/main" id="{505A8F0D-1FEE-450F-B082-DACD2664D654}"/>
              </a:ext>
            </a:extLst>
          </p:cNvPr>
          <p:cNvSpPr/>
          <p:nvPr/>
        </p:nvSpPr>
        <p:spPr>
          <a:xfrm>
            <a:off x="8683024" y="1314059"/>
            <a:ext cx="3217091" cy="1106649"/>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39" name="Правоъгълник: със заоблени ъгли 38">
            <a:extLst>
              <a:ext uri="{FF2B5EF4-FFF2-40B4-BE49-F238E27FC236}">
                <a16:creationId xmlns:a16="http://schemas.microsoft.com/office/drawing/2014/main" id="{A5395705-B8C4-43E3-B1BF-0CAFF5185132}"/>
              </a:ext>
            </a:extLst>
          </p:cNvPr>
          <p:cNvSpPr/>
          <p:nvPr/>
        </p:nvSpPr>
        <p:spPr>
          <a:xfrm>
            <a:off x="4121736" y="2714045"/>
            <a:ext cx="4214974" cy="132373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0" name="Правоъгълник: със заоблени ъгли 39">
            <a:extLst>
              <a:ext uri="{FF2B5EF4-FFF2-40B4-BE49-F238E27FC236}">
                <a16:creationId xmlns:a16="http://schemas.microsoft.com/office/drawing/2014/main" id="{D7B735E6-CA8E-4143-9716-82D3FC28F074}"/>
              </a:ext>
            </a:extLst>
          </p:cNvPr>
          <p:cNvSpPr/>
          <p:nvPr/>
        </p:nvSpPr>
        <p:spPr>
          <a:xfrm>
            <a:off x="5759114" y="4311804"/>
            <a:ext cx="3411520" cy="2187165"/>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1" name="Правоъгълник: със заоблени ъгли 40">
            <a:extLst>
              <a:ext uri="{FF2B5EF4-FFF2-40B4-BE49-F238E27FC236}">
                <a16:creationId xmlns:a16="http://schemas.microsoft.com/office/drawing/2014/main" id="{98058E56-E475-47D9-89C2-C8CB0E5D652F}"/>
              </a:ext>
            </a:extLst>
          </p:cNvPr>
          <p:cNvSpPr/>
          <p:nvPr/>
        </p:nvSpPr>
        <p:spPr>
          <a:xfrm>
            <a:off x="2520745" y="4306789"/>
            <a:ext cx="3125454"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2" name="Правоъгълник: със заоблени ъгли 41">
            <a:extLst>
              <a:ext uri="{FF2B5EF4-FFF2-40B4-BE49-F238E27FC236}">
                <a16:creationId xmlns:a16="http://schemas.microsoft.com/office/drawing/2014/main" id="{9FC8187E-1E0E-420C-B164-CB0C0142FE9A}"/>
              </a:ext>
            </a:extLst>
          </p:cNvPr>
          <p:cNvSpPr/>
          <p:nvPr/>
        </p:nvSpPr>
        <p:spPr>
          <a:xfrm>
            <a:off x="190407" y="4311804"/>
            <a:ext cx="2217424" cy="2195196"/>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
        <p:nvSpPr>
          <p:cNvPr id="43" name="Правоъгълник: със заоблени ъгли 42">
            <a:extLst>
              <a:ext uri="{FF2B5EF4-FFF2-40B4-BE49-F238E27FC236}">
                <a16:creationId xmlns:a16="http://schemas.microsoft.com/office/drawing/2014/main" id="{72C8EE5E-79E5-4B38-8344-E06DA495F6FF}"/>
              </a:ext>
            </a:extLst>
          </p:cNvPr>
          <p:cNvSpPr/>
          <p:nvPr/>
        </p:nvSpPr>
        <p:spPr>
          <a:xfrm>
            <a:off x="9293221" y="4305610"/>
            <a:ext cx="2606893" cy="2192180"/>
          </a:xfrm>
          <a:prstGeom prst="roundRect">
            <a:avLst/>
          </a:prstGeom>
          <a:noFill/>
          <a:ln w="28575" cap="flat" cmpd="sng" algn="ctr">
            <a:solidFill>
              <a:srgbClr val="44546A"/>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bg-BG" dirty="0"/>
          </a:p>
        </p:txBody>
      </p:sp>
    </p:spTree>
    <p:extLst>
      <p:ext uri="{BB962C8B-B14F-4D97-AF65-F5344CB8AC3E}">
        <p14:creationId xmlns:p14="http://schemas.microsoft.com/office/powerpoint/2010/main" val="32505798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0D5FB3-68F2-49D8-A153-8BAD1305EF08}"/>
              </a:ext>
            </a:extLst>
          </p:cNvPr>
          <p:cNvSpPr>
            <a:spLocks noGrp="1"/>
          </p:cNvSpPr>
          <p:nvPr>
            <p:ph type="sldNum" sz="quarter" idx="5"/>
          </p:nvPr>
        </p:nvSpPr>
        <p:spPr/>
        <p:txBody>
          <a:bodyPr/>
          <a:lstStyle/>
          <a:p>
            <a:fld id="{2BF067CD-8E6B-4360-9AA8-C5DF2A48A6D1}" type="slidenum">
              <a:rPr lang="en-US" noProof="0" smtClean="0"/>
              <a:pPr/>
              <a:t>85</a:t>
            </a:fld>
            <a:endParaRPr lang="en-US" noProof="0" dirty="0"/>
          </a:p>
        </p:txBody>
      </p:sp>
      <p:sp>
        <p:nvSpPr>
          <p:cNvPr id="4" name="Title 3">
            <a:extLst>
              <a:ext uri="{FF2B5EF4-FFF2-40B4-BE49-F238E27FC236}">
                <a16:creationId xmlns:a16="http://schemas.microsoft.com/office/drawing/2014/main" id="{DE22D599-06AA-45AE-9605-321A51F18F4E}"/>
              </a:ext>
            </a:extLst>
          </p:cNvPr>
          <p:cNvSpPr>
            <a:spLocks noGrp="1"/>
          </p:cNvSpPr>
          <p:nvPr>
            <p:ph type="title"/>
          </p:nvPr>
        </p:nvSpPr>
        <p:spPr/>
        <p:txBody>
          <a:bodyPr/>
          <a:lstStyle/>
          <a:p>
            <a:r>
              <a:rPr lang="en-US" dirty="0"/>
              <a:t>Educational Partners</a:t>
            </a:r>
          </a:p>
        </p:txBody>
      </p:sp>
      <p:grpSp>
        <p:nvGrpSpPr>
          <p:cNvPr id="5" name="Group 4">
            <a:extLst>
              <a:ext uri="{FF2B5EF4-FFF2-40B4-BE49-F238E27FC236}">
                <a16:creationId xmlns:a16="http://schemas.microsoft.com/office/drawing/2014/main" id="{6AF0F47A-D5A2-4B58-86D3-231F6505307D}"/>
              </a:ext>
            </a:extLst>
          </p:cNvPr>
          <p:cNvGrpSpPr/>
          <p:nvPr/>
        </p:nvGrpSpPr>
        <p:grpSpPr>
          <a:xfrm>
            <a:off x="5780416" y="4332303"/>
            <a:ext cx="4529584" cy="1333523"/>
            <a:chOff x="3038088" y="1783523"/>
            <a:chExt cx="5116680" cy="1532977"/>
          </a:xfrm>
          <a:noFill/>
        </p:grpSpPr>
        <p:sp>
          <p:nvSpPr>
            <p:cNvPr id="6" name="Rectangle: Rounded Corners 5">
              <a:extLst>
                <a:ext uri="{FF2B5EF4-FFF2-40B4-BE49-F238E27FC236}">
                  <a16:creationId xmlns:a16="http://schemas.microsoft.com/office/drawing/2014/main" id="{CF57B284-4FEE-41B6-B60C-8DED6CE13211}"/>
                </a:ext>
              </a:extLst>
            </p:cNvPr>
            <p:cNvSpPr/>
            <p:nvPr/>
          </p:nvSpPr>
          <p:spPr bwMode="auto">
            <a:xfrm>
              <a:off x="3038088" y="1783523"/>
              <a:ext cx="5116680" cy="1532977"/>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ln w="38100">
                  <a:solidFill>
                    <a:schemeClr val="tx1"/>
                  </a:solidFill>
                </a:ln>
                <a:solidFill>
                  <a:srgbClr val="FFFFFF"/>
                </a:solidFill>
                <a:effectLst>
                  <a:outerShdw blurRad="38100" dist="38100" dir="2700000" algn="tl">
                    <a:srgbClr val="000000">
                      <a:alpha val="43137"/>
                    </a:srgbClr>
                  </a:outerShdw>
                </a:effectLst>
              </a:endParaRPr>
            </a:p>
          </p:txBody>
        </p:sp>
        <p:pic>
          <p:nvPicPr>
            <p:cNvPr id="7" name="Picture 6">
              <a:hlinkClick r:id="rId2"/>
              <a:extLst>
                <a:ext uri="{FF2B5EF4-FFF2-40B4-BE49-F238E27FC236}">
                  <a16:creationId xmlns:a16="http://schemas.microsoft.com/office/drawing/2014/main" id="{69E679E8-FC9D-4497-AFC1-FB5389A83D9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9602" y="1993177"/>
              <a:ext cx="4632796" cy="1170001"/>
            </a:xfrm>
            <a:prstGeom prst="rect">
              <a:avLst/>
            </a:prstGeom>
            <a:grpFill/>
          </p:spPr>
        </p:pic>
      </p:grpSp>
      <p:grpSp>
        <p:nvGrpSpPr>
          <p:cNvPr id="15" name="Group 14">
            <a:extLst>
              <a:ext uri="{FF2B5EF4-FFF2-40B4-BE49-F238E27FC236}">
                <a16:creationId xmlns:a16="http://schemas.microsoft.com/office/drawing/2014/main" id="{32480B9A-F55F-41E5-97E2-8DF2421AADCE}"/>
              </a:ext>
            </a:extLst>
          </p:cNvPr>
          <p:cNvGrpSpPr/>
          <p:nvPr/>
        </p:nvGrpSpPr>
        <p:grpSpPr>
          <a:xfrm>
            <a:off x="5742425" y="1050083"/>
            <a:ext cx="4529584" cy="3991238"/>
            <a:chOff x="7131000" y="2127260"/>
            <a:chExt cx="4205552" cy="3753000"/>
          </a:xfrm>
          <a:noFill/>
        </p:grpSpPr>
        <p:sp>
          <p:nvSpPr>
            <p:cNvPr id="14" name="Rectangle: Rounded Corners 13">
              <a:extLst>
                <a:ext uri="{FF2B5EF4-FFF2-40B4-BE49-F238E27FC236}">
                  <a16:creationId xmlns:a16="http://schemas.microsoft.com/office/drawing/2014/main" id="{948BF3FF-FC23-42AF-80BB-6EF6A2E7D2DE}"/>
                </a:ext>
              </a:extLst>
            </p:cNvPr>
            <p:cNvSpPr/>
            <p:nvPr/>
          </p:nvSpPr>
          <p:spPr bwMode="auto">
            <a:xfrm>
              <a:off x="7131000" y="2959045"/>
              <a:ext cx="4205552" cy="2051474"/>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3" name="Picture 12">
              <a:hlinkClick r:id="rId4"/>
              <a:extLst>
                <a:ext uri="{FF2B5EF4-FFF2-40B4-BE49-F238E27FC236}">
                  <a16:creationId xmlns:a16="http://schemas.microsoft.com/office/drawing/2014/main" id="{44F98D6B-A014-49DE-BFE5-4440AB634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7" y="2127260"/>
              <a:ext cx="3753000" cy="3753000"/>
            </a:xfrm>
            <a:prstGeom prst="rect">
              <a:avLst/>
            </a:prstGeom>
            <a:grpFill/>
          </p:spPr>
        </p:pic>
      </p:grpSp>
      <p:grpSp>
        <p:nvGrpSpPr>
          <p:cNvPr id="3" name="Group 2">
            <a:extLst>
              <a:ext uri="{FF2B5EF4-FFF2-40B4-BE49-F238E27FC236}">
                <a16:creationId xmlns:a16="http://schemas.microsoft.com/office/drawing/2014/main" id="{C4CF38BC-F2EC-489B-BE10-CDDD29031FBC}"/>
              </a:ext>
            </a:extLst>
          </p:cNvPr>
          <p:cNvGrpSpPr/>
          <p:nvPr/>
        </p:nvGrpSpPr>
        <p:grpSpPr>
          <a:xfrm>
            <a:off x="1562470" y="1934669"/>
            <a:ext cx="3923458" cy="3731157"/>
            <a:chOff x="7670307" y="1597980"/>
            <a:chExt cx="3195961" cy="3250923"/>
          </a:xfrm>
          <a:noFill/>
        </p:grpSpPr>
        <p:sp>
          <p:nvSpPr>
            <p:cNvPr id="11" name="Rectangle: Rounded Corners 10">
              <a:extLst>
                <a:ext uri="{FF2B5EF4-FFF2-40B4-BE49-F238E27FC236}">
                  <a16:creationId xmlns:a16="http://schemas.microsoft.com/office/drawing/2014/main" id="{F6196F9E-CBF6-443C-979A-4C909EC7E6C1}"/>
                </a:ext>
              </a:extLst>
            </p:cNvPr>
            <p:cNvSpPr/>
            <p:nvPr/>
          </p:nvSpPr>
          <p:spPr bwMode="auto">
            <a:xfrm>
              <a:off x="7670307" y="1597980"/>
              <a:ext cx="3195961" cy="3250923"/>
            </a:xfrm>
            <a:prstGeom prst="roundRect">
              <a:avLst/>
            </a:prstGeom>
            <a:grpFill/>
            <a:ln w="28575">
              <a:solidFill>
                <a:srgbClr val="44546A"/>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8" name="Picture 7">
              <a:hlinkClick r:id="rId6"/>
              <a:extLst>
                <a:ext uri="{FF2B5EF4-FFF2-40B4-BE49-F238E27FC236}">
                  <a16:creationId xmlns:a16="http://schemas.microsoft.com/office/drawing/2014/main" id="{19D59668-3C9A-4BAE-83AF-92CB45919E32}"/>
                </a:ext>
              </a:extLst>
            </p:cNvPr>
            <p:cNvPicPr>
              <a:picLocks noChangeAspect="1"/>
            </p:cNvPicPr>
            <p:nvPr/>
          </p:nvPicPr>
          <p:blipFill>
            <a:blip r:embed="rId7"/>
            <a:stretch>
              <a:fillRect/>
            </a:stretch>
          </p:blipFill>
          <p:spPr>
            <a:xfrm>
              <a:off x="7930590" y="1885744"/>
              <a:ext cx="2675393" cy="2675393"/>
            </a:xfrm>
            <a:prstGeom prst="rect">
              <a:avLst/>
            </a:prstGeom>
            <a:grpFill/>
            <a:ln w="28575">
              <a:solidFill>
                <a:srgbClr val="44546A"/>
              </a:solidFill>
            </a:ln>
          </p:spPr>
          <p:style>
            <a:lnRef idx="2">
              <a:schemeClr val="dk1"/>
            </a:lnRef>
            <a:fillRef idx="1">
              <a:schemeClr val="lt1"/>
            </a:fillRef>
            <a:effectRef idx="0">
              <a:schemeClr val="dk1"/>
            </a:effectRef>
            <a:fontRef idx="minor">
              <a:schemeClr val="dk1"/>
            </a:fontRef>
          </p:style>
        </p:pic>
      </p:grpSp>
    </p:spTree>
    <p:extLst>
      <p:ext uri="{BB962C8B-B14F-4D97-AF65-F5344CB8AC3E}">
        <p14:creationId xmlns:p14="http://schemas.microsoft.com/office/powerpoint/2010/main" val="12302717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Body"/>
          <p:cNvSpPr>
            <a:spLocks noGrp="1"/>
          </p:cNvSpPr>
          <p:nvPr>
            <p:ph idx="4294967295"/>
          </p:nvPr>
        </p:nvSpPr>
        <p:spPr>
          <a:xfrm>
            <a:off x="190404" y="1179000"/>
            <a:ext cx="8695596" cy="5490000"/>
          </a:xfrm>
        </p:spPr>
        <p:txBody>
          <a:bodyPr>
            <a:normAutofit/>
          </a:bodyPr>
          <a:lstStyle/>
          <a:p>
            <a:pPr>
              <a:lnSpc>
                <a:spcPct val="100000"/>
              </a:lnSpc>
            </a:pPr>
            <a:r>
              <a:rPr lang="en-US" sz="3200" dirty="0"/>
              <a:t>Software University – High-Quality Education, Profession and Job for Software Developers</a:t>
            </a:r>
          </a:p>
          <a:p>
            <a:pPr lvl="1"/>
            <a:r>
              <a:rPr lang="en-US" sz="3000" noProof="1">
                <a:hlinkClick r:id="rId3"/>
              </a:rPr>
              <a:t>softuni.bg</a:t>
            </a:r>
            <a:endParaRPr lang="en-US" sz="3000" noProof="1"/>
          </a:p>
          <a:p>
            <a:pPr>
              <a:lnSpc>
                <a:spcPct val="100000"/>
              </a:lnSpc>
            </a:pPr>
            <a:r>
              <a:rPr lang="en-US" sz="3200" dirty="0"/>
              <a:t>Software University Foundation</a:t>
            </a:r>
            <a:endParaRPr lang="bg-BG" sz="3200" dirty="0"/>
          </a:p>
          <a:p>
            <a:pPr lvl="1"/>
            <a:r>
              <a:rPr lang="en-US" sz="3000" noProof="1">
                <a:hlinkClick r:id="rId4"/>
              </a:rPr>
              <a:t>softuni.foundation</a:t>
            </a:r>
            <a:endParaRPr lang="en-US" sz="3000" noProof="1"/>
          </a:p>
          <a:p>
            <a:pPr>
              <a:lnSpc>
                <a:spcPct val="100000"/>
              </a:lnSpc>
            </a:pPr>
            <a:r>
              <a:rPr lang="en-US" sz="3200" dirty="0"/>
              <a:t>Software University @ Facebook</a:t>
            </a:r>
          </a:p>
          <a:p>
            <a:pPr lvl="1"/>
            <a:r>
              <a:rPr lang="en-US" sz="3000" noProof="1">
                <a:hlinkClick r:id="rId5"/>
              </a:rPr>
              <a:t>facebook.com/SoftwareUniversity</a:t>
            </a:r>
            <a:endParaRPr lang="en-US" sz="3000" noProof="1"/>
          </a:p>
          <a:p>
            <a:pPr>
              <a:lnSpc>
                <a:spcPct val="100000"/>
              </a:lnSpc>
            </a:pPr>
            <a:r>
              <a:rPr lang="en-US" sz="3200" dirty="0"/>
              <a:t>Software University Forums</a:t>
            </a:r>
          </a:p>
          <a:p>
            <a:pPr lvl="1"/>
            <a:r>
              <a:rPr lang="en-US" sz="3000" dirty="0">
                <a:hlinkClick r:id="rId6"/>
              </a:rPr>
              <a:t>forum.softuni.bg</a:t>
            </a:r>
            <a:endParaRPr lang="en-US" sz="3000" noProof="1"/>
          </a:p>
        </p:txBody>
      </p:sp>
      <p:sp>
        <p:nvSpPr>
          <p:cNvPr id="3" name="Slide Title"/>
          <p:cNvSpPr>
            <a:spLocks noGrp="1"/>
          </p:cNvSpPr>
          <p:nvPr>
            <p:ph type="title"/>
          </p:nvPr>
        </p:nvSpPr>
        <p:spPr/>
        <p:txBody>
          <a:bodyPr/>
          <a:lstStyle/>
          <a:p>
            <a:r>
              <a:rPr lang="en-US" dirty="0"/>
              <a:t>Trainings @ Software University</a:t>
            </a:r>
            <a:r>
              <a:rPr lang="bg-BG" dirty="0"/>
              <a:t> (</a:t>
            </a:r>
            <a:r>
              <a:rPr lang="en-US" dirty="0"/>
              <a:t>SoftUni)</a:t>
            </a:r>
          </a:p>
        </p:txBody>
      </p:sp>
      <p:sp>
        <p:nvSpPr>
          <p:cNvPr id="5" name="Slide Number">
            <a:extLst>
              <a:ext uri="{FF2B5EF4-FFF2-40B4-BE49-F238E27FC236}">
                <a16:creationId xmlns:a16="http://schemas.microsoft.com/office/drawing/2014/main" id="{2BC1D420-07AF-4493-9102-25929A7BA38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86</a:t>
            </a:fld>
            <a:endParaRPr lang="en-US" dirty="0"/>
          </a:p>
        </p:txBody>
      </p:sp>
    </p:spTree>
    <p:extLst>
      <p:ext uri="{BB962C8B-B14F-4D97-AF65-F5344CB8AC3E}">
        <p14:creationId xmlns:p14="http://schemas.microsoft.com/office/powerpoint/2010/main" val="10119055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Body">
            <a:extLst>
              <a:ext uri="{FF2B5EF4-FFF2-40B4-BE49-F238E27FC236}">
                <a16:creationId xmlns:a16="http://schemas.microsoft.com/office/drawing/2014/main" id="{980F49B1-E4BE-4389-A747-7AB9B71AD920}"/>
              </a:ext>
            </a:extLst>
          </p:cNvPr>
          <p:cNvSpPr>
            <a:spLocks noGrp="1"/>
          </p:cNvSpPr>
          <p:nvPr>
            <p:ph type="body" sz="quarter" idx="10"/>
          </p:nvPr>
        </p:nvSpPr>
        <p:spPr>
          <a:xfrm>
            <a:off x="190402" y="1269001"/>
            <a:ext cx="11818096" cy="5455890"/>
          </a:xfrm>
        </p:spPr>
        <p:txBody>
          <a:bodyPr/>
          <a:lstStyle/>
          <a:p>
            <a:pPr>
              <a:lnSpc>
                <a:spcPct val="120000"/>
              </a:lnSpc>
            </a:pPr>
            <a:r>
              <a:rPr lang="en-US" dirty="0"/>
              <a:t>This course (slides, examples, demos, exercises, homework, documents, videos and other assets) is </a:t>
            </a:r>
            <a:r>
              <a:rPr lang="en-US" b="1" dirty="0"/>
              <a:t>copyrighted content</a:t>
            </a:r>
            <a:endParaRPr lang="en-US" dirty="0"/>
          </a:p>
          <a:p>
            <a:pPr>
              <a:lnSpc>
                <a:spcPct val="120000"/>
              </a:lnSpc>
            </a:pPr>
            <a:r>
              <a:rPr lang="en-US" dirty="0"/>
              <a:t>Unauthorized copy, reproduction or use is illegal</a:t>
            </a:r>
          </a:p>
          <a:p>
            <a:pPr>
              <a:lnSpc>
                <a:spcPct val="120000"/>
              </a:lnSpc>
            </a:pPr>
            <a:r>
              <a:rPr lang="en-US" dirty="0"/>
              <a:t>© SoftUni – </a:t>
            </a:r>
            <a:r>
              <a:rPr lang="en-US" dirty="0">
                <a:hlinkClick r:id="rId3"/>
              </a:rPr>
              <a:t>https://about.softuni.bg</a:t>
            </a:r>
            <a:endParaRPr lang="en-US" dirty="0"/>
          </a:p>
          <a:p>
            <a:pPr>
              <a:lnSpc>
                <a:spcPct val="120000"/>
              </a:lnSpc>
            </a:pPr>
            <a:r>
              <a:rPr lang="en-US" dirty="0"/>
              <a:t>© Software University – </a:t>
            </a:r>
            <a:r>
              <a:rPr lang="en-US" dirty="0">
                <a:hlinkClick r:id="rId4"/>
              </a:rPr>
              <a:t>https://softuni.bg</a:t>
            </a:r>
            <a:endParaRPr lang="bg-BG" dirty="0"/>
          </a:p>
        </p:txBody>
      </p:sp>
      <p:pic>
        <p:nvPicPr>
          <p:cNvPr id="6" name="Picture License" descr="License">
            <a:extLst>
              <a:ext uri="{FF2B5EF4-FFF2-40B4-BE49-F238E27FC236}">
                <a16:creationId xmlns:a16="http://schemas.microsoft.com/office/drawing/2014/main" id="{A10A2585-858C-4B1E-8846-27CF1C15729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45023" y="4445455"/>
            <a:ext cx="1930977" cy="2043545"/>
          </a:xfrm>
          <a:prstGeom prst="rect">
            <a:avLst/>
          </a:prstGeom>
        </p:spPr>
      </p:pic>
      <p:sp>
        <p:nvSpPr>
          <p:cNvPr id="3" name="Slide Title">
            <a:extLst>
              <a:ext uri="{FF2B5EF4-FFF2-40B4-BE49-F238E27FC236}">
                <a16:creationId xmlns:a16="http://schemas.microsoft.com/office/drawing/2014/main" id="{E5F1FB41-80C3-4816-BC47-CCC50632E6E8}"/>
              </a:ext>
            </a:extLst>
          </p:cNvPr>
          <p:cNvSpPr>
            <a:spLocks noGrp="1"/>
          </p:cNvSpPr>
          <p:nvPr>
            <p:ph type="title"/>
          </p:nvPr>
        </p:nvSpPr>
        <p:spPr/>
        <p:txBody>
          <a:bodyPr/>
          <a:lstStyle/>
          <a:p>
            <a:r>
              <a:rPr lang="en-US" dirty="0"/>
              <a:t>License</a:t>
            </a:r>
            <a:endParaRPr lang="bg-BG" dirty="0"/>
          </a:p>
        </p:txBody>
      </p:sp>
      <p:sp>
        <p:nvSpPr>
          <p:cNvPr id="7" name="Slide Number">
            <a:extLst>
              <a:ext uri="{FF2B5EF4-FFF2-40B4-BE49-F238E27FC236}">
                <a16:creationId xmlns:a16="http://schemas.microsoft.com/office/drawing/2014/main" id="{63C86ABE-256E-4BD0-A91B-DACDDDBA918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87</a:t>
            </a:fld>
            <a:endParaRPr lang="en-US" noProof="0" dirty="0"/>
          </a:p>
        </p:txBody>
      </p:sp>
    </p:spTree>
    <p:extLst>
      <p:ext uri="{BB962C8B-B14F-4D97-AF65-F5344CB8AC3E}">
        <p14:creationId xmlns:p14="http://schemas.microsoft.com/office/powerpoint/2010/main" val="35862598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200076-3CE5-4239-A76B-E8A49831AEAA}"/>
              </a:ext>
            </a:extLst>
          </p:cNvPr>
          <p:cNvSpPr>
            <a:spLocks noGrp="1"/>
          </p:cNvSpPr>
          <p:nvPr>
            <p:ph type="sldNum" sz="quarter" idx="5"/>
          </p:nvPr>
        </p:nvSpPr>
        <p:spPr/>
        <p:txBody>
          <a:bodyPr/>
          <a:lstStyle/>
          <a:p>
            <a:fld id="{2BF067CD-8E6B-4360-9AA8-C5DF2A48A6D1}" type="slidenum">
              <a:rPr lang="en-US" noProof="0" smtClean="0"/>
              <a:pPr/>
              <a:t>88</a:t>
            </a:fld>
            <a:endParaRPr lang="en-US" noProof="0" dirty="0"/>
          </a:p>
        </p:txBody>
      </p:sp>
      <p:sp>
        <p:nvSpPr>
          <p:cNvPr id="3" name="Text Placeholder 2">
            <a:extLst>
              <a:ext uri="{FF2B5EF4-FFF2-40B4-BE49-F238E27FC236}">
                <a16:creationId xmlns:a16="http://schemas.microsoft.com/office/drawing/2014/main" id="{68C9A55C-8D0C-4452-B041-CCDE015EB849}"/>
              </a:ext>
            </a:extLst>
          </p:cNvPr>
          <p:cNvSpPr>
            <a:spLocks noGrp="1"/>
          </p:cNvSpPr>
          <p:nvPr>
            <p:ph type="body" sz="quarter" idx="10"/>
          </p:nvPr>
        </p:nvSpPr>
        <p:spPr/>
        <p:txBody>
          <a:bodyPr/>
          <a:lstStyle/>
          <a:p>
            <a:endParaRPr lang="bg-BG"/>
          </a:p>
        </p:txBody>
      </p:sp>
      <p:sp>
        <p:nvSpPr>
          <p:cNvPr id="4" name="Title 3">
            <a:extLst>
              <a:ext uri="{FF2B5EF4-FFF2-40B4-BE49-F238E27FC236}">
                <a16:creationId xmlns:a16="http://schemas.microsoft.com/office/drawing/2014/main" id="{9DAAFC7C-522B-492A-9999-CF66C33AB31F}"/>
              </a:ext>
            </a:extLst>
          </p:cNvPr>
          <p:cNvSpPr>
            <a:spLocks noGrp="1"/>
          </p:cNvSpPr>
          <p:nvPr>
            <p:ph type="title"/>
          </p:nvPr>
        </p:nvSpPr>
        <p:spPr/>
        <p:txBody>
          <a:bodyPr/>
          <a:lstStyle/>
          <a:p>
            <a:endParaRPr lang="bg-BG"/>
          </a:p>
        </p:txBody>
      </p:sp>
    </p:spTree>
    <p:extLst>
      <p:ext uri="{BB962C8B-B14F-4D97-AF65-F5344CB8AC3E}">
        <p14:creationId xmlns:p14="http://schemas.microsoft.com/office/powerpoint/2010/main" val="363510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Inheritance</a:t>
            </a:r>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dirty="0">
                <a:hlinkClick r:id="rId3"/>
              </a:rPr>
              <a:t>https://softuni.bg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p:txBody>
          <a:bodyPr/>
          <a:lstStyle/>
          <a:p>
            <a:r>
              <a:rPr lang="en-US" dirty="0"/>
              <a:t>Technical Trainers</a:t>
            </a:r>
          </a:p>
        </p:txBody>
      </p:sp>
      <p:pic>
        <p:nvPicPr>
          <p:cNvPr id="1026" name="Picture 2" descr="Image result for inheritance png">
            <a:extLst>
              <a:ext uri="{FF2B5EF4-FFF2-40B4-BE49-F238E27FC236}">
                <a16:creationId xmlns:a16="http://schemas.microsoft.com/office/drawing/2014/main" id="{E8AF98AB-169D-47B8-83CD-375EECE95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37" y="2573162"/>
            <a:ext cx="2139773" cy="2294662"/>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5"/>
          <p:cNvSpPr txBox="1">
            <a:spLocks/>
          </p:cNvSpPr>
          <p:nvPr/>
        </p:nvSpPr>
        <p:spPr>
          <a:xfrm>
            <a:off x="2263296" y="1188123"/>
            <a:ext cx="7772400" cy="882654"/>
          </a:xfrm>
          <a:prstGeom prst="rect">
            <a:avLst/>
          </a:prstGeom>
        </p:spPr>
        <p:txBody>
          <a:bodyPr vert="horz" lIns="108000" tIns="36000" rIns="108000" bIns="36000" rtlCol="0">
            <a:normAutofit/>
          </a:bodyPr>
          <a:lstStyle>
            <a:lvl1pPr marL="0" indent="0" algn="ctr" defTabSz="1218438" rtl="0" eaLnBrk="1" latinLnBrk="0" hangingPunct="1">
              <a:lnSpc>
                <a:spcPct val="105000"/>
              </a:lnSpc>
              <a:spcBef>
                <a:spcPts val="600"/>
              </a:spcBef>
              <a:spcAft>
                <a:spcPts val="600"/>
              </a:spcAft>
              <a:buFont typeface="Wingdings" panose="05000000000000000000" pitchFamily="2" charset="2"/>
              <a:buNone/>
              <a:defRPr sz="35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lnSpc>
                <a:spcPct val="110000"/>
              </a:lnSpc>
            </a:pPr>
            <a:r>
              <a:rPr lang="en-US" dirty="0"/>
              <a:t>Extending Classes</a:t>
            </a:r>
            <a:endParaRPr lang="en-US" dirty="0">
              <a:solidFill>
                <a:srgbClr val="FF0000"/>
              </a:solidFill>
            </a:endParaRPr>
          </a:p>
        </p:txBody>
      </p:sp>
    </p:spTree>
    <p:extLst>
      <p:ext uri="{BB962C8B-B14F-4D97-AF65-F5344CB8AC3E}">
        <p14:creationId xmlns:p14="http://schemas.microsoft.com/office/powerpoint/2010/main" val="13813292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Rhombus of Stars (1)</a:t>
            </a:r>
          </a:p>
        </p:txBody>
      </p:sp>
      <p:sp>
        <p:nvSpPr>
          <p:cNvPr id="9" name="Rectangle 8"/>
          <p:cNvSpPr>
            <a:spLocks noChangeArrowheads="1"/>
          </p:cNvSpPr>
          <p:nvPr/>
        </p:nvSpPr>
        <p:spPr bwMode="auto">
          <a:xfrm>
            <a:off x="615355" y="1614259"/>
            <a:ext cx="10639771" cy="372676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p>
            <a:pPr defTabSz="1218438" latinLnBrk="0">
              <a:spcBef>
                <a:spcPts val="600"/>
              </a:spcBef>
              <a:spcAft>
                <a:spcPts val="600"/>
              </a:spcAft>
            </a:pPr>
            <a:r>
              <a:rPr lang="en-US" sz="2400" b="1" noProof="1">
                <a:latin typeface="Consolas" pitchFamily="49" charset="0"/>
              </a:rPr>
              <a:t>int size = Integer.parseInt(sc.nextLine());</a:t>
            </a:r>
          </a:p>
          <a:p>
            <a:pPr defTabSz="1218438" latinLnBrk="0">
              <a:spcBef>
                <a:spcPts val="600"/>
              </a:spcBef>
              <a:spcAft>
                <a:spcPts val="600"/>
              </a:spcAft>
            </a:pPr>
            <a:r>
              <a:rPr lang="en-US" sz="2400" b="1" noProof="1">
                <a:latin typeface="Consolas" pitchFamily="49" charset="0"/>
              </a:rPr>
              <a:t>for (int starCount = 1; starCount &lt;= size; starCount++) {</a:t>
            </a:r>
          </a:p>
          <a:p>
            <a:pPr defTabSz="1218438" latinLnBrk="0">
              <a:spcBef>
                <a:spcPts val="600"/>
              </a:spcBef>
              <a:spcAft>
                <a:spcPts val="600"/>
              </a:spcAft>
            </a:pPr>
            <a:r>
              <a:rPr lang="en-US" sz="2400" b="1" noProof="1">
                <a:latin typeface="Consolas" pitchFamily="49" charset="0"/>
              </a:rPr>
              <a:t>  printRow(size, starCount);</a:t>
            </a:r>
          </a:p>
          <a:p>
            <a:pPr defTabSz="1218438" latinLnBrk="0">
              <a:spcBef>
                <a:spcPts val="600"/>
              </a:spcBef>
              <a:spcAft>
                <a:spcPts val="600"/>
              </a:spcAft>
            </a:pPr>
            <a:r>
              <a:rPr lang="en-US" sz="2400" b="1" noProof="1">
                <a:latin typeface="Consolas" pitchFamily="49" charset="0"/>
              </a:rPr>
              <a:t>}</a:t>
            </a:r>
          </a:p>
          <a:p>
            <a:pPr defTabSz="1218438" latinLnBrk="0">
              <a:spcBef>
                <a:spcPts val="600"/>
              </a:spcBef>
              <a:spcAft>
                <a:spcPts val="600"/>
              </a:spcAft>
            </a:pPr>
            <a:r>
              <a:rPr lang="en-US" sz="2400" b="1" noProof="1">
                <a:latin typeface="Consolas" pitchFamily="49" charset="0"/>
              </a:rPr>
              <a:t>for (int starCount = size - 1; starCount &gt;= 1; starCount--) {</a:t>
            </a:r>
          </a:p>
          <a:p>
            <a:pPr defTabSz="1218438" latinLnBrk="0">
              <a:spcBef>
                <a:spcPts val="600"/>
              </a:spcBef>
              <a:spcAft>
                <a:spcPts val="600"/>
              </a:spcAft>
            </a:pPr>
            <a:r>
              <a:rPr lang="en-US" sz="2400" b="1" noProof="1">
                <a:latin typeface="Consolas" pitchFamily="49" charset="0"/>
              </a:rPr>
              <a:t>  printRow(size, starCount);</a:t>
            </a:r>
          </a:p>
          <a:p>
            <a:pPr defTabSz="1218438" latinLnBrk="0">
              <a:spcBef>
                <a:spcPts val="600"/>
              </a:spcBef>
              <a:spcAft>
                <a:spcPts val="600"/>
              </a:spcAft>
            </a:pPr>
            <a:r>
              <a:rPr lang="en-US" sz="2400" b="1" noProof="1">
                <a:latin typeface="Consolas" pitchFamily="49" charset="0"/>
              </a:rPr>
              <a:t>}</a:t>
            </a:r>
          </a:p>
        </p:txBody>
      </p:sp>
      <p:sp>
        <p:nvSpPr>
          <p:cNvPr id="14" name="AutoShape 6"/>
          <p:cNvSpPr>
            <a:spLocks noChangeArrowheads="1"/>
          </p:cNvSpPr>
          <p:nvPr/>
        </p:nvSpPr>
        <p:spPr bwMode="auto">
          <a:xfrm>
            <a:off x="5795875" y="2807580"/>
            <a:ext cx="1922249" cy="659520"/>
          </a:xfrm>
          <a:prstGeom prst="wedgeRoundRectCallout">
            <a:avLst>
              <a:gd name="adj1" fmla="val -62875"/>
              <a:gd name="adj2" fmla="val -2583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b="1" dirty="0">
                <a:solidFill>
                  <a:srgbClr val="FFFFFF"/>
                </a:solidFill>
                <a:effectLst>
                  <a:outerShdw blurRad="38100" dist="38100" dir="2700000" algn="tl">
                    <a:srgbClr val="000000">
                      <a:alpha val="43137"/>
                    </a:srgbClr>
                  </a:outerShdw>
                </a:effectLst>
              </a:rPr>
              <a:t>Reusing code</a:t>
            </a:r>
            <a:endParaRPr lang="en-US" sz="2400" b="1" noProof="1">
              <a:solidFill>
                <a:srgbClr val="FFFFFF"/>
              </a:soli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44C658BB-6E6B-4CA1-A57A-EC39720F6E1D}"/>
              </a:ext>
            </a:extLst>
          </p:cNvPr>
          <p:cNvSpPr txBox="1"/>
          <p:nvPr/>
        </p:nvSpPr>
        <p:spPr>
          <a:xfrm>
            <a:off x="760412" y="6315652"/>
            <a:ext cx="10591800" cy="369332"/>
          </a:xfrm>
          <a:prstGeom prst="rect">
            <a:avLst/>
          </a:prstGeom>
          <a:noFill/>
        </p:spPr>
        <p:txBody>
          <a:bodyPr wrap="square" rtlCol="0">
            <a:spAutoFit/>
          </a:bodyPr>
          <a:lstStyle>
            <a:defPPr>
              <a:defRPr lang="en-US"/>
            </a:defPPr>
            <a:lvl1pPr algn="ctr"/>
          </a:lstStyle>
          <a:p>
            <a:r>
              <a:rPr lang="en-US" dirty="0"/>
              <a:t>Check your solution here :</a:t>
            </a:r>
            <a:r>
              <a:rPr lang="en-US" u="sng" dirty="0">
                <a:solidFill>
                  <a:schemeClr val="bg1"/>
                </a:solidFill>
                <a:hlinkClick r:id="rId2"/>
              </a:rPr>
              <a:t>https://judge.softuni.bg/Contests/1575/Working-with-Abstraction-Lab</a:t>
            </a:r>
            <a:endParaRPr lang="en-US" u="sng" dirty="0">
              <a:solidFill>
                <a:schemeClr val="bg1"/>
              </a:solidFill>
            </a:endParaRPr>
          </a:p>
        </p:txBody>
      </p:sp>
      <p:sp>
        <p:nvSpPr>
          <p:cNvPr id="7" name="Slide Number">
            <a:extLst>
              <a:ext uri="{FF2B5EF4-FFF2-40B4-BE49-F238E27FC236}">
                <a16:creationId xmlns:a16="http://schemas.microsoft.com/office/drawing/2014/main" id="{923ABBBC-0E5C-43EA-B097-70B2C62CA71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Tree>
    <p:extLst>
      <p:ext uri="{BB962C8B-B14F-4D97-AF65-F5344CB8AC3E}">
        <p14:creationId xmlns:p14="http://schemas.microsoft.com/office/powerpoint/2010/main" val="19240220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type="body" sz="quarter" idx="10"/>
          </p:nvPr>
        </p:nvSpPr>
        <p:spPr/>
        <p:txBody>
          <a:bodyPr>
            <a:normAutofit/>
          </a:bodyPr>
          <a:lstStyle/>
          <a:p>
            <a:pPr marL="514350" indent="-514350">
              <a:lnSpc>
                <a:spcPct val="100000"/>
              </a:lnSpc>
              <a:spcBef>
                <a:spcPts val="500"/>
              </a:spcBef>
              <a:buFont typeface="+mj-lt"/>
              <a:buAutoNum type="arabicPeriod"/>
            </a:pPr>
            <a:r>
              <a:rPr lang="en-US" dirty="0"/>
              <a:t>Inheritance</a:t>
            </a:r>
          </a:p>
          <a:p>
            <a:pPr marL="514350" indent="-514350">
              <a:lnSpc>
                <a:spcPct val="100000"/>
              </a:lnSpc>
              <a:spcBef>
                <a:spcPts val="500"/>
              </a:spcBef>
              <a:buFont typeface="+mj-lt"/>
              <a:buAutoNum type="arabicPeriod"/>
            </a:pPr>
            <a:r>
              <a:rPr lang="en-US" dirty="0"/>
              <a:t>Class Hierarchies</a:t>
            </a:r>
          </a:p>
          <a:p>
            <a:pPr marL="514350" indent="-514350">
              <a:lnSpc>
                <a:spcPct val="100000"/>
              </a:lnSpc>
              <a:spcBef>
                <a:spcPts val="500"/>
              </a:spcBef>
              <a:buFont typeface="+mj-lt"/>
              <a:buAutoNum type="arabicPeriod"/>
            </a:pPr>
            <a:r>
              <a:rPr lang="en-US" dirty="0"/>
              <a:t>Inheritance in Java</a:t>
            </a:r>
          </a:p>
          <a:p>
            <a:pPr marL="514350" indent="-514350">
              <a:lnSpc>
                <a:spcPct val="100000"/>
              </a:lnSpc>
              <a:spcBef>
                <a:spcPts val="500"/>
              </a:spcBef>
              <a:buFont typeface="+mj-lt"/>
              <a:buAutoNum type="arabicPeriod"/>
            </a:pPr>
            <a:r>
              <a:rPr lang="en-US" dirty="0"/>
              <a:t>Accessing Members of the Base Class</a:t>
            </a:r>
          </a:p>
          <a:p>
            <a:pPr marL="514350" indent="-514350">
              <a:lnSpc>
                <a:spcPct val="100000"/>
              </a:lnSpc>
              <a:spcBef>
                <a:spcPts val="500"/>
              </a:spcBef>
              <a:buFont typeface="+mj-lt"/>
              <a:buAutoNum type="arabicPeriod"/>
            </a:pPr>
            <a:r>
              <a:rPr lang="en-GB" dirty="0"/>
              <a:t>Types of Class Reuse</a:t>
            </a:r>
            <a:endParaRPr lang="en-US" dirty="0"/>
          </a:p>
          <a:p>
            <a:pPr lvl="1">
              <a:lnSpc>
                <a:spcPct val="100000"/>
              </a:lnSpc>
              <a:spcBef>
                <a:spcPts val="500"/>
              </a:spcBef>
            </a:pPr>
            <a:r>
              <a:rPr lang="en-US" dirty="0"/>
              <a:t>Extension, Composition, Delegation</a:t>
            </a:r>
          </a:p>
          <a:p>
            <a:pPr marL="514350" indent="-514350">
              <a:lnSpc>
                <a:spcPct val="100000"/>
              </a:lnSpc>
              <a:spcBef>
                <a:spcPts val="500"/>
              </a:spcBef>
              <a:buFont typeface="+mj-lt"/>
              <a:buAutoNum type="arabicPeriod"/>
            </a:pPr>
            <a:r>
              <a:rPr lang="en-US" dirty="0"/>
              <a:t>When to Use Inheritance</a:t>
            </a:r>
          </a:p>
        </p:txBody>
      </p:sp>
      <p:sp>
        <p:nvSpPr>
          <p:cNvPr id="444418" name="Rectangle 2"/>
          <p:cNvSpPr>
            <a:spLocks noGrp="1" noChangeArrowheads="1"/>
          </p:cNvSpPr>
          <p:nvPr>
            <p:ph type="title"/>
          </p:nvPr>
        </p:nvSpPr>
        <p:spPr/>
        <p:txBody>
          <a:bodyPr>
            <a:normAutofit/>
          </a:bodyPr>
          <a:lstStyle/>
          <a:p>
            <a:r>
              <a:rPr lang="en-US" dirty="0"/>
              <a:t>Table of Contents</a:t>
            </a:r>
            <a:endParaRPr lang="bg-BG"/>
          </a:p>
        </p:txBody>
      </p:sp>
      <p:sp>
        <p:nvSpPr>
          <p:cNvPr id="5" name="Slide Number">
            <a:extLst>
              <a:ext uri="{FF2B5EF4-FFF2-40B4-BE49-F238E27FC236}">
                <a16:creationId xmlns:a16="http://schemas.microsoft.com/office/drawing/2014/main" id="{A0883137-B9B9-4EF0-B7F7-FCBCA8C83ED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90</a:t>
            </a:fld>
            <a:endParaRPr lang="en-US" noProof="0" dirty="0"/>
          </a:p>
        </p:txBody>
      </p:sp>
    </p:spTree>
    <p:extLst>
      <p:ext uri="{BB962C8B-B14F-4D97-AF65-F5344CB8AC3E}">
        <p14:creationId xmlns:p14="http://schemas.microsoft.com/office/powerpoint/2010/main" val="15075678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976285" y="2297338"/>
            <a:ext cx="8160774" cy="3120236"/>
          </a:xfrm>
        </p:spPr>
        <p:txBody>
          <a:bodyPr>
            <a:noAutofit/>
          </a:bodyPr>
          <a:lstStyle/>
          <a:p>
            <a:pPr marL="0" indent="0" algn="ctr">
              <a:buNone/>
            </a:pPr>
            <a:r>
              <a:rPr lang="en-US" sz="8800" b="1" u="sng" dirty="0">
                <a:solidFill>
                  <a:schemeClr val="bg1"/>
                </a:solidFill>
              </a:rPr>
              <a:t>sli.do</a:t>
            </a:r>
          </a:p>
          <a:p>
            <a:pPr marL="0" indent="0" algn="ctr">
              <a:buNone/>
            </a:pPr>
            <a:r>
              <a:rPr lang="en-US" sz="9600" b="1" dirty="0"/>
              <a:t>#java-advanced</a:t>
            </a:r>
          </a:p>
        </p:txBody>
      </p:sp>
      <p:sp>
        <p:nvSpPr>
          <p:cNvPr id="2" name="Title 1"/>
          <p:cNvSpPr>
            <a:spLocks noGrp="1"/>
          </p:cNvSpPr>
          <p:nvPr>
            <p:ph type="title"/>
          </p:nvPr>
        </p:nvSpPr>
        <p:spPr/>
        <p:txBody>
          <a:bodyPr/>
          <a:lstStyle/>
          <a:p>
            <a:r>
              <a:rPr lang="en-US" dirty="0"/>
              <a:t>Have a Question?</a:t>
            </a:r>
          </a:p>
        </p:txBody>
      </p:sp>
      <p:sp>
        <p:nvSpPr>
          <p:cNvPr id="5" name="Slide Number">
            <a:extLst>
              <a:ext uri="{FF2B5EF4-FFF2-40B4-BE49-F238E27FC236}">
                <a16:creationId xmlns:a16="http://schemas.microsoft.com/office/drawing/2014/main" id="{DFE157F6-4E0A-4033-B8D8-97035675AC4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91</a:t>
            </a:fld>
            <a:endParaRPr lang="en-US" noProof="0" dirty="0"/>
          </a:p>
        </p:txBody>
      </p:sp>
    </p:spTree>
    <p:extLst>
      <p:ext uri="{BB962C8B-B14F-4D97-AF65-F5344CB8AC3E}">
        <p14:creationId xmlns:p14="http://schemas.microsoft.com/office/powerpoint/2010/main" val="42767050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45BD8-9382-41D4-8A9F-7838B8C35941}"/>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3172" y="1385091"/>
            <a:ext cx="2305655" cy="2305655"/>
          </a:xfrm>
          <a:prstGeom prst="rect">
            <a:avLst/>
          </a:prstGeom>
        </p:spPr>
      </p:pic>
      <p:sp>
        <p:nvSpPr>
          <p:cNvPr id="4" name="Title 3">
            <a:extLst>
              <a:ext uri="{FF2B5EF4-FFF2-40B4-BE49-F238E27FC236}">
                <a16:creationId xmlns:a16="http://schemas.microsoft.com/office/drawing/2014/main" id="{C7B9FDF2-41B2-4104-B261-FA829683834E}"/>
              </a:ext>
            </a:extLst>
          </p:cNvPr>
          <p:cNvSpPr>
            <a:spLocks noGrp="1"/>
          </p:cNvSpPr>
          <p:nvPr>
            <p:ph type="title" sz="quarter" idx="10"/>
          </p:nvPr>
        </p:nvSpPr>
        <p:spPr/>
        <p:txBody>
          <a:bodyPr/>
          <a:lstStyle/>
          <a:p>
            <a:r>
              <a:rPr lang="en-US" dirty="0"/>
              <a:t>Inheritance</a:t>
            </a:r>
          </a:p>
        </p:txBody>
      </p:sp>
    </p:spTree>
    <p:extLst>
      <p:ext uri="{BB962C8B-B14F-4D97-AF65-F5344CB8AC3E}">
        <p14:creationId xmlns:p14="http://schemas.microsoft.com/office/powerpoint/2010/main" val="36347479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3" name="Rectangle 3"/>
          <p:cNvSpPr>
            <a:spLocks noGrp="1" noChangeArrowheads="1"/>
          </p:cNvSpPr>
          <p:nvPr>
            <p:ph type="body" sz="quarter" idx="10"/>
          </p:nvPr>
        </p:nvSpPr>
        <p:spPr/>
        <p:txBody>
          <a:bodyPr>
            <a:normAutofit/>
          </a:bodyPr>
          <a:lstStyle/>
          <a:p>
            <a:pPr>
              <a:lnSpc>
                <a:spcPct val="100000"/>
              </a:lnSpc>
              <a:spcBef>
                <a:spcPts val="300"/>
              </a:spcBef>
              <a:spcAft>
                <a:spcPts val="300"/>
              </a:spcAft>
              <a:buClr>
                <a:schemeClr val="tx1"/>
              </a:buClr>
            </a:pPr>
            <a:r>
              <a:rPr lang="en-US" b="1" dirty="0">
                <a:solidFill>
                  <a:schemeClr val="bg1"/>
                </a:solidFill>
              </a:rPr>
              <a:t>Superclass</a:t>
            </a:r>
            <a:r>
              <a:rPr lang="en-US" dirty="0"/>
              <a:t> - Parent class, Base Class </a:t>
            </a:r>
          </a:p>
          <a:p>
            <a:pPr lvl="1" latinLnBrk="0">
              <a:lnSpc>
                <a:spcPct val="100000"/>
              </a:lnSpc>
              <a:spcBef>
                <a:spcPts val="300"/>
              </a:spcBef>
              <a:spcAft>
                <a:spcPts val="300"/>
              </a:spcAft>
              <a:buClr>
                <a:schemeClr val="tx1"/>
              </a:buClr>
            </a:pPr>
            <a:r>
              <a:rPr lang="en-US" dirty="0"/>
              <a:t>The class giving its members to its child</a:t>
            </a:r>
            <a:r>
              <a:rPr lang="bg-BG" dirty="0"/>
              <a:t> </a:t>
            </a:r>
            <a:r>
              <a:rPr lang="en-US" dirty="0"/>
              <a:t>class</a:t>
            </a:r>
            <a:endParaRPr lang="bg-BG" dirty="0"/>
          </a:p>
          <a:p>
            <a:pPr>
              <a:lnSpc>
                <a:spcPct val="100000"/>
              </a:lnSpc>
              <a:spcBef>
                <a:spcPts val="300"/>
              </a:spcBef>
              <a:spcAft>
                <a:spcPts val="300"/>
              </a:spcAft>
              <a:buClr>
                <a:schemeClr val="tx1"/>
              </a:buClr>
            </a:pPr>
            <a:r>
              <a:rPr lang="en-US" b="1" dirty="0">
                <a:solidFill>
                  <a:schemeClr val="bg1"/>
                </a:solidFill>
              </a:rPr>
              <a:t>Subclass</a:t>
            </a:r>
            <a:r>
              <a:rPr lang="en-US" dirty="0">
                <a:solidFill>
                  <a:schemeClr val="tx2">
                    <a:lumMod val="75000"/>
                  </a:schemeClr>
                </a:solidFill>
              </a:rPr>
              <a:t> </a:t>
            </a:r>
            <a:r>
              <a:rPr lang="en-US" dirty="0"/>
              <a:t>- Child class, Derived Class</a:t>
            </a:r>
          </a:p>
          <a:p>
            <a:pPr lvl="1">
              <a:lnSpc>
                <a:spcPct val="100000"/>
              </a:lnSpc>
              <a:spcBef>
                <a:spcPts val="300"/>
              </a:spcBef>
              <a:spcAft>
                <a:spcPts val="300"/>
              </a:spcAft>
            </a:pPr>
            <a:r>
              <a:rPr lang="en-US" dirty="0"/>
              <a:t>The class taking members from its base class</a:t>
            </a:r>
            <a:endParaRPr lang="en-US" dirty="0">
              <a:solidFill>
                <a:schemeClr val="tx2">
                  <a:lumMod val="75000"/>
                </a:schemeClr>
              </a:solidFill>
            </a:endParaRPr>
          </a:p>
        </p:txBody>
      </p:sp>
      <p:sp>
        <p:nvSpPr>
          <p:cNvPr id="1233922" name="Rectangle 2"/>
          <p:cNvSpPr>
            <a:spLocks noGrp="1" noChangeArrowheads="1"/>
          </p:cNvSpPr>
          <p:nvPr>
            <p:ph type="title"/>
          </p:nvPr>
        </p:nvSpPr>
        <p:spPr/>
        <p:txBody>
          <a:bodyPr/>
          <a:lstStyle/>
          <a:p>
            <a:r>
              <a:rPr lang="en-US" dirty="0"/>
              <a:t>Inheritance</a:t>
            </a:r>
            <a:endParaRPr lang="bg-BG" dirty="0"/>
          </a:p>
        </p:txBody>
      </p:sp>
      <p:sp>
        <p:nvSpPr>
          <p:cNvPr id="5" name="Rectangle: Rounded Corners 4"/>
          <p:cNvSpPr>
            <a:spLocks noChangeArrowheads="1"/>
          </p:cNvSpPr>
          <p:nvPr/>
        </p:nvSpPr>
        <p:spPr bwMode="auto">
          <a:xfrm>
            <a:off x="3910807" y="4139153"/>
            <a:ext cx="5007904" cy="576262"/>
          </a:xfrm>
          <a:prstGeom prst="roundRect">
            <a:avLst/>
          </a:prstGeom>
          <a:solidFill>
            <a:schemeClr val="accent5">
              <a:lumMod val="40000"/>
              <a:lumOff val="60000"/>
              <a:alpha val="14902"/>
            </a:schemeClr>
          </a:solidFill>
          <a:ln w="38100" algn="ctr">
            <a:solidFill>
              <a:schemeClr val="tx1"/>
            </a:solidFill>
            <a:miter lim="800000"/>
            <a:headEnd/>
            <a:tailEnd/>
          </a:ln>
          <a:effectLst/>
        </p:spPr>
        <p:txBody>
          <a:bodyPr wrap="none" anchor="ctr"/>
          <a:lstStyle/>
          <a:p>
            <a:pPr algn="ctr">
              <a:defRPr/>
            </a:pPr>
            <a:r>
              <a:rPr lang="en-GB" sz="4000" b="1" noProof="1">
                <a:solidFill>
                  <a:schemeClr val="tx2"/>
                </a:solidFill>
                <a:latin typeface="Consolas" pitchFamily="49" charset="0"/>
              </a:rPr>
              <a:t>Superclass</a:t>
            </a:r>
          </a:p>
        </p:txBody>
      </p:sp>
      <p:sp>
        <p:nvSpPr>
          <p:cNvPr id="6" name="Rectangle: Rounded Corners 5"/>
          <p:cNvSpPr>
            <a:spLocks noChangeArrowheads="1"/>
          </p:cNvSpPr>
          <p:nvPr/>
        </p:nvSpPr>
        <p:spPr bwMode="auto">
          <a:xfrm>
            <a:off x="3910804" y="5473355"/>
            <a:ext cx="5007910" cy="576262"/>
          </a:xfrm>
          <a:prstGeom prst="roundRect">
            <a:avLst/>
          </a:prstGeom>
          <a:solidFill>
            <a:schemeClr val="accent5">
              <a:lumMod val="40000"/>
              <a:lumOff val="60000"/>
              <a:alpha val="14902"/>
            </a:schemeClr>
          </a:solidFill>
          <a:ln w="38100" algn="ctr">
            <a:solidFill>
              <a:schemeClr val="tx1"/>
            </a:solidFill>
            <a:miter lim="800000"/>
            <a:headEnd/>
            <a:tailEnd/>
          </a:ln>
          <a:effectLst/>
        </p:spPr>
        <p:txBody>
          <a:bodyPr wrap="none" anchor="ctr"/>
          <a:lstStyle/>
          <a:p>
            <a:pPr algn="ctr">
              <a:defRPr/>
            </a:pPr>
            <a:r>
              <a:rPr lang="en-US" sz="4000" b="1" noProof="1">
                <a:solidFill>
                  <a:schemeClr val="tx2"/>
                </a:solidFill>
                <a:latin typeface="Consolas" pitchFamily="49" charset="0"/>
              </a:rPr>
              <a:t>Subclass</a:t>
            </a:r>
          </a:p>
        </p:txBody>
      </p:sp>
      <p:sp>
        <p:nvSpPr>
          <p:cNvPr id="7" name="Freeform 145"/>
          <p:cNvSpPr>
            <a:spLocks/>
          </p:cNvSpPr>
          <p:nvPr/>
        </p:nvSpPr>
        <p:spPr bwMode="auto">
          <a:xfrm flipH="1">
            <a:off x="6321719" y="4953288"/>
            <a:ext cx="93041" cy="52809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38100" algn="ctr">
            <a:solidFill>
              <a:schemeClr val="tx1"/>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Freeform 147"/>
          <p:cNvSpPr>
            <a:spLocks/>
          </p:cNvSpPr>
          <p:nvPr/>
        </p:nvSpPr>
        <p:spPr bwMode="auto">
          <a:xfrm>
            <a:off x="6208480" y="4748822"/>
            <a:ext cx="412558" cy="212488"/>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38100" algn="ctr">
            <a:solidFill>
              <a:schemeClr val="tx1"/>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9" name="AutoShape 6"/>
          <p:cNvSpPr>
            <a:spLocks noChangeArrowheads="1"/>
          </p:cNvSpPr>
          <p:nvPr/>
        </p:nvSpPr>
        <p:spPr bwMode="auto">
          <a:xfrm>
            <a:off x="1908314" y="5194183"/>
            <a:ext cx="1600200" cy="507298"/>
          </a:xfrm>
          <a:prstGeom prst="wedgeRoundRectCallout">
            <a:avLst>
              <a:gd name="adj1" fmla="val 68506"/>
              <a:gd name="adj2" fmla="val 5257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bg2"/>
                </a:solidFill>
              </a:rPr>
              <a:t>Derived</a:t>
            </a:r>
            <a:endParaRPr lang="bg-BG" sz="3200" b="1" dirty="0">
              <a:solidFill>
                <a:schemeClr val="bg2"/>
              </a:solidFill>
            </a:endParaRPr>
          </a:p>
        </p:txBody>
      </p:sp>
      <p:sp>
        <p:nvSpPr>
          <p:cNvPr id="10" name="AutoShape 6"/>
          <p:cNvSpPr>
            <a:spLocks noChangeArrowheads="1"/>
          </p:cNvSpPr>
          <p:nvPr/>
        </p:nvSpPr>
        <p:spPr bwMode="auto">
          <a:xfrm>
            <a:off x="9299714" y="3737515"/>
            <a:ext cx="1600200" cy="504000"/>
          </a:xfrm>
          <a:prstGeom prst="wedgeRoundRectCallout">
            <a:avLst>
              <a:gd name="adj1" fmla="val -66987"/>
              <a:gd name="adj2" fmla="val 60005"/>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chemeClr val="bg2"/>
                </a:solidFill>
              </a:rPr>
              <a:t>Base</a:t>
            </a:r>
            <a:endParaRPr lang="bg-BG" sz="3200" b="1" dirty="0">
              <a:solidFill>
                <a:schemeClr val="bg2"/>
              </a:solidFill>
            </a:endParaRPr>
          </a:p>
        </p:txBody>
      </p:sp>
      <p:sp>
        <p:nvSpPr>
          <p:cNvPr id="11" name="Slide Number">
            <a:extLst>
              <a:ext uri="{FF2B5EF4-FFF2-40B4-BE49-F238E27FC236}">
                <a16:creationId xmlns:a16="http://schemas.microsoft.com/office/drawing/2014/main" id="{F5E29F5E-6B80-4F73-B2CC-E87D56F557C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93</a:t>
            </a:fld>
            <a:endParaRPr lang="en-US" noProof="0" dirty="0"/>
          </a:p>
        </p:txBody>
      </p:sp>
    </p:spTree>
    <p:extLst>
      <p:ext uri="{BB962C8B-B14F-4D97-AF65-F5344CB8AC3E}">
        <p14:creationId xmlns:p14="http://schemas.microsoft.com/office/powerpoint/2010/main" val="539718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392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392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923" grpId="0" uiExpand="1" build="p"/>
      <p:bldP spid="6" grpId="0" animBg="1"/>
      <p:bldP spid="7" grpId="0" animBg="1"/>
      <p:bldP spid="8" grpId="0" animBg="1"/>
      <p:bldP spid="9" grpId="0" animBg="1"/>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 – Example</a:t>
            </a:r>
          </a:p>
        </p:txBody>
      </p:sp>
      <p:sp>
        <p:nvSpPr>
          <p:cNvPr id="5" name="Rectangle 4"/>
          <p:cNvSpPr>
            <a:spLocks noChangeArrowheads="1"/>
          </p:cNvSpPr>
          <p:nvPr/>
        </p:nvSpPr>
        <p:spPr bwMode="auto">
          <a:xfrm>
            <a:off x="4367136" y="1612900"/>
            <a:ext cx="3265165"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3200" b="1" noProof="1">
                <a:solidFill>
                  <a:schemeClr val="tx2"/>
                </a:solidFill>
                <a:latin typeface="Consolas" pitchFamily="49" charset="0"/>
              </a:rPr>
              <a:t>Person</a:t>
            </a:r>
          </a:p>
        </p:txBody>
      </p:sp>
      <p:sp>
        <p:nvSpPr>
          <p:cNvPr id="6" name="Rectangle 5"/>
          <p:cNvSpPr>
            <a:spLocks noChangeArrowheads="1"/>
          </p:cNvSpPr>
          <p:nvPr/>
        </p:nvSpPr>
        <p:spPr bwMode="auto">
          <a:xfrm>
            <a:off x="4367136" y="2189164"/>
            <a:ext cx="3265165"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GB" b="1" noProof="1">
                <a:solidFill>
                  <a:schemeClr val="tx2"/>
                </a:solidFill>
                <a:latin typeface="Consolas" pitchFamily="49" charset="0"/>
              </a:rPr>
              <a:t>+Name: String</a:t>
            </a:r>
          </a:p>
          <a:p>
            <a:pPr>
              <a:lnSpc>
                <a:spcPct val="95000"/>
              </a:lnSpc>
              <a:defRPr/>
            </a:pPr>
            <a:r>
              <a:rPr lang="en-GB" b="1" noProof="1">
                <a:solidFill>
                  <a:schemeClr val="tx2"/>
                </a:solidFill>
                <a:latin typeface="Consolas" pitchFamily="49" charset="0"/>
              </a:rPr>
              <a:t>+Address: String</a:t>
            </a:r>
          </a:p>
        </p:txBody>
      </p:sp>
      <p:sp>
        <p:nvSpPr>
          <p:cNvPr id="7" name="Rectangle 6"/>
          <p:cNvSpPr>
            <a:spLocks noChangeArrowheads="1"/>
          </p:cNvSpPr>
          <p:nvPr/>
        </p:nvSpPr>
        <p:spPr bwMode="auto">
          <a:xfrm>
            <a:off x="4367136" y="2981327"/>
            <a:ext cx="3265165"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2337781" y="4359275"/>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a:solidFill>
                  <a:schemeClr val="tx2"/>
                </a:solidFill>
                <a:latin typeface="Consolas" pitchFamily="49" charset="0"/>
              </a:rPr>
              <a:t>Employee</a:t>
            </a:r>
          </a:p>
        </p:txBody>
      </p:sp>
      <p:sp>
        <p:nvSpPr>
          <p:cNvPr id="9" name="Rectangle 8"/>
          <p:cNvSpPr>
            <a:spLocks noChangeArrowheads="1"/>
          </p:cNvSpPr>
          <p:nvPr/>
        </p:nvSpPr>
        <p:spPr bwMode="auto">
          <a:xfrm>
            <a:off x="2337781" y="4935539"/>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b="1" noProof="1">
                <a:solidFill>
                  <a:schemeClr val="tx2"/>
                </a:solidFill>
                <a:latin typeface="Consolas" pitchFamily="49" charset="0"/>
              </a:rPr>
              <a:t>+</a:t>
            </a:r>
            <a:r>
              <a:rPr lang="en-US" b="1" noProof="1">
                <a:solidFill>
                  <a:schemeClr val="tx2"/>
                </a:solidFill>
                <a:latin typeface="Consolas" pitchFamily="49" charset="0"/>
              </a:rPr>
              <a:t>Company: String</a:t>
            </a:r>
          </a:p>
          <a:p>
            <a:pPr>
              <a:lnSpc>
                <a:spcPct val="95000"/>
              </a:lnSpc>
              <a:defRPr/>
            </a:pPr>
            <a:endParaRPr lang="en-US"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Rectangle 9"/>
          <p:cNvSpPr>
            <a:spLocks noChangeArrowheads="1"/>
          </p:cNvSpPr>
          <p:nvPr/>
        </p:nvSpPr>
        <p:spPr bwMode="auto">
          <a:xfrm>
            <a:off x="2337781" y="5727702"/>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1" name="Rectangle 10"/>
          <p:cNvSpPr>
            <a:spLocks noChangeArrowheads="1"/>
          </p:cNvSpPr>
          <p:nvPr/>
        </p:nvSpPr>
        <p:spPr bwMode="auto">
          <a:xfrm>
            <a:off x="6400723" y="4368800"/>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a:solidFill>
                  <a:schemeClr val="tx2"/>
                </a:solidFill>
                <a:latin typeface="Consolas" pitchFamily="49" charset="0"/>
              </a:rPr>
              <a:t>Student</a:t>
            </a:r>
          </a:p>
        </p:txBody>
      </p:sp>
      <p:sp>
        <p:nvSpPr>
          <p:cNvPr id="12" name="Rectangle 11"/>
          <p:cNvSpPr>
            <a:spLocks noChangeArrowheads="1"/>
          </p:cNvSpPr>
          <p:nvPr/>
        </p:nvSpPr>
        <p:spPr bwMode="auto">
          <a:xfrm>
            <a:off x="6400723" y="4945064"/>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b="1" noProof="1">
                <a:solidFill>
                  <a:schemeClr val="tx2"/>
                </a:solidFill>
                <a:latin typeface="Consolas" pitchFamily="49" charset="0"/>
              </a:rPr>
              <a:t>+</a:t>
            </a:r>
            <a:r>
              <a:rPr lang="en-US" b="1" noProof="1">
                <a:solidFill>
                  <a:schemeClr val="tx2"/>
                </a:solidFill>
                <a:latin typeface="Consolas" pitchFamily="49" charset="0"/>
              </a:rPr>
              <a:t>School: String</a:t>
            </a:r>
          </a:p>
          <a:p>
            <a:pPr>
              <a:lnSpc>
                <a:spcPct val="95000"/>
              </a:lnSpc>
              <a:defRPr/>
            </a:pPr>
            <a:endParaRPr lang="en-US" b="1" noProof="1">
              <a:solidFill>
                <a:srgbClr val="8CF4F2"/>
              </a:solidFill>
              <a:effectLst>
                <a:outerShdw blurRad="38100" dist="38100" dir="2700000" algn="tl">
                  <a:srgbClr val="000000">
                    <a:alpha val="43137"/>
                  </a:srgbClr>
                </a:outerShdw>
              </a:effectLst>
              <a:latin typeface="Consolas" pitchFamily="49" charset="0"/>
            </a:endParaRPr>
          </a:p>
        </p:txBody>
      </p:sp>
      <p:sp>
        <p:nvSpPr>
          <p:cNvPr id="13" name="Rectangle 12"/>
          <p:cNvSpPr>
            <a:spLocks noChangeArrowheads="1"/>
          </p:cNvSpPr>
          <p:nvPr/>
        </p:nvSpPr>
        <p:spPr bwMode="auto">
          <a:xfrm>
            <a:off x="6400723" y="5737227"/>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7" name="Freeform 145"/>
          <p:cNvSpPr>
            <a:spLocks/>
          </p:cNvSpPr>
          <p:nvPr/>
        </p:nvSpPr>
        <p:spPr bwMode="auto">
          <a:xfrm>
            <a:off x="4970429" y="3586164"/>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tx1"/>
            </a:solidFill>
            <a:miter lim="800000"/>
            <a:headEnd/>
            <a:tailEnd/>
          </a:ln>
          <a:effectLst/>
        </p:spPr>
        <p:txBody>
          <a:bodyPr wrap="none" anchor="ctr" anchorCtr="1"/>
          <a:lstStyle/>
          <a:p>
            <a:pPr>
              <a:lnSpc>
                <a:spcPct val="95000"/>
              </a:lnSpc>
              <a:defRPr/>
            </a:pPr>
            <a:endParaRPr lang="en-US" sz="2000" noProof="1">
              <a:solidFill>
                <a:srgbClr val="8CF4F2"/>
              </a:solidFill>
              <a:latin typeface="Consolas" pitchFamily="49" charset="0"/>
            </a:endParaRPr>
          </a:p>
        </p:txBody>
      </p:sp>
      <p:sp>
        <p:nvSpPr>
          <p:cNvPr id="18" name="Freeform 147"/>
          <p:cNvSpPr>
            <a:spLocks/>
          </p:cNvSpPr>
          <p:nvPr/>
        </p:nvSpPr>
        <p:spPr bwMode="auto">
          <a:xfrm>
            <a:off x="4761068"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tx1"/>
            </a:solidFill>
            <a:miter lim="800000"/>
            <a:headEnd/>
            <a:tailEnd/>
          </a:ln>
          <a:effectLst/>
        </p:spPr>
        <p:txBody>
          <a:bodyPr wrap="none" anchor="ctr" anchorCtr="1"/>
          <a:lstStyle/>
          <a:p>
            <a:pPr>
              <a:lnSpc>
                <a:spcPct val="95000"/>
              </a:lnSpc>
              <a:defRPr/>
            </a:pPr>
            <a:endParaRPr lang="en-US" sz="2000" b="1" noProof="1">
              <a:solidFill>
                <a:schemeClr val="bg1"/>
              </a:solidFill>
              <a:latin typeface="Consolas" pitchFamily="49" charset="0"/>
            </a:endParaRPr>
          </a:p>
        </p:txBody>
      </p:sp>
      <p:sp>
        <p:nvSpPr>
          <p:cNvPr id="19" name="Freeform 145"/>
          <p:cNvSpPr>
            <a:spLocks/>
          </p:cNvSpPr>
          <p:nvPr/>
        </p:nvSpPr>
        <p:spPr bwMode="auto">
          <a:xfrm>
            <a:off x="7016376" y="3586164"/>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tx1"/>
            </a:solidFill>
            <a:miter lim="800000"/>
            <a:headEnd/>
            <a:tailEnd/>
          </a:ln>
          <a:effectLst/>
        </p:spPr>
        <p:txBody>
          <a:bodyPr wrap="none" anchor="ctr" anchorCtr="1"/>
          <a:lstStyle/>
          <a:p>
            <a:pPr>
              <a:lnSpc>
                <a:spcPct val="95000"/>
              </a:lnSpc>
              <a:defRPr/>
            </a:pPr>
            <a:endParaRPr lang="en-US" sz="2000" b="1" noProof="1">
              <a:solidFill>
                <a:srgbClr val="8CF4F2"/>
              </a:solidFill>
              <a:latin typeface="Consolas" pitchFamily="49" charset="0"/>
            </a:endParaRPr>
          </a:p>
        </p:txBody>
      </p:sp>
      <p:sp>
        <p:nvSpPr>
          <p:cNvPr id="20" name="Freeform 147"/>
          <p:cNvSpPr>
            <a:spLocks/>
          </p:cNvSpPr>
          <p:nvPr/>
        </p:nvSpPr>
        <p:spPr bwMode="auto">
          <a:xfrm>
            <a:off x="6807015"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tx1"/>
            </a:solidFill>
            <a:miter lim="800000"/>
            <a:headEnd/>
            <a:tailEnd/>
          </a:ln>
          <a:effectLst/>
        </p:spPr>
        <p:txBody>
          <a:bodyPr wrap="none" anchor="ctr" anchorCtr="1"/>
          <a:lstStyle/>
          <a:p>
            <a:pPr>
              <a:lnSpc>
                <a:spcPct val="95000"/>
              </a:lnSpc>
              <a:defRPr/>
            </a:pPr>
            <a:endParaRPr lang="en-US" sz="2000" b="1" noProof="1">
              <a:solidFill>
                <a:srgbClr val="8CF4F2"/>
              </a:solidFill>
              <a:latin typeface="Consolas" pitchFamily="49" charset="0"/>
            </a:endParaRPr>
          </a:p>
        </p:txBody>
      </p:sp>
      <p:sp>
        <p:nvSpPr>
          <p:cNvPr id="21" name="AutoShape 6"/>
          <p:cNvSpPr>
            <a:spLocks noChangeArrowheads="1"/>
          </p:cNvSpPr>
          <p:nvPr/>
        </p:nvSpPr>
        <p:spPr bwMode="auto">
          <a:xfrm>
            <a:off x="1219200" y="3617139"/>
            <a:ext cx="2537170" cy="504000"/>
          </a:xfrm>
          <a:prstGeom prst="wedgeRoundRectCallout">
            <a:avLst>
              <a:gd name="adj1" fmla="val 48411"/>
              <a:gd name="adj2" fmla="val 8115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Derived class</a:t>
            </a:r>
            <a:endParaRPr lang="bg-BG" sz="3200" b="1" dirty="0">
              <a:solidFill>
                <a:schemeClr val="tx2">
                  <a:lumMod val="75000"/>
                </a:schemeClr>
              </a:solidFill>
            </a:endParaRPr>
          </a:p>
        </p:txBody>
      </p:sp>
      <p:sp>
        <p:nvSpPr>
          <p:cNvPr id="22" name="AutoShape 6"/>
          <p:cNvSpPr>
            <a:spLocks noChangeArrowheads="1"/>
          </p:cNvSpPr>
          <p:nvPr/>
        </p:nvSpPr>
        <p:spPr bwMode="auto">
          <a:xfrm>
            <a:off x="8153400" y="3604786"/>
            <a:ext cx="2590800" cy="504000"/>
          </a:xfrm>
          <a:prstGeom prst="wedgeRoundRectCallout">
            <a:avLst>
              <a:gd name="adj1" fmla="val -49625"/>
              <a:gd name="adj2" fmla="val 8442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Derived class</a:t>
            </a:r>
            <a:endParaRPr lang="bg-BG" sz="3200" b="1" dirty="0">
              <a:solidFill>
                <a:schemeClr val="tx2">
                  <a:lumMod val="75000"/>
                </a:schemeClr>
              </a:solidFill>
            </a:endParaRPr>
          </a:p>
        </p:txBody>
      </p:sp>
      <p:sp>
        <p:nvSpPr>
          <p:cNvPr id="23" name="AutoShape 6"/>
          <p:cNvSpPr>
            <a:spLocks noChangeArrowheads="1"/>
          </p:cNvSpPr>
          <p:nvPr/>
        </p:nvSpPr>
        <p:spPr bwMode="auto">
          <a:xfrm>
            <a:off x="8033306" y="1371600"/>
            <a:ext cx="2177495" cy="504000"/>
          </a:xfrm>
          <a:prstGeom prst="wedgeRoundRectCallout">
            <a:avLst>
              <a:gd name="adj1" fmla="val -65795"/>
              <a:gd name="adj2" fmla="val 4211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Base class</a:t>
            </a:r>
            <a:endParaRPr lang="bg-BG" sz="3200" b="1" dirty="0">
              <a:solidFill>
                <a:schemeClr val="tx2">
                  <a:lumMod val="75000"/>
                </a:schemeClr>
              </a:solidFill>
            </a:endParaRPr>
          </a:p>
        </p:txBody>
      </p:sp>
      <p:sp>
        <p:nvSpPr>
          <p:cNvPr id="24" name="Slide Number">
            <a:extLst>
              <a:ext uri="{FF2B5EF4-FFF2-40B4-BE49-F238E27FC236}">
                <a16:creationId xmlns:a16="http://schemas.microsoft.com/office/drawing/2014/main" id="{B8337459-4AC9-45B1-A200-100EB98131B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94</a:t>
            </a:fld>
            <a:endParaRPr lang="en-US" noProof="0" dirty="0"/>
          </a:p>
        </p:txBody>
      </p:sp>
    </p:spTree>
    <p:extLst>
      <p:ext uri="{BB962C8B-B14F-4D97-AF65-F5344CB8AC3E}">
        <p14:creationId xmlns:p14="http://schemas.microsoft.com/office/powerpoint/2010/main" val="21484177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5" name="Rectangle 3"/>
          <p:cNvSpPr>
            <a:spLocks noGrp="1" noChangeArrowheads="1"/>
          </p:cNvSpPr>
          <p:nvPr>
            <p:ph type="body" sz="quarter" idx="10"/>
          </p:nvPr>
        </p:nvSpPr>
        <p:spPr>
          <a:prstGeom prst="rect">
            <a:avLst/>
          </a:prstGeom>
        </p:spPr>
        <p:txBody>
          <a:bodyPr/>
          <a:lstStyle/>
          <a:p>
            <a:pPr>
              <a:lnSpc>
                <a:spcPct val="100000"/>
              </a:lnSpc>
              <a:spcBef>
                <a:spcPct val="50000"/>
              </a:spcBef>
              <a:buClr>
                <a:schemeClr val="tx1"/>
              </a:buClr>
              <a:defRPr/>
            </a:pPr>
            <a:r>
              <a:rPr lang="en-US" b="1" dirty="0">
                <a:solidFill>
                  <a:schemeClr val="bg1"/>
                </a:solidFill>
                <a:latin typeface="+mn-lt"/>
                <a:ea typeface="+mn-ea"/>
                <a:cs typeface="+mn-cs"/>
              </a:rPr>
              <a:t>Inheritance</a:t>
            </a:r>
            <a:r>
              <a:rPr lang="en-US" dirty="0">
                <a:latin typeface="+mn-lt"/>
                <a:ea typeface="+mn-ea"/>
                <a:cs typeface="+mn-cs"/>
              </a:rPr>
              <a:t> leads to </a:t>
            </a:r>
            <a:r>
              <a:rPr lang="en-US" b="1" dirty="0">
                <a:solidFill>
                  <a:schemeClr val="bg1"/>
                </a:solidFill>
                <a:latin typeface="+mn-lt"/>
                <a:ea typeface="+mn-ea"/>
                <a:cs typeface="+mn-cs"/>
              </a:rPr>
              <a:t>hierarchies</a:t>
            </a:r>
            <a:r>
              <a:rPr lang="en-US" dirty="0">
                <a:latin typeface="+mn-lt"/>
                <a:ea typeface="+mn-ea"/>
                <a:cs typeface="+mn-cs"/>
              </a:rPr>
              <a:t> of classes and/or interfaces in an application:</a:t>
            </a:r>
            <a:endParaRPr lang="bg-BG" dirty="0">
              <a:latin typeface="+mn-lt"/>
              <a:ea typeface="+mn-ea"/>
              <a:cs typeface="+mn-cs"/>
            </a:endParaRPr>
          </a:p>
        </p:txBody>
      </p:sp>
      <p:sp>
        <p:nvSpPr>
          <p:cNvPr id="796674"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Class Hierarchies</a:t>
            </a:r>
            <a:endParaRPr lang="bg-BG" sz="4000" dirty="0"/>
          </a:p>
        </p:txBody>
      </p:sp>
      <p:sp>
        <p:nvSpPr>
          <p:cNvPr id="2058" name="Text Box 16"/>
          <p:cNvSpPr txBox="1">
            <a:spLocks noChangeArrowheads="1"/>
          </p:cNvSpPr>
          <p:nvPr/>
        </p:nvSpPr>
        <p:spPr bwMode="auto">
          <a:xfrm>
            <a:off x="4094367" y="2249557"/>
            <a:ext cx="3085295"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Game</a:t>
            </a:r>
          </a:p>
        </p:txBody>
      </p:sp>
      <p:sp>
        <p:nvSpPr>
          <p:cNvPr id="2059" name="Text Box 17"/>
          <p:cNvSpPr txBox="1">
            <a:spLocks noChangeArrowheads="1"/>
          </p:cNvSpPr>
          <p:nvPr/>
        </p:nvSpPr>
        <p:spPr bwMode="auto">
          <a:xfrm>
            <a:off x="6138533" y="3377917"/>
            <a:ext cx="3783615"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MultiplePlayersGame</a:t>
            </a:r>
          </a:p>
        </p:txBody>
      </p:sp>
      <p:sp>
        <p:nvSpPr>
          <p:cNvPr id="2060" name="Text Box 18"/>
          <p:cNvSpPr txBox="1">
            <a:spLocks noChangeArrowheads="1"/>
          </p:cNvSpPr>
          <p:nvPr/>
        </p:nvSpPr>
        <p:spPr bwMode="auto">
          <a:xfrm>
            <a:off x="6062352" y="4502706"/>
            <a:ext cx="2133044"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BoardGame</a:t>
            </a:r>
          </a:p>
        </p:txBody>
      </p:sp>
      <p:sp>
        <p:nvSpPr>
          <p:cNvPr id="2061" name="Text Box 19"/>
          <p:cNvSpPr txBox="1">
            <a:spLocks noChangeArrowheads="1"/>
          </p:cNvSpPr>
          <p:nvPr/>
        </p:nvSpPr>
        <p:spPr bwMode="auto">
          <a:xfrm>
            <a:off x="5148190" y="5627495"/>
            <a:ext cx="1828324"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Chess</a:t>
            </a:r>
          </a:p>
        </p:txBody>
      </p:sp>
      <p:sp>
        <p:nvSpPr>
          <p:cNvPr id="2062" name="Text Box 20"/>
          <p:cNvSpPr txBox="1">
            <a:spLocks noChangeArrowheads="1"/>
          </p:cNvSpPr>
          <p:nvPr/>
        </p:nvSpPr>
        <p:spPr bwMode="auto">
          <a:xfrm>
            <a:off x="7281235" y="5623924"/>
            <a:ext cx="2133044"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Backgammon</a:t>
            </a:r>
          </a:p>
        </p:txBody>
      </p:sp>
      <p:sp>
        <p:nvSpPr>
          <p:cNvPr id="2063" name="Text Box 21"/>
          <p:cNvSpPr txBox="1">
            <a:spLocks noChangeArrowheads="1"/>
          </p:cNvSpPr>
          <p:nvPr/>
        </p:nvSpPr>
        <p:spPr bwMode="auto">
          <a:xfrm>
            <a:off x="1694691" y="3377917"/>
            <a:ext cx="3351927"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SinglePlayerGame</a:t>
            </a:r>
          </a:p>
        </p:txBody>
      </p:sp>
      <p:sp>
        <p:nvSpPr>
          <p:cNvPr id="40" name="Text Box 18"/>
          <p:cNvSpPr txBox="1">
            <a:spLocks noChangeArrowheads="1"/>
          </p:cNvSpPr>
          <p:nvPr/>
        </p:nvSpPr>
        <p:spPr bwMode="auto">
          <a:xfrm>
            <a:off x="780528" y="4491994"/>
            <a:ext cx="2336192"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Minesweeper</a:t>
            </a:r>
          </a:p>
        </p:txBody>
      </p:sp>
      <p:sp>
        <p:nvSpPr>
          <p:cNvPr id="41" name="Text Box 18"/>
          <p:cNvSpPr txBox="1">
            <a:spLocks noChangeArrowheads="1"/>
          </p:cNvSpPr>
          <p:nvPr/>
        </p:nvSpPr>
        <p:spPr bwMode="auto">
          <a:xfrm>
            <a:off x="3624587" y="4502706"/>
            <a:ext cx="2133044"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Solitaire</a:t>
            </a:r>
          </a:p>
        </p:txBody>
      </p:sp>
      <p:sp>
        <p:nvSpPr>
          <p:cNvPr id="34" name="AutoShape 6"/>
          <p:cNvSpPr>
            <a:spLocks noChangeArrowheads="1"/>
          </p:cNvSpPr>
          <p:nvPr/>
        </p:nvSpPr>
        <p:spPr bwMode="auto">
          <a:xfrm>
            <a:off x="7568287" y="1964121"/>
            <a:ext cx="3329542" cy="919401"/>
          </a:xfrm>
          <a:prstGeom prst="wedgeRoundRectCallout">
            <a:avLst>
              <a:gd name="adj1" fmla="val -56423"/>
              <a:gd name="adj2" fmla="val -1427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defRPr/>
            </a:pPr>
            <a:r>
              <a:rPr lang="en-US" sz="2400" b="1" dirty="0">
                <a:solidFill>
                  <a:srgbClr val="FFFFFF"/>
                </a:solidFill>
                <a:effectLst>
                  <a:outerShdw blurRad="38100" dist="38100" dir="2700000" algn="tl">
                    <a:srgbClr val="000000">
                      <a:alpha val="43137"/>
                    </a:srgbClr>
                  </a:outerShdw>
                </a:effectLst>
                <a:latin typeface="Calibri" panose="020F0502020204030204"/>
              </a:rPr>
              <a:t>Base class holds </a:t>
            </a:r>
            <a:r>
              <a:rPr lang="en-US" sz="2400" b="1" dirty="0">
                <a:solidFill>
                  <a:srgbClr val="FFA000"/>
                </a:solidFill>
                <a:effectLst>
                  <a:outerShdw blurRad="38100" dist="38100" dir="2700000" algn="tl">
                    <a:srgbClr val="000000">
                      <a:alpha val="43137"/>
                    </a:srgbClr>
                  </a:outerShdw>
                </a:effectLst>
                <a:latin typeface="Calibri" panose="020F0502020204030204"/>
              </a:rPr>
              <a:t>common characteristics</a:t>
            </a:r>
            <a:endParaRPr lang="bg-BG" sz="2400" b="1" dirty="0">
              <a:solidFill>
                <a:srgbClr val="FFA000"/>
              </a:solidFill>
              <a:effectLst>
                <a:outerShdw blurRad="38100" dist="38100" dir="2700000" algn="tl">
                  <a:srgbClr val="000000">
                    <a:alpha val="43137"/>
                  </a:srgbClr>
                </a:outerShdw>
              </a:effectLst>
              <a:latin typeface="Calibri" panose="020F0502020204030204"/>
            </a:endParaRPr>
          </a:p>
        </p:txBody>
      </p:sp>
      <p:sp>
        <p:nvSpPr>
          <p:cNvPr id="50" name="Down Arrow 49"/>
          <p:cNvSpPr/>
          <p:nvPr/>
        </p:nvSpPr>
        <p:spPr bwMode="auto">
          <a:xfrm rot="10800000">
            <a:off x="3279281" y="4114554"/>
            <a:ext cx="182744" cy="1178726"/>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56" name="Down Arrow 55"/>
          <p:cNvSpPr/>
          <p:nvPr/>
        </p:nvSpPr>
        <p:spPr bwMode="auto">
          <a:xfrm rot="10800000">
            <a:off x="2216427" y="4060576"/>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0" name="Down Arrow 59"/>
          <p:cNvSpPr/>
          <p:nvPr/>
        </p:nvSpPr>
        <p:spPr bwMode="auto">
          <a:xfrm rot="10800000">
            <a:off x="4322894" y="4060575"/>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1" name="Down Arrow 60"/>
          <p:cNvSpPr/>
          <p:nvPr/>
        </p:nvSpPr>
        <p:spPr bwMode="auto">
          <a:xfrm rot="10800000">
            <a:off x="6968213" y="4055221"/>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2" name="Down Arrow 61"/>
          <p:cNvSpPr/>
          <p:nvPr/>
        </p:nvSpPr>
        <p:spPr bwMode="auto">
          <a:xfrm rot="10800000">
            <a:off x="8974577" y="4055220"/>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3" name="Down Arrow 62"/>
          <p:cNvSpPr/>
          <p:nvPr/>
        </p:nvSpPr>
        <p:spPr bwMode="auto">
          <a:xfrm rot="10800000">
            <a:off x="4513594" y="2939358"/>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4" name="Down Arrow 63"/>
          <p:cNvSpPr/>
          <p:nvPr/>
        </p:nvSpPr>
        <p:spPr bwMode="auto">
          <a:xfrm rot="10800000">
            <a:off x="6620061" y="2939357"/>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5" name="Down Arrow 64"/>
          <p:cNvSpPr/>
          <p:nvPr/>
        </p:nvSpPr>
        <p:spPr bwMode="auto">
          <a:xfrm rot="10800000">
            <a:off x="6399409" y="5196079"/>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6" name="Down Arrow 65"/>
          <p:cNvSpPr/>
          <p:nvPr/>
        </p:nvSpPr>
        <p:spPr bwMode="auto">
          <a:xfrm rot="10800000">
            <a:off x="7474227" y="5196078"/>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25" name="Text Box 18">
            <a:extLst>
              <a:ext uri="{FF2B5EF4-FFF2-40B4-BE49-F238E27FC236}">
                <a16:creationId xmlns:a16="http://schemas.microsoft.com/office/drawing/2014/main" id="{F1FBBD53-705F-4B80-9EE4-804A425BA673}"/>
              </a:ext>
            </a:extLst>
          </p:cNvPr>
          <p:cNvSpPr txBox="1">
            <a:spLocks noChangeArrowheads="1"/>
          </p:cNvSpPr>
          <p:nvPr/>
        </p:nvSpPr>
        <p:spPr bwMode="auto">
          <a:xfrm>
            <a:off x="8458482" y="4521893"/>
            <a:ext cx="1220308"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a:t>
            </a:r>
          </a:p>
        </p:txBody>
      </p:sp>
      <p:sp>
        <p:nvSpPr>
          <p:cNvPr id="27" name="Text Box 18">
            <a:extLst>
              <a:ext uri="{FF2B5EF4-FFF2-40B4-BE49-F238E27FC236}">
                <a16:creationId xmlns:a16="http://schemas.microsoft.com/office/drawing/2014/main" id="{A2F69919-E7A8-4D1A-910C-6796CA113A32}"/>
              </a:ext>
            </a:extLst>
          </p:cNvPr>
          <p:cNvSpPr txBox="1">
            <a:spLocks noChangeArrowheads="1"/>
          </p:cNvSpPr>
          <p:nvPr/>
        </p:nvSpPr>
        <p:spPr bwMode="auto">
          <a:xfrm>
            <a:off x="2767871" y="5380339"/>
            <a:ext cx="1220308"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a:t>
            </a:r>
          </a:p>
        </p:txBody>
      </p:sp>
      <p:sp>
        <p:nvSpPr>
          <p:cNvPr id="26" name="Slide Number">
            <a:extLst>
              <a:ext uri="{FF2B5EF4-FFF2-40B4-BE49-F238E27FC236}">
                <a16:creationId xmlns:a16="http://schemas.microsoft.com/office/drawing/2014/main" id="{6EA88AE1-3E80-433E-A0C7-78E32263944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95</a:t>
            </a:fld>
            <a:endParaRPr lang="en-US" noProof="0" dirty="0"/>
          </a:p>
        </p:txBody>
      </p:sp>
    </p:spTree>
    <p:extLst>
      <p:ext uri="{BB962C8B-B14F-4D97-AF65-F5344CB8AC3E}">
        <p14:creationId xmlns:p14="http://schemas.microsoft.com/office/powerpoint/2010/main" val="3069780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9" grpId="0" animBg="1"/>
      <p:bldP spid="2060" grpId="0" animBg="1"/>
      <p:bldP spid="2061" grpId="0" animBg="1"/>
      <p:bldP spid="2062" grpId="0" animBg="1"/>
      <p:bldP spid="2063" grpId="0" animBg="1"/>
      <p:bldP spid="40" grpId="0" animBg="1"/>
      <p:bldP spid="41" grpId="0" animBg="1"/>
      <p:bldP spid="50" grpId="0" animBg="1"/>
      <p:bldP spid="56" grpId="0" animBg="1"/>
      <p:bldP spid="60" grpId="0" animBg="1"/>
      <p:bldP spid="61" grpId="0" animBg="1"/>
      <p:bldP spid="62" grpId="0" animBg="1"/>
      <p:bldP spid="63" grpId="0" animBg="1"/>
      <p:bldP spid="64" grpId="0" animBg="1"/>
      <p:bldP spid="65" grpId="0" animBg="1"/>
      <p:bldP spid="66" grpId="0" animBg="1"/>
      <p:bldP spid="25" grpId="0" animBg="1"/>
      <p:bldP spid="27"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a:prstGeom prst="rect">
            <a:avLst/>
          </a:prstGeom>
        </p:spPr>
        <p:txBody>
          <a:bodyPr anchor="ctr" anchorCtr="0"/>
          <a:lstStyle/>
          <a:p>
            <a:pPr>
              <a:lnSpc>
                <a:spcPts val="4000"/>
              </a:lnSpc>
              <a:defRPr/>
            </a:pPr>
            <a:r>
              <a:rPr lang="en-US" sz="4000" dirty="0"/>
              <a:t>Class Hierarchies</a:t>
            </a:r>
            <a:r>
              <a:rPr lang="bg-BG" sz="4000"/>
              <a:t> </a:t>
            </a:r>
            <a:r>
              <a:rPr lang="en-GB" dirty="0"/>
              <a:t>– Java Collection</a:t>
            </a:r>
            <a:endParaRPr lang="bg-BG" sz="4000"/>
          </a:p>
        </p:txBody>
      </p:sp>
      <p:grpSp>
        <p:nvGrpSpPr>
          <p:cNvPr id="56" name="Group 55"/>
          <p:cNvGrpSpPr/>
          <p:nvPr/>
        </p:nvGrpSpPr>
        <p:grpSpPr>
          <a:xfrm>
            <a:off x="567660" y="1295006"/>
            <a:ext cx="10805211" cy="5055127"/>
            <a:chOff x="-177453" y="2075424"/>
            <a:chExt cx="8106020" cy="4494856"/>
          </a:xfrm>
          <a:solidFill>
            <a:srgbClr val="B5DBE5">
              <a:alpha val="15000"/>
            </a:srgbClr>
          </a:solidFill>
        </p:grpSpPr>
        <p:sp>
          <p:nvSpPr>
            <p:cNvPr id="2058" name="Text Box 16"/>
            <p:cNvSpPr txBox="1">
              <a:spLocks noChangeArrowheads="1"/>
            </p:cNvSpPr>
            <p:nvPr/>
          </p:nvSpPr>
          <p:spPr bwMode="auto">
            <a:xfrm>
              <a:off x="2684843" y="2677732"/>
              <a:ext cx="2314574"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Collection</a:t>
              </a:r>
            </a:p>
          </p:txBody>
        </p:sp>
        <p:sp>
          <p:nvSpPr>
            <p:cNvPr id="2059" name="Text Box 17"/>
            <p:cNvSpPr txBox="1">
              <a:spLocks noChangeArrowheads="1"/>
            </p:cNvSpPr>
            <p:nvPr/>
          </p:nvSpPr>
          <p:spPr bwMode="auto">
            <a:xfrm>
              <a:off x="2893980" y="3475917"/>
              <a:ext cx="1890493" cy="384175"/>
            </a:xfrm>
            <a:prstGeom prst="roundRect">
              <a:avLst/>
            </a:prstGeom>
            <a:solidFill>
              <a:srgbClr val="B5DBE5">
                <a:alpha val="15000"/>
              </a:srgbClr>
            </a:solid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Queue</a:t>
              </a:r>
            </a:p>
          </p:txBody>
        </p:sp>
        <p:sp>
          <p:nvSpPr>
            <p:cNvPr id="2060" name="Text Box 18"/>
            <p:cNvSpPr txBox="1">
              <a:spLocks noChangeArrowheads="1"/>
            </p:cNvSpPr>
            <p:nvPr/>
          </p:nvSpPr>
          <p:spPr bwMode="auto">
            <a:xfrm>
              <a:off x="2840764" y="5468807"/>
              <a:ext cx="1890493" cy="384175"/>
            </a:xfrm>
            <a:prstGeom prst="roundRect">
              <a:avLst/>
            </a:prstGeom>
            <a:grpFill/>
            <a:ln w="38100" algn="ctr">
              <a:solidFill>
                <a:schemeClr val="tx1"/>
              </a:solidFill>
              <a:prstDash val="sysDot"/>
              <a:miter lim="800000"/>
              <a:headEnd/>
              <a:tailEnd/>
            </a:ln>
            <a:effectLst/>
          </p:spPr>
          <p:txBody>
            <a:bodyPr wrap="none" anchor="ctr"/>
            <a:lstStyle>
              <a:defPPr>
                <a:defRPr lang="en-US"/>
              </a:defPPr>
              <a:lvl1pPr algn="ctr">
                <a:lnSpc>
                  <a:spcPct val="95000"/>
                </a:lnSpc>
                <a:defRPr b="1">
                  <a:latin typeface="Consolas" pitchFamily="49" charset="0"/>
                </a:defRPr>
              </a:lvl1pPr>
            </a:lstStyle>
            <a:p>
              <a:r>
                <a:rPr lang="en-US" noProof="1">
                  <a:solidFill>
                    <a:schemeClr val="bg1"/>
                  </a:solidFill>
                </a:rPr>
                <a:t>Deque</a:t>
              </a:r>
            </a:p>
          </p:txBody>
        </p:sp>
        <p:sp>
          <p:nvSpPr>
            <p:cNvPr id="2061" name="Text Box 19"/>
            <p:cNvSpPr txBox="1">
              <a:spLocks noChangeArrowheads="1"/>
            </p:cNvSpPr>
            <p:nvPr/>
          </p:nvSpPr>
          <p:spPr bwMode="auto">
            <a:xfrm>
              <a:off x="2849021" y="6186100"/>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ArrayDeque</a:t>
              </a:r>
            </a:p>
          </p:txBody>
        </p:sp>
        <p:sp>
          <p:nvSpPr>
            <p:cNvPr id="2062" name="Text Box 20"/>
            <p:cNvSpPr txBox="1">
              <a:spLocks noChangeArrowheads="1"/>
            </p:cNvSpPr>
            <p:nvPr/>
          </p:nvSpPr>
          <p:spPr bwMode="auto">
            <a:xfrm>
              <a:off x="6114737" y="4130413"/>
              <a:ext cx="1813830"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HashSet</a:t>
              </a:r>
            </a:p>
          </p:txBody>
        </p:sp>
        <p:sp>
          <p:nvSpPr>
            <p:cNvPr id="2063" name="Text Box 21"/>
            <p:cNvSpPr txBox="1">
              <a:spLocks noChangeArrowheads="1"/>
            </p:cNvSpPr>
            <p:nvPr/>
          </p:nvSpPr>
          <p:spPr bwMode="auto">
            <a:xfrm>
              <a:off x="262710" y="3481733"/>
              <a:ext cx="1890493"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List</a:t>
              </a:r>
            </a:p>
          </p:txBody>
        </p:sp>
        <p:sp>
          <p:nvSpPr>
            <p:cNvPr id="40" name="Text Box 18"/>
            <p:cNvSpPr txBox="1">
              <a:spLocks noChangeArrowheads="1"/>
            </p:cNvSpPr>
            <p:nvPr/>
          </p:nvSpPr>
          <p:spPr bwMode="auto">
            <a:xfrm>
              <a:off x="-177453" y="4175814"/>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ArrayList</a:t>
              </a:r>
            </a:p>
          </p:txBody>
        </p:sp>
        <p:sp>
          <p:nvSpPr>
            <p:cNvPr id="41" name="Text Box 18"/>
            <p:cNvSpPr txBox="1">
              <a:spLocks noChangeArrowheads="1"/>
            </p:cNvSpPr>
            <p:nvPr/>
          </p:nvSpPr>
          <p:spPr bwMode="auto">
            <a:xfrm>
              <a:off x="2893977" y="4175815"/>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PriorityQueue</a:t>
              </a:r>
            </a:p>
          </p:txBody>
        </p:sp>
        <p:sp>
          <p:nvSpPr>
            <p:cNvPr id="38" name="Text Box 16"/>
            <p:cNvSpPr txBox="1">
              <a:spLocks noChangeArrowheads="1"/>
            </p:cNvSpPr>
            <p:nvPr/>
          </p:nvSpPr>
          <p:spPr bwMode="auto">
            <a:xfrm>
              <a:off x="2684843" y="2075424"/>
              <a:ext cx="2314574"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Iterable</a:t>
              </a:r>
            </a:p>
          </p:txBody>
        </p:sp>
        <p:sp>
          <p:nvSpPr>
            <p:cNvPr id="39" name="Text Box 17"/>
            <p:cNvSpPr txBox="1">
              <a:spLocks noChangeArrowheads="1"/>
            </p:cNvSpPr>
            <p:nvPr/>
          </p:nvSpPr>
          <p:spPr bwMode="auto">
            <a:xfrm>
              <a:off x="5543088" y="3496698"/>
              <a:ext cx="1890493"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Set</a:t>
              </a:r>
            </a:p>
          </p:txBody>
        </p:sp>
        <p:sp>
          <p:nvSpPr>
            <p:cNvPr id="50" name="Text Box 18"/>
            <p:cNvSpPr txBox="1">
              <a:spLocks noChangeArrowheads="1"/>
            </p:cNvSpPr>
            <p:nvPr/>
          </p:nvSpPr>
          <p:spPr bwMode="auto">
            <a:xfrm>
              <a:off x="-177453" y="4853361"/>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LinkedList</a:t>
              </a:r>
            </a:p>
          </p:txBody>
        </p:sp>
        <p:sp>
          <p:nvSpPr>
            <p:cNvPr id="60" name="Text Box 18"/>
            <p:cNvSpPr txBox="1">
              <a:spLocks noChangeArrowheads="1"/>
            </p:cNvSpPr>
            <p:nvPr/>
          </p:nvSpPr>
          <p:spPr bwMode="auto">
            <a:xfrm>
              <a:off x="-177453" y="5530907"/>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Vector</a:t>
              </a:r>
            </a:p>
          </p:txBody>
        </p:sp>
        <p:sp>
          <p:nvSpPr>
            <p:cNvPr id="61" name="Text Box 18"/>
            <p:cNvSpPr txBox="1">
              <a:spLocks noChangeArrowheads="1"/>
            </p:cNvSpPr>
            <p:nvPr/>
          </p:nvSpPr>
          <p:spPr bwMode="auto">
            <a:xfrm>
              <a:off x="-177453" y="6186100"/>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Stack</a:t>
              </a:r>
            </a:p>
          </p:txBody>
        </p:sp>
        <p:sp>
          <p:nvSpPr>
            <p:cNvPr id="62" name="Text Box 20"/>
            <p:cNvSpPr txBox="1">
              <a:spLocks noChangeArrowheads="1"/>
            </p:cNvSpPr>
            <p:nvPr/>
          </p:nvSpPr>
          <p:spPr bwMode="auto">
            <a:xfrm>
              <a:off x="6114737" y="4733243"/>
              <a:ext cx="1813830"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LinkedHashSet</a:t>
              </a:r>
            </a:p>
          </p:txBody>
        </p:sp>
        <p:sp>
          <p:nvSpPr>
            <p:cNvPr id="63" name="Text Box 20"/>
            <p:cNvSpPr txBox="1">
              <a:spLocks noChangeArrowheads="1"/>
            </p:cNvSpPr>
            <p:nvPr/>
          </p:nvSpPr>
          <p:spPr bwMode="auto">
            <a:xfrm>
              <a:off x="5543088" y="5463207"/>
              <a:ext cx="1890493"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GB" b="1" noProof="1">
                  <a:solidFill>
                    <a:schemeClr val="bg1"/>
                  </a:solidFill>
                  <a:latin typeface="Consolas" pitchFamily="49" charset="0"/>
                </a:rPr>
                <a:t>SortedSet</a:t>
              </a:r>
              <a:endParaRPr lang="en-US" b="1" noProof="1">
                <a:solidFill>
                  <a:schemeClr val="bg1"/>
                </a:solidFill>
                <a:latin typeface="Consolas" pitchFamily="49" charset="0"/>
              </a:endParaRPr>
            </a:p>
          </p:txBody>
        </p:sp>
        <p:sp>
          <p:nvSpPr>
            <p:cNvPr id="64" name="Text Box 20"/>
            <p:cNvSpPr txBox="1">
              <a:spLocks noChangeArrowheads="1"/>
            </p:cNvSpPr>
            <p:nvPr/>
          </p:nvSpPr>
          <p:spPr bwMode="auto">
            <a:xfrm>
              <a:off x="5543088" y="6186105"/>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TreeSet</a:t>
              </a:r>
            </a:p>
          </p:txBody>
        </p:sp>
      </p:grpSp>
      <p:cxnSp>
        <p:nvCxnSpPr>
          <p:cNvPr id="66" name="Straight Arrow Connector 65"/>
          <p:cNvCxnSpPr>
            <a:cxnSpLocks/>
            <a:stCxn id="61" idx="0"/>
            <a:endCxn id="60" idx="2"/>
          </p:cNvCxnSpPr>
          <p:nvPr/>
        </p:nvCxnSpPr>
        <p:spPr>
          <a:xfrm flipV="1">
            <a:off x="1827660" y="5613265"/>
            <a:ext cx="0"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p:cNvCxnSpPr>
            <a:cxnSpLocks/>
            <a:stCxn id="2063" idx="0"/>
            <a:endCxn id="39" idx="0"/>
          </p:cNvCxnSpPr>
          <p:nvPr/>
        </p:nvCxnSpPr>
        <p:spPr>
          <a:xfrm rot="16200000" flipH="1">
            <a:off x="5925311" y="-634314"/>
            <a:ext cx="16831" cy="7038670"/>
          </a:xfrm>
          <a:prstGeom prst="bentConnector3">
            <a:avLst>
              <a:gd name="adj1" fmla="val -1358208"/>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Connector: Elbow 66"/>
          <p:cNvCxnSpPr>
            <a:cxnSpLocks/>
            <a:stCxn id="60" idx="3"/>
            <a:endCxn id="2063" idx="3"/>
          </p:cNvCxnSpPr>
          <p:nvPr/>
        </p:nvCxnSpPr>
        <p:spPr>
          <a:xfrm flipV="1">
            <a:off x="3087661" y="3092637"/>
            <a:ext cx="586731" cy="2304598"/>
          </a:xfrm>
          <a:prstGeom prst="bentConnector3">
            <a:avLst>
              <a:gd name="adj1" fmla="val 13896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40" idx="3"/>
          </p:cNvCxnSpPr>
          <p:nvPr/>
        </p:nvCxnSpPr>
        <p:spPr>
          <a:xfrm flipV="1">
            <a:off x="3087660" y="3860666"/>
            <a:ext cx="824872" cy="12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a:stCxn id="50" idx="3"/>
          </p:cNvCxnSpPr>
          <p:nvPr/>
        </p:nvCxnSpPr>
        <p:spPr>
          <a:xfrm flipV="1">
            <a:off x="3087660" y="4622665"/>
            <a:ext cx="824872" cy="125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stCxn id="2059" idx="0"/>
            <a:endCxn id="2058" idx="2"/>
          </p:cNvCxnSpPr>
          <p:nvPr/>
        </p:nvCxnSpPr>
        <p:spPr>
          <a:xfrm flipV="1">
            <a:off x="5921837" y="2404451"/>
            <a:ext cx="3870" cy="465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cxnSpLocks/>
            <a:stCxn id="41" idx="0"/>
            <a:endCxn id="2059" idx="2"/>
          </p:cNvCxnSpPr>
          <p:nvPr/>
        </p:nvCxnSpPr>
        <p:spPr>
          <a:xfrm flipV="1">
            <a:off x="5921833" y="3302126"/>
            <a:ext cx="4" cy="355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8" name="Connector: Elbow 2047"/>
          <p:cNvCxnSpPr>
            <a:cxnSpLocks/>
            <a:stCxn id="2059" idx="1"/>
            <a:endCxn id="2060" idx="1"/>
          </p:cNvCxnSpPr>
          <p:nvPr/>
        </p:nvCxnSpPr>
        <p:spPr>
          <a:xfrm rot="10800000" flipV="1">
            <a:off x="4590900" y="3086096"/>
            <a:ext cx="70936" cy="2241299"/>
          </a:xfrm>
          <a:prstGeom prst="bentConnector3">
            <a:avLst>
              <a:gd name="adj1" fmla="val 42226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2061" idx="0"/>
            <a:endCxn id="2060" idx="2"/>
          </p:cNvCxnSpPr>
          <p:nvPr/>
        </p:nvCxnSpPr>
        <p:spPr>
          <a:xfrm flipH="1" flipV="1">
            <a:off x="5850901" y="5543425"/>
            <a:ext cx="11006" cy="3746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3" name="Connector: Elbow 2052"/>
          <p:cNvCxnSpPr>
            <a:cxnSpLocks/>
            <a:stCxn id="39" idx="3"/>
            <a:endCxn id="62" idx="3"/>
          </p:cNvCxnSpPr>
          <p:nvPr/>
        </p:nvCxnSpPr>
        <p:spPr>
          <a:xfrm>
            <a:off x="10713062" y="3109469"/>
            <a:ext cx="659809" cy="1390677"/>
          </a:xfrm>
          <a:prstGeom prst="bentConnector3">
            <a:avLst>
              <a:gd name="adj1" fmla="val 13464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5" name="Connector: Elbow 2054"/>
          <p:cNvCxnSpPr>
            <a:cxnSpLocks/>
            <a:stCxn id="39" idx="1"/>
            <a:endCxn id="63" idx="1"/>
          </p:cNvCxnSpPr>
          <p:nvPr/>
        </p:nvCxnSpPr>
        <p:spPr>
          <a:xfrm rot="10800000" flipV="1">
            <a:off x="8193060" y="3109468"/>
            <a:ext cx="12700" cy="2211629"/>
          </a:xfrm>
          <a:prstGeom prst="bentConnector3">
            <a:avLst>
              <a:gd name="adj1" fmla="val 180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64" idx="0"/>
            <a:endCxn id="63" idx="2"/>
          </p:cNvCxnSpPr>
          <p:nvPr/>
        </p:nvCxnSpPr>
        <p:spPr>
          <a:xfrm flipV="1">
            <a:off x="9453061" y="5537127"/>
            <a:ext cx="0" cy="380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2058" idx="0"/>
            <a:endCxn id="38" idx="2"/>
          </p:cNvCxnSpPr>
          <p:nvPr/>
        </p:nvCxnSpPr>
        <p:spPr>
          <a:xfrm flipV="1">
            <a:off x="5925707" y="1727067"/>
            <a:ext cx="0" cy="2453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a:endCxn id="2062" idx="3"/>
          </p:cNvCxnSpPr>
          <p:nvPr/>
        </p:nvCxnSpPr>
        <p:spPr>
          <a:xfrm flipH="1">
            <a:off x="11372871" y="3819542"/>
            <a:ext cx="207511" cy="2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lide Number">
            <a:extLst>
              <a:ext uri="{FF2B5EF4-FFF2-40B4-BE49-F238E27FC236}">
                <a16:creationId xmlns:a16="http://schemas.microsoft.com/office/drawing/2014/main" id="{5E8FE3A5-3DE3-44C2-B124-BD168A6E95B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96</a:t>
            </a:fld>
            <a:endParaRPr lang="en-US" noProof="0" dirty="0"/>
          </a:p>
        </p:txBody>
      </p:sp>
    </p:spTree>
    <p:extLst>
      <p:ext uri="{BB962C8B-B14F-4D97-AF65-F5344CB8AC3E}">
        <p14:creationId xmlns:p14="http://schemas.microsoft.com/office/powerpoint/2010/main" val="1872874120"/>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
          <p:cNvSpPr>
            <a:spLocks noGrp="1" noChangeArrowheads="1"/>
          </p:cNvSpPr>
          <p:nvPr>
            <p:ph type="body" sz="quarter" idx="10"/>
          </p:nvPr>
        </p:nvSpPr>
        <p:spPr>
          <a:prstGeom prst="rect">
            <a:avLst/>
          </a:prstGeom>
        </p:spPr>
        <p:txBody>
          <a:bodyPr/>
          <a:lstStyle/>
          <a:p>
            <a:pPr>
              <a:lnSpc>
                <a:spcPct val="100000"/>
              </a:lnSpc>
              <a:spcBef>
                <a:spcPct val="50000"/>
              </a:spcBef>
              <a:buClr>
                <a:schemeClr val="tx1"/>
              </a:buClr>
              <a:defRPr/>
            </a:pPr>
            <a:r>
              <a:rPr lang="en-US" b="1" dirty="0">
                <a:solidFill>
                  <a:schemeClr val="bg1"/>
                </a:solidFill>
                <a:latin typeface="+mn-lt"/>
                <a:ea typeface="+mn-ea"/>
                <a:cs typeface="+mn-cs"/>
              </a:rPr>
              <a:t>Object</a:t>
            </a:r>
            <a:r>
              <a:rPr lang="en-US" dirty="0">
                <a:solidFill>
                  <a:schemeClr val="tx2">
                    <a:lumMod val="75000"/>
                  </a:schemeClr>
                </a:solidFill>
                <a:latin typeface="+mn-lt"/>
                <a:ea typeface="+mn-ea"/>
                <a:cs typeface="+mn-cs"/>
              </a:rPr>
              <a:t> </a:t>
            </a:r>
            <a:r>
              <a:rPr lang="en-US" dirty="0">
                <a:latin typeface="+mn-lt"/>
                <a:ea typeface="+mn-ea"/>
                <a:cs typeface="+mn-cs"/>
              </a:rPr>
              <a:t>is at the root of Java Class Hierarchy</a:t>
            </a:r>
            <a:endParaRPr lang="bg-BG" dirty="0">
              <a:latin typeface="+mn-lt"/>
              <a:ea typeface="+mn-ea"/>
              <a:cs typeface="+mn-cs"/>
            </a:endParaRPr>
          </a:p>
        </p:txBody>
      </p:sp>
      <p:sp>
        <p:nvSpPr>
          <p:cNvPr id="796674" name="Rectangle 2"/>
          <p:cNvSpPr>
            <a:spLocks noGrp="1" noChangeArrowheads="1"/>
          </p:cNvSpPr>
          <p:nvPr>
            <p:ph type="title"/>
          </p:nvPr>
        </p:nvSpPr>
        <p:spPr>
          <a:prstGeom prst="rect">
            <a:avLst/>
          </a:prstGeom>
        </p:spPr>
        <p:txBody>
          <a:bodyPr anchor="ctr" anchorCtr="0"/>
          <a:lstStyle/>
          <a:p>
            <a:pPr>
              <a:lnSpc>
                <a:spcPts val="4000"/>
              </a:lnSpc>
              <a:defRPr/>
            </a:pPr>
            <a:r>
              <a:rPr lang="en-GB" sz="4000" dirty="0"/>
              <a:t>Java Platform Class Hierarchy</a:t>
            </a:r>
            <a:endParaRPr lang="bg-BG" sz="4000"/>
          </a:p>
        </p:txBody>
      </p:sp>
      <p:pic>
        <p:nvPicPr>
          <p:cNvPr id="2052" name="Picture 4" descr="All Classes in the Java Platform are Descendants of 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2261901"/>
            <a:ext cx="7222273" cy="3748268"/>
          </a:xfrm>
          <a:prstGeom prst="roundRect">
            <a:avLst>
              <a:gd name="adj" fmla="val 4349"/>
            </a:avLst>
          </a:prstGeom>
          <a:noFill/>
          <a:ln>
            <a:solidFill>
              <a:schemeClr val="tx1">
                <a:lumMod val="85000"/>
              </a:schemeClr>
            </a:solidFill>
          </a:ln>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6B50B344-547F-4C25-B308-13E4901463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97</a:t>
            </a:fld>
            <a:endParaRPr lang="en-US" noProof="0" dirty="0"/>
          </a:p>
        </p:txBody>
      </p:sp>
    </p:spTree>
    <p:extLst>
      <p:ext uri="{BB962C8B-B14F-4D97-AF65-F5344CB8AC3E}">
        <p14:creationId xmlns:p14="http://schemas.microsoft.com/office/powerpoint/2010/main" val="296331250"/>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en-US" noProof="1"/>
              <a:t>Java supports inheritance through </a:t>
            </a:r>
            <a:r>
              <a:rPr lang="en-US" b="1" noProof="1">
                <a:solidFill>
                  <a:schemeClr val="bg1"/>
                </a:solidFill>
              </a:rPr>
              <a:t>extends</a:t>
            </a:r>
            <a:r>
              <a:rPr lang="en-US" noProof="1"/>
              <a:t> keyword</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Inheritance in Java</a:t>
            </a:r>
            <a:endParaRPr lang="bg-BG" sz="4000"/>
          </a:p>
        </p:txBody>
      </p:sp>
      <p:sp>
        <p:nvSpPr>
          <p:cNvPr id="7" name="Text Placeholder 5"/>
          <p:cNvSpPr txBox="1">
            <a:spLocks/>
          </p:cNvSpPr>
          <p:nvPr/>
        </p:nvSpPr>
        <p:spPr>
          <a:xfrm>
            <a:off x="747524" y="1964382"/>
            <a:ext cx="7329677" cy="18689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6304"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class Person { … }</a:t>
            </a:r>
          </a:p>
          <a:p>
            <a:endParaRPr lang="en-US" sz="2800" dirty="0">
              <a:solidFill>
                <a:schemeClr val="tx1"/>
              </a:solidFill>
              <a:effectLst/>
            </a:endParaRPr>
          </a:p>
          <a:p>
            <a:r>
              <a:rPr lang="en-US" sz="2800" dirty="0">
                <a:solidFill>
                  <a:schemeClr val="tx1"/>
                </a:solidFill>
                <a:effectLst/>
              </a:rPr>
              <a:t>class Student extends Person { … }</a:t>
            </a:r>
          </a:p>
          <a:p>
            <a:r>
              <a:rPr lang="en-US" sz="2800" dirty="0">
                <a:solidFill>
                  <a:schemeClr val="tx1"/>
                </a:solidFill>
                <a:effectLst/>
              </a:rPr>
              <a:t>class Employee extends Person { … }</a:t>
            </a:r>
          </a:p>
        </p:txBody>
      </p:sp>
      <p:sp>
        <p:nvSpPr>
          <p:cNvPr id="9" name="Rectangle: Rounded Corners 8"/>
          <p:cNvSpPr/>
          <p:nvPr/>
        </p:nvSpPr>
        <p:spPr>
          <a:xfrm>
            <a:off x="6629401" y="4223983"/>
            <a:ext cx="2682691" cy="592307"/>
          </a:xfrm>
          <a:prstGeom prst="roundRect">
            <a:avLst>
              <a:gd name="adj" fmla="val 5385"/>
            </a:avLst>
          </a:prstGeom>
          <a:solidFill>
            <a:srgbClr val="B5DBE5">
              <a:alpha val="14902"/>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b="1" dirty="0">
                <a:solidFill>
                  <a:schemeClr val="tx1"/>
                </a:solidFill>
              </a:rPr>
              <a:t>Person</a:t>
            </a:r>
            <a:endParaRPr lang="en-US" sz="3600" b="1" dirty="0">
              <a:solidFill>
                <a:schemeClr val="tx1"/>
              </a:solidFill>
            </a:endParaRPr>
          </a:p>
        </p:txBody>
      </p:sp>
      <p:sp>
        <p:nvSpPr>
          <p:cNvPr id="12" name="Rectangle: Rounded Corners 11"/>
          <p:cNvSpPr/>
          <p:nvPr/>
        </p:nvSpPr>
        <p:spPr>
          <a:xfrm>
            <a:off x="8077201" y="5732294"/>
            <a:ext cx="2682691" cy="592307"/>
          </a:xfrm>
          <a:prstGeom prst="roundRect">
            <a:avLst>
              <a:gd name="adj" fmla="val 5385"/>
            </a:avLst>
          </a:prstGeom>
          <a:solidFill>
            <a:srgbClr val="B5DBE5">
              <a:alpha val="14902"/>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b="1" dirty="0">
                <a:solidFill>
                  <a:schemeClr val="tx1"/>
                </a:solidFill>
              </a:rPr>
              <a:t>Employee</a:t>
            </a:r>
            <a:endParaRPr lang="en-US" sz="3600" b="1" dirty="0">
              <a:solidFill>
                <a:schemeClr val="tx1"/>
              </a:solidFill>
            </a:endParaRPr>
          </a:p>
        </p:txBody>
      </p:sp>
      <p:cxnSp>
        <p:nvCxnSpPr>
          <p:cNvPr id="13" name="Straight Arrow Connector 12"/>
          <p:cNvCxnSpPr>
            <a:cxnSpLocks/>
            <a:stCxn id="12" idx="0"/>
          </p:cNvCxnSpPr>
          <p:nvPr/>
        </p:nvCxnSpPr>
        <p:spPr>
          <a:xfrm flipH="1" flipV="1">
            <a:off x="7977673" y="4917233"/>
            <a:ext cx="1440874" cy="8150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AutoShape 6"/>
          <p:cNvSpPr>
            <a:spLocks noChangeArrowheads="1"/>
          </p:cNvSpPr>
          <p:nvPr/>
        </p:nvSpPr>
        <p:spPr bwMode="auto">
          <a:xfrm>
            <a:off x="2773453" y="4223983"/>
            <a:ext cx="3234461" cy="1058862"/>
          </a:xfrm>
          <a:prstGeom prst="wedgeRoundRectCallout">
            <a:avLst>
              <a:gd name="adj1" fmla="val 45703"/>
              <a:gd name="adj2" fmla="val 7555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Student </a:t>
            </a:r>
            <a:r>
              <a:rPr lang="en-US" sz="3200" b="1" dirty="0">
                <a:solidFill>
                  <a:schemeClr val="bg1"/>
                </a:solidFill>
              </a:rPr>
              <a:t>extends</a:t>
            </a:r>
            <a:r>
              <a:rPr lang="en-US" sz="3200" b="1" dirty="0">
                <a:solidFill>
                  <a:srgbClr val="FFFFFF"/>
                </a:solidFill>
              </a:rPr>
              <a:t> Person</a:t>
            </a:r>
            <a:endParaRPr lang="bg-BG" sz="3200" b="1" dirty="0">
              <a:solidFill>
                <a:schemeClr val="tx2">
                  <a:lumMod val="75000"/>
                </a:schemeClr>
              </a:solidFill>
            </a:endParaRPr>
          </a:p>
        </p:txBody>
      </p:sp>
      <p:sp>
        <p:nvSpPr>
          <p:cNvPr id="21" name="Rectangle: Rounded Corners 20"/>
          <p:cNvSpPr/>
          <p:nvPr/>
        </p:nvSpPr>
        <p:spPr>
          <a:xfrm>
            <a:off x="5105401" y="5732294"/>
            <a:ext cx="2682691" cy="592307"/>
          </a:xfrm>
          <a:prstGeom prst="roundRect">
            <a:avLst>
              <a:gd name="adj" fmla="val 5385"/>
            </a:avLst>
          </a:prstGeom>
          <a:solidFill>
            <a:srgbClr val="B5DBE5">
              <a:alpha val="14902"/>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b="1" dirty="0">
                <a:solidFill>
                  <a:schemeClr val="tx1"/>
                </a:solidFill>
              </a:rPr>
              <a:t>Student</a:t>
            </a:r>
            <a:endParaRPr lang="en-US" sz="3600" b="1" dirty="0">
              <a:solidFill>
                <a:schemeClr val="tx1"/>
              </a:solidFill>
            </a:endParaRPr>
          </a:p>
        </p:txBody>
      </p:sp>
      <p:cxnSp>
        <p:nvCxnSpPr>
          <p:cNvPr id="22" name="Straight Arrow Connector 21"/>
          <p:cNvCxnSpPr>
            <a:cxnSpLocks/>
            <a:stCxn id="21" idx="0"/>
          </p:cNvCxnSpPr>
          <p:nvPr/>
        </p:nvCxnSpPr>
        <p:spPr>
          <a:xfrm flipV="1">
            <a:off x="6446747" y="4917233"/>
            <a:ext cx="1428290" cy="8150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a:extLst>
              <a:ext uri="{FF2B5EF4-FFF2-40B4-BE49-F238E27FC236}">
                <a16:creationId xmlns:a16="http://schemas.microsoft.com/office/drawing/2014/main" id="{EE1C2ACD-3DB3-4DB0-BA9A-562622D9075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98</a:t>
            </a:fld>
            <a:endParaRPr lang="en-US" noProof="0" dirty="0"/>
          </a:p>
        </p:txBody>
      </p:sp>
    </p:spTree>
    <p:extLst>
      <p:ext uri="{BB962C8B-B14F-4D97-AF65-F5344CB8AC3E}">
        <p14:creationId xmlns:p14="http://schemas.microsoft.com/office/powerpoint/2010/main" val="275454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2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1066801"/>
            <a:ext cx="11804822" cy="5570355"/>
          </a:xfrm>
        </p:spPr>
        <p:txBody>
          <a:bodyPr/>
          <a:lstStyle/>
          <a:p>
            <a:pPr>
              <a:lnSpc>
                <a:spcPct val="110000"/>
              </a:lnSpc>
            </a:pPr>
            <a:r>
              <a:rPr lang="en-US" dirty="0"/>
              <a:t>Class</a:t>
            </a:r>
            <a:r>
              <a:rPr lang="en-US" dirty="0">
                <a:solidFill>
                  <a:schemeClr val="tx2">
                    <a:lumMod val="75000"/>
                  </a:schemeClr>
                </a:solidFill>
              </a:rPr>
              <a:t> </a:t>
            </a:r>
            <a:r>
              <a:rPr lang="en-US" b="1" dirty="0">
                <a:solidFill>
                  <a:schemeClr val="bg1"/>
                </a:solidFill>
              </a:rPr>
              <a:t>taking all members </a:t>
            </a:r>
            <a:r>
              <a:rPr lang="en-US" dirty="0"/>
              <a:t>from another class</a:t>
            </a:r>
          </a:p>
        </p:txBody>
      </p:sp>
      <p:sp>
        <p:nvSpPr>
          <p:cNvPr id="4" name="Title 3"/>
          <p:cNvSpPr>
            <a:spLocks noGrp="1"/>
          </p:cNvSpPr>
          <p:nvPr>
            <p:ph type="title"/>
          </p:nvPr>
        </p:nvSpPr>
        <p:spPr/>
        <p:txBody>
          <a:bodyPr>
            <a:normAutofit/>
          </a:bodyPr>
          <a:lstStyle/>
          <a:p>
            <a:r>
              <a:rPr lang="en-US" dirty="0"/>
              <a:t>Inheritance – Derived Class</a:t>
            </a:r>
          </a:p>
        </p:txBody>
      </p:sp>
      <p:grpSp>
        <p:nvGrpSpPr>
          <p:cNvPr id="5" name="Group 4"/>
          <p:cNvGrpSpPr/>
          <p:nvPr/>
        </p:nvGrpSpPr>
        <p:grpSpPr>
          <a:xfrm>
            <a:off x="2133601" y="1790984"/>
            <a:ext cx="7570199" cy="4686017"/>
            <a:chOff x="4037012" y="1333783"/>
            <a:chExt cx="7570199" cy="4686017"/>
          </a:xfrm>
          <a:solidFill>
            <a:srgbClr val="B5DBE5">
              <a:alpha val="15000"/>
            </a:srgbClr>
          </a:solidFill>
        </p:grpSpPr>
        <p:sp>
          <p:nvSpPr>
            <p:cNvPr id="7" name="Rectangle: Rounded Corners 6"/>
            <p:cNvSpPr/>
            <p:nvPr/>
          </p:nvSpPr>
          <p:spPr>
            <a:xfrm>
              <a:off x="5366836" y="1333783"/>
              <a:ext cx="4815935" cy="2323817"/>
            </a:xfrm>
            <a:prstGeom prst="roundRect">
              <a:avLst>
                <a:gd name="adj" fmla="val 5385"/>
              </a:avLst>
            </a:prstGeom>
            <a:grp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4400" dirty="0">
                  <a:solidFill>
                    <a:schemeClr val="tx1"/>
                  </a:solidFill>
                </a:rPr>
                <a:t>Person</a:t>
              </a:r>
            </a:p>
          </p:txBody>
        </p:sp>
        <p:sp>
          <p:nvSpPr>
            <p:cNvPr id="8" name="Rectangle: Rounded Corners 7"/>
            <p:cNvSpPr/>
            <p:nvPr/>
          </p:nvSpPr>
          <p:spPr>
            <a:xfrm>
              <a:off x="4037012" y="4533617"/>
              <a:ext cx="3600000" cy="1486183"/>
            </a:xfrm>
            <a:prstGeom prst="roundRect">
              <a:avLst>
                <a:gd name="adj" fmla="val 5385"/>
              </a:avLst>
            </a:prstGeom>
            <a:grp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dirty="0">
                  <a:solidFill>
                    <a:schemeClr val="tx1"/>
                  </a:solidFill>
                </a:rPr>
                <a:t>Student</a:t>
              </a:r>
              <a:endParaRPr lang="en-US" sz="3600" dirty="0">
                <a:solidFill>
                  <a:schemeClr val="tx1"/>
                </a:solidFill>
              </a:endParaRPr>
            </a:p>
          </p:txBody>
        </p:sp>
        <p:sp>
          <p:nvSpPr>
            <p:cNvPr id="9" name="Rectangle: Rounded Corners 8"/>
            <p:cNvSpPr/>
            <p:nvPr/>
          </p:nvSpPr>
          <p:spPr>
            <a:xfrm>
              <a:off x="8007211" y="4533617"/>
              <a:ext cx="3600000" cy="1486183"/>
            </a:xfrm>
            <a:prstGeom prst="roundRect">
              <a:avLst>
                <a:gd name="adj" fmla="val 5385"/>
              </a:avLst>
            </a:prstGeom>
            <a:grp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dirty="0">
                  <a:solidFill>
                    <a:schemeClr val="tx1"/>
                  </a:solidFill>
                </a:rPr>
                <a:t>Employee</a:t>
              </a:r>
              <a:endParaRPr lang="en-US" sz="3600" dirty="0">
                <a:solidFill>
                  <a:schemeClr val="tx1"/>
                </a:solidFill>
              </a:endParaRPr>
            </a:p>
          </p:txBody>
        </p:sp>
        <p:sp>
          <p:nvSpPr>
            <p:cNvPr id="13" name="Rectangle: Rounded Corners 12"/>
            <p:cNvSpPr/>
            <p:nvPr/>
          </p:nvSpPr>
          <p:spPr>
            <a:xfrm>
              <a:off x="5651871" y="2171983"/>
              <a:ext cx="4302299" cy="557218"/>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dirty="0">
                  <a:solidFill>
                    <a:schemeClr val="tx1"/>
                  </a:solidFill>
                </a:rPr>
                <a:t>Mother</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Person</a:t>
              </a:r>
              <a:endParaRPr lang="en-US" sz="3200" dirty="0">
                <a:solidFill>
                  <a:schemeClr val="tx1"/>
                </a:solidFill>
              </a:endParaRPr>
            </a:p>
          </p:txBody>
        </p:sp>
        <p:sp>
          <p:nvSpPr>
            <p:cNvPr id="14" name="Rectangle: Rounded Corners 13"/>
            <p:cNvSpPr/>
            <p:nvPr/>
          </p:nvSpPr>
          <p:spPr>
            <a:xfrm>
              <a:off x="5651871" y="2891726"/>
              <a:ext cx="4302299" cy="557218"/>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dirty="0">
                  <a:solidFill>
                    <a:schemeClr val="tx1"/>
                  </a:solidFill>
                </a:rPr>
                <a:t>Father</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Person</a:t>
              </a:r>
              <a:endParaRPr lang="en-US" sz="3200" dirty="0">
                <a:solidFill>
                  <a:schemeClr val="tx1"/>
                </a:solidFill>
              </a:endParaRPr>
            </a:p>
          </p:txBody>
        </p:sp>
        <p:sp>
          <p:nvSpPr>
            <p:cNvPr id="15" name="Rectangle: Rounded Corners 14"/>
            <p:cNvSpPr/>
            <p:nvPr/>
          </p:nvSpPr>
          <p:spPr>
            <a:xfrm>
              <a:off x="4230513" y="5233982"/>
              <a:ext cx="3235499" cy="557218"/>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dirty="0">
                  <a:solidFill>
                    <a:schemeClr val="tx1"/>
                  </a:solidFill>
                </a:rPr>
                <a:t>School:</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School</a:t>
              </a:r>
              <a:endParaRPr lang="en-US" sz="3200" dirty="0">
                <a:solidFill>
                  <a:schemeClr val="tx1"/>
                </a:solidFill>
              </a:endParaRPr>
            </a:p>
          </p:txBody>
        </p:sp>
        <p:sp>
          <p:nvSpPr>
            <p:cNvPr id="16" name="Rectangle: Rounded Corners 15"/>
            <p:cNvSpPr/>
            <p:nvPr/>
          </p:nvSpPr>
          <p:spPr>
            <a:xfrm>
              <a:off x="8189461" y="5226135"/>
              <a:ext cx="3235499" cy="557218"/>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dirty="0">
                  <a:solidFill>
                    <a:schemeClr val="tx1"/>
                  </a:solidFill>
                </a:rPr>
                <a:t>Org: Organization</a:t>
              </a:r>
              <a:endParaRPr lang="en-US" sz="3200" dirty="0">
                <a:solidFill>
                  <a:schemeClr val="tx1"/>
                </a:solidFill>
              </a:endParaRPr>
            </a:p>
          </p:txBody>
        </p:sp>
      </p:grpSp>
      <p:cxnSp>
        <p:nvCxnSpPr>
          <p:cNvPr id="17" name="Straight Arrow Connector 16"/>
          <p:cNvCxnSpPr>
            <a:cxnSpLocks/>
            <a:stCxn id="8" idx="0"/>
          </p:cNvCxnSpPr>
          <p:nvPr/>
        </p:nvCxnSpPr>
        <p:spPr>
          <a:xfrm flipV="1">
            <a:off x="3933601" y="4217437"/>
            <a:ext cx="1800000" cy="7733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9" idx="0"/>
          </p:cNvCxnSpPr>
          <p:nvPr/>
        </p:nvCxnSpPr>
        <p:spPr>
          <a:xfrm flipH="1" flipV="1">
            <a:off x="5962261" y="4217437"/>
            <a:ext cx="1941539" cy="7733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AutoShape 6"/>
          <p:cNvSpPr>
            <a:spLocks noChangeArrowheads="1"/>
          </p:cNvSpPr>
          <p:nvPr/>
        </p:nvSpPr>
        <p:spPr bwMode="auto">
          <a:xfrm>
            <a:off x="8763000" y="1675922"/>
            <a:ext cx="2391586" cy="908863"/>
          </a:xfrm>
          <a:prstGeom prst="wedgeRoundRectCallout">
            <a:avLst>
              <a:gd name="adj1" fmla="val -59703"/>
              <a:gd name="adj2" fmla="val 10934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Reusing Person</a:t>
            </a:r>
            <a:endParaRPr lang="bg-BG" sz="3200" b="1" dirty="0">
              <a:solidFill>
                <a:schemeClr val="tx2">
                  <a:lumMod val="75000"/>
                </a:schemeClr>
              </a:solidFill>
            </a:endParaRPr>
          </a:p>
        </p:txBody>
      </p:sp>
      <p:sp>
        <p:nvSpPr>
          <p:cNvPr id="18" name="Slide Number">
            <a:extLst>
              <a:ext uri="{FF2B5EF4-FFF2-40B4-BE49-F238E27FC236}">
                <a16:creationId xmlns:a16="http://schemas.microsoft.com/office/drawing/2014/main" id="{E7F6BF9D-201B-436D-B228-CA53B3CB9B7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99</a:t>
            </a:fld>
            <a:endParaRPr lang="en-US" noProof="0" dirty="0"/>
          </a:p>
        </p:txBody>
      </p:sp>
    </p:spTree>
    <p:extLst>
      <p:ext uri="{BB962C8B-B14F-4D97-AF65-F5344CB8AC3E}">
        <p14:creationId xmlns:p14="http://schemas.microsoft.com/office/powerpoint/2010/main" val="30436900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theme/theme1.xml><?xml version="1.0" encoding="utf-8"?>
<a:theme xmlns:a="http://schemas.openxmlformats.org/drawingml/2006/main" name="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4553</TotalTime>
  <Words>27686</Words>
  <Application>Microsoft Office PowerPoint</Application>
  <PresentationFormat>Widescreen</PresentationFormat>
  <Paragraphs>4771</Paragraphs>
  <Slides>460</Slides>
  <Notes>245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460</vt:i4>
      </vt:variant>
    </vt:vector>
  </HeadingPairs>
  <TitlesOfParts>
    <vt:vector size="466" baseType="lpstr">
      <vt:lpstr>Arial</vt:lpstr>
      <vt:lpstr>Calibri</vt:lpstr>
      <vt:lpstr>Consolas</vt:lpstr>
      <vt:lpstr>Wingdings</vt:lpstr>
      <vt:lpstr>Wingdings 2</vt:lpstr>
      <vt:lpstr>SoftUni</vt:lpstr>
      <vt:lpstr>Working with Abstraction</vt:lpstr>
      <vt:lpstr>Table of Contents</vt:lpstr>
      <vt:lpstr>Have a Question?</vt:lpstr>
      <vt:lpstr>Project Architecture</vt:lpstr>
      <vt:lpstr>Splitting Code into Methods (1)</vt:lpstr>
      <vt:lpstr>Splitting Code into Methods (2)</vt:lpstr>
      <vt:lpstr>Splitting Code into Methods (3)</vt:lpstr>
      <vt:lpstr>Problem: Rhombus of Stars</vt:lpstr>
      <vt:lpstr>Solution: Rhombus of Stars (1)</vt:lpstr>
      <vt:lpstr>Solution: Rhombus of Stars (2)</vt:lpstr>
      <vt:lpstr>Splitting Code into Classes (1)</vt:lpstr>
      <vt:lpstr>Splitting Code into Classes (2)</vt:lpstr>
      <vt:lpstr>Splitting Code into Classes (3)</vt:lpstr>
      <vt:lpstr>Problem: Point in Rectangle</vt:lpstr>
      <vt:lpstr>Solution: Point in Rectangle</vt:lpstr>
      <vt:lpstr>Solution: Point in Rectangle (2)</vt:lpstr>
      <vt:lpstr>Refactoring</vt:lpstr>
      <vt:lpstr>Refactoring</vt:lpstr>
      <vt:lpstr>Refactoring Techniques</vt:lpstr>
      <vt:lpstr>Problem: Student System</vt:lpstr>
      <vt:lpstr>Enumerations</vt:lpstr>
      <vt:lpstr>Enumerations</vt:lpstr>
      <vt:lpstr>Enumerations (1)</vt:lpstr>
      <vt:lpstr>Enumerations (2)</vt:lpstr>
      <vt:lpstr>Problem: Hotel Reservation </vt:lpstr>
      <vt:lpstr>Solution: Hotel Reservation (1)</vt:lpstr>
      <vt:lpstr>Solution: Hotel Reservation (2)</vt:lpstr>
      <vt:lpstr>Solution: Hotel Reservation (3) </vt:lpstr>
      <vt:lpstr>Static Keyword in Java</vt:lpstr>
      <vt:lpstr>Static Keyword</vt:lpstr>
      <vt:lpstr>Static Class</vt:lpstr>
      <vt:lpstr>Static Variable</vt:lpstr>
      <vt:lpstr>Example: Static Variable (1)</vt:lpstr>
      <vt:lpstr>Example: Static Variable (2)</vt:lpstr>
      <vt:lpstr>Static Method</vt:lpstr>
      <vt:lpstr>Example: Static Method</vt:lpstr>
      <vt:lpstr>Static Block</vt:lpstr>
      <vt:lpstr>Example: Static Block</vt:lpstr>
      <vt:lpstr>Packages</vt:lpstr>
      <vt:lpstr>Packages in Java</vt:lpstr>
      <vt:lpstr>Build-In Packages</vt:lpstr>
      <vt:lpstr>Summary</vt:lpstr>
      <vt:lpstr>Questions?</vt:lpstr>
      <vt:lpstr>SoftUni Diamond Partners</vt:lpstr>
      <vt:lpstr>Educational Partners</vt:lpstr>
      <vt:lpstr>Trainings @ Software University (SoftUni)</vt:lpstr>
      <vt:lpstr>License</vt:lpstr>
      <vt:lpstr>Encapsulation</vt:lpstr>
      <vt:lpstr>Table of Contents</vt:lpstr>
      <vt:lpstr>Have a Question?</vt:lpstr>
      <vt:lpstr> Hiding Implementation</vt:lpstr>
      <vt:lpstr>Encapsulation</vt:lpstr>
      <vt:lpstr>Encapsulation</vt:lpstr>
      <vt:lpstr>Encapsulation – Example</vt:lpstr>
      <vt:lpstr>Keyword This (1)</vt:lpstr>
      <vt:lpstr>Keyword This (2)</vt:lpstr>
      <vt:lpstr>Access Modifiers</vt:lpstr>
      <vt:lpstr>Private Access Modifier</vt:lpstr>
      <vt:lpstr>Protected Access Modifier</vt:lpstr>
      <vt:lpstr>Default Access Modifier</vt:lpstr>
      <vt:lpstr>Public Access Modifier</vt:lpstr>
      <vt:lpstr>Problem: Sort by Name and Age</vt:lpstr>
      <vt:lpstr>Solution: Sort by Name and Age</vt:lpstr>
      <vt:lpstr>Problem: Salary Increase</vt:lpstr>
      <vt:lpstr>Solution: Salary Increase (1)</vt:lpstr>
      <vt:lpstr>Solution: Salary Increase (2)</vt:lpstr>
      <vt:lpstr>Validation</vt:lpstr>
      <vt:lpstr>Validation (1)</vt:lpstr>
      <vt:lpstr>Validation (2)</vt:lpstr>
      <vt:lpstr>Problem: Validation Data</vt:lpstr>
      <vt:lpstr>Solution: Validation Data</vt:lpstr>
      <vt:lpstr>Mutable and Immutable Objects</vt:lpstr>
      <vt:lpstr>Mutable vs Immutable Objects</vt:lpstr>
      <vt:lpstr>Mutable Fields</vt:lpstr>
      <vt:lpstr>Mutable Fields – Example</vt:lpstr>
      <vt:lpstr>Imutable Fields</vt:lpstr>
      <vt:lpstr>Problem: First and Reserve Team</vt:lpstr>
      <vt:lpstr>Solution: First and Reserve Team</vt:lpstr>
      <vt:lpstr>Keyword Final</vt:lpstr>
      <vt:lpstr>Keyword Final</vt:lpstr>
      <vt:lpstr>Keyword Final</vt:lpstr>
      <vt:lpstr>Summary</vt:lpstr>
      <vt:lpstr>Questions?</vt:lpstr>
      <vt:lpstr>SoftUni Diamond Partners</vt:lpstr>
      <vt:lpstr>Educational Partners</vt:lpstr>
      <vt:lpstr>Trainings @ Software University (SoftUni)</vt:lpstr>
      <vt:lpstr>License</vt:lpstr>
      <vt:lpstr>PowerPoint Presentation</vt:lpstr>
      <vt:lpstr>Inheritance</vt:lpstr>
      <vt:lpstr>Table of Contents</vt:lpstr>
      <vt:lpstr>Have a Question?</vt:lpstr>
      <vt:lpstr>Inheritance</vt:lpstr>
      <vt:lpstr>Inheritance</vt:lpstr>
      <vt:lpstr>Inheritance – Example</vt:lpstr>
      <vt:lpstr>Class Hierarchies</vt:lpstr>
      <vt:lpstr>Class Hierarchies – Java Collection</vt:lpstr>
      <vt:lpstr>Java Platform Class Hierarchy</vt:lpstr>
      <vt:lpstr>Inheritance in Java</vt:lpstr>
      <vt:lpstr>Inheritance – Derived Class</vt:lpstr>
      <vt:lpstr>Using Inherited Members</vt:lpstr>
      <vt:lpstr>Reusing Constructors</vt:lpstr>
      <vt:lpstr>Thinking about Inheritance – Extends</vt:lpstr>
      <vt:lpstr>Inheritance</vt:lpstr>
      <vt:lpstr>Multiple Inheritance</vt:lpstr>
      <vt:lpstr>Access to Base Class Members</vt:lpstr>
      <vt:lpstr>Problem: Single Inheritance</vt:lpstr>
      <vt:lpstr>Problem: Multiple Inheritance</vt:lpstr>
      <vt:lpstr>Problem: Hierarchical Inheritance</vt:lpstr>
      <vt:lpstr>Reusing Classes</vt:lpstr>
      <vt:lpstr>Inheritance and Access Modifiers</vt:lpstr>
      <vt:lpstr>Shadowing Variables</vt:lpstr>
      <vt:lpstr>Shadowing Variables – Access</vt:lpstr>
      <vt:lpstr>Overriding Derived Methods</vt:lpstr>
      <vt:lpstr>Final Methods</vt:lpstr>
      <vt:lpstr>Final Classes</vt:lpstr>
      <vt:lpstr>Inheritance Benefits – Abstraction</vt:lpstr>
      <vt:lpstr>Inheritance Benefits – Extension</vt:lpstr>
      <vt:lpstr>Problem: Random Array List</vt:lpstr>
      <vt:lpstr>Solution: Random Array List</vt:lpstr>
      <vt:lpstr>Types of Class Reuse</vt:lpstr>
      <vt:lpstr>Extension</vt:lpstr>
      <vt:lpstr>Composition</vt:lpstr>
      <vt:lpstr>Delegation</vt:lpstr>
      <vt:lpstr>Problem: Stack of Strings</vt:lpstr>
      <vt:lpstr>Solution: Stack of Strings</vt:lpstr>
      <vt:lpstr>When to Use Inheritance</vt:lpstr>
      <vt:lpstr>Summary</vt:lpstr>
      <vt:lpstr>Questions?</vt:lpstr>
      <vt:lpstr>SoftUni Diamond Partners</vt:lpstr>
      <vt:lpstr>Educational Partners</vt:lpstr>
      <vt:lpstr>Trainings @ Software University (SoftUni)</vt:lpstr>
      <vt:lpstr>License</vt:lpstr>
      <vt:lpstr>Interfaces and Abstraction </vt:lpstr>
      <vt:lpstr>Table of Contents</vt:lpstr>
      <vt:lpstr>Have a Question?</vt:lpstr>
      <vt:lpstr>Abstraction</vt:lpstr>
      <vt:lpstr>What is Abstraction?</vt:lpstr>
      <vt:lpstr>Abstraction in OOP</vt:lpstr>
      <vt:lpstr>Achieving Abstraction</vt:lpstr>
      <vt:lpstr>Abstraction vs. Encapsulation</vt:lpstr>
      <vt:lpstr>Interfaces</vt:lpstr>
      <vt:lpstr>Interface</vt:lpstr>
      <vt:lpstr>Implements vs Extends</vt:lpstr>
      <vt:lpstr>Interface Example</vt:lpstr>
      <vt:lpstr>Problem: Car Shop</vt:lpstr>
      <vt:lpstr>Solution: Car Shop (1)</vt:lpstr>
      <vt:lpstr>Solution: Car Shop (2)</vt:lpstr>
      <vt:lpstr>Extend Interface</vt:lpstr>
      <vt:lpstr>Extend Interface</vt:lpstr>
      <vt:lpstr>Problem: Car Shop Extended</vt:lpstr>
      <vt:lpstr>Solution: Car Shop Extended (1)</vt:lpstr>
      <vt:lpstr>Solution: Car Shop Extended (2)</vt:lpstr>
      <vt:lpstr>Default Method</vt:lpstr>
      <vt:lpstr>Default Method </vt:lpstr>
      <vt:lpstr>Static Method</vt:lpstr>
      <vt:lpstr>Problem: Say Hello </vt:lpstr>
      <vt:lpstr>Solution: Say Hello (1) </vt:lpstr>
      <vt:lpstr>Solution: Say Hello (2)</vt:lpstr>
      <vt:lpstr>Abstract Classes</vt:lpstr>
      <vt:lpstr>Abstract Class</vt:lpstr>
      <vt:lpstr>Abstract Methods</vt:lpstr>
      <vt:lpstr>Interfaces vs Abstract Classes</vt:lpstr>
      <vt:lpstr>Interface vs Abstract Class (1) </vt:lpstr>
      <vt:lpstr>Interface vs Abstract Class (2)</vt:lpstr>
      <vt:lpstr>Problem: Say Hello Extended</vt:lpstr>
      <vt:lpstr>Solution: Say Hello Extended</vt:lpstr>
      <vt:lpstr>Summary</vt:lpstr>
      <vt:lpstr>Questions?</vt:lpstr>
      <vt:lpstr>SoftUni Diamond Partners</vt:lpstr>
      <vt:lpstr>Educational Partners</vt:lpstr>
      <vt:lpstr>Trainings @ Software University (SoftUni)</vt:lpstr>
      <vt:lpstr>License</vt:lpstr>
      <vt:lpstr>Polymorphism</vt:lpstr>
      <vt:lpstr>Table of Contents</vt:lpstr>
      <vt:lpstr>Have a Question?</vt:lpstr>
      <vt:lpstr>Polymorphism</vt:lpstr>
      <vt:lpstr>What is Polymorphism?</vt:lpstr>
      <vt:lpstr>Polymorphism in OOP</vt:lpstr>
      <vt:lpstr>Reference Type and Object Type</vt:lpstr>
      <vt:lpstr>Keyword – Instanceof</vt:lpstr>
      <vt:lpstr>Types of Polymorphism</vt:lpstr>
      <vt:lpstr>Compile Time Polymorphism</vt:lpstr>
      <vt:lpstr>Problem: MathOperation</vt:lpstr>
      <vt:lpstr>Solution: MathOperation</vt:lpstr>
      <vt:lpstr>Rules for Overloading Method</vt:lpstr>
      <vt:lpstr>Runtime Polymorphism</vt:lpstr>
      <vt:lpstr>Runtime Polymorphism</vt:lpstr>
      <vt:lpstr>Rules for Overriding Method</vt:lpstr>
      <vt:lpstr>Abstract Classes</vt:lpstr>
      <vt:lpstr>Abstract Classes</vt:lpstr>
      <vt:lpstr>Problem: Shapes</vt:lpstr>
      <vt:lpstr>Solution: Shapes (1)</vt:lpstr>
      <vt:lpstr>Solution: Shapes (2)</vt:lpstr>
      <vt:lpstr>Solution: Shapes (3)</vt:lpstr>
      <vt:lpstr>Summary</vt:lpstr>
      <vt:lpstr>Questions?</vt:lpstr>
      <vt:lpstr>SoftUni Diamond Partners</vt:lpstr>
      <vt:lpstr>Educational Partners</vt:lpstr>
      <vt:lpstr>Trainings @ Software University (SoftUni)</vt:lpstr>
      <vt:lpstr>License</vt:lpstr>
      <vt:lpstr>S.O.L.I.D.</vt:lpstr>
      <vt:lpstr>Table of Contents</vt:lpstr>
      <vt:lpstr>Have a Question?</vt:lpstr>
      <vt:lpstr>SOLID Principles</vt:lpstr>
      <vt:lpstr>S.O.L.I.D.</vt:lpstr>
      <vt:lpstr>S.O.L.I.D.</vt:lpstr>
      <vt:lpstr>Single Responsibility</vt:lpstr>
      <vt:lpstr>Single Responsibility Principle</vt:lpstr>
      <vt:lpstr>Single Responsibility Principle</vt:lpstr>
      <vt:lpstr>Open / Closed</vt:lpstr>
      <vt:lpstr>What is Open/Closed? </vt:lpstr>
      <vt:lpstr>Extensibility</vt:lpstr>
      <vt:lpstr>Reusability</vt:lpstr>
      <vt:lpstr>OCP – Violations</vt:lpstr>
      <vt:lpstr>OCP – Solutions</vt:lpstr>
      <vt:lpstr>Liskov Substitution</vt:lpstr>
      <vt:lpstr>What is Liskov Substitution? </vt:lpstr>
      <vt:lpstr>LSP Relationship</vt:lpstr>
      <vt:lpstr>OCP vs LSP</vt:lpstr>
      <vt:lpstr>LSP – Violations and Solutions</vt:lpstr>
      <vt:lpstr>Interface Segregation</vt:lpstr>
      <vt:lpstr>ISP – Interface Segregation Principle</vt:lpstr>
      <vt:lpstr>Fat Interfaces</vt:lpstr>
      <vt:lpstr>"Fat" Interfaces</vt:lpstr>
      <vt:lpstr>How to ISP?</vt:lpstr>
      <vt:lpstr>Cohesive Interfaces</vt:lpstr>
      <vt:lpstr>Dependency Inversion</vt:lpstr>
      <vt:lpstr>Dependency Inversion Principle (DIP)</vt:lpstr>
      <vt:lpstr>Dependencies and Coupling (1)</vt:lpstr>
      <vt:lpstr>Dependencies and Coupling (2)</vt:lpstr>
      <vt:lpstr>The Problem</vt:lpstr>
      <vt:lpstr>Dependency Inversion Solution</vt:lpstr>
      <vt:lpstr>Dependency Examples</vt:lpstr>
      <vt:lpstr>How to DIP? (1)</vt:lpstr>
      <vt:lpstr>Constructor Injection – Example</vt:lpstr>
      <vt:lpstr>How to DIP? (2)</vt:lpstr>
      <vt:lpstr>Setter Injection – Example</vt:lpstr>
      <vt:lpstr>How to DIP? (3)</vt:lpstr>
      <vt:lpstr>Layering (1)</vt:lpstr>
      <vt:lpstr>Layering (2)</vt:lpstr>
      <vt:lpstr>Problem: Employee Info</vt:lpstr>
      <vt:lpstr>Solution: Employee Info</vt:lpstr>
      <vt:lpstr>Summary</vt:lpstr>
      <vt:lpstr>Questions?</vt:lpstr>
      <vt:lpstr>SoftUni Diamond Partners</vt:lpstr>
      <vt:lpstr>Educational Partners</vt:lpstr>
      <vt:lpstr>Trainings @ Software University (SoftUni)</vt:lpstr>
      <vt:lpstr>License</vt:lpstr>
      <vt:lpstr>Reflection and Annotations</vt:lpstr>
      <vt:lpstr>Table of Contents</vt:lpstr>
      <vt:lpstr>Have a Question?</vt:lpstr>
      <vt:lpstr>Reflection</vt:lpstr>
      <vt:lpstr>What is Metaprogramming?</vt:lpstr>
      <vt:lpstr>What is Reflection?</vt:lpstr>
      <vt:lpstr>When to Use Reflection?</vt:lpstr>
      <vt:lpstr>When Not to Use Reflection?</vt:lpstr>
      <vt:lpstr>Reflection API</vt:lpstr>
      <vt:lpstr>The Class Object</vt:lpstr>
      <vt:lpstr>Class Name</vt:lpstr>
      <vt:lpstr>Base Class and Interfaces</vt:lpstr>
      <vt:lpstr>Problem: Reflection</vt:lpstr>
      <vt:lpstr>Solution: Reflection</vt:lpstr>
      <vt:lpstr>Constructors, Fields and Methods</vt:lpstr>
      <vt:lpstr>Constructors (1)</vt:lpstr>
      <vt:lpstr>Constructors (2)</vt:lpstr>
      <vt:lpstr>Fields Name and Type</vt:lpstr>
      <vt:lpstr>Fields Set and Get</vt:lpstr>
      <vt:lpstr>Methods</vt:lpstr>
      <vt:lpstr>Method Invoke</vt:lpstr>
      <vt:lpstr>Problem: Getters and Setters</vt:lpstr>
      <vt:lpstr>Solution: Getters</vt:lpstr>
      <vt:lpstr>Access Modifiers</vt:lpstr>
      <vt:lpstr>Access Modifiers</vt:lpstr>
      <vt:lpstr>Arrays</vt:lpstr>
      <vt:lpstr>Problem: High Quality Mistakes</vt:lpstr>
      <vt:lpstr>Solution: High Quality Mistakes</vt:lpstr>
      <vt:lpstr>Annotations</vt:lpstr>
      <vt:lpstr>Annotation</vt:lpstr>
      <vt:lpstr>Annotation Usage</vt:lpstr>
      <vt:lpstr>Built-In Annotations (1)</vt:lpstr>
      <vt:lpstr>Built-In Annotations (2)</vt:lpstr>
      <vt:lpstr>Built-In Annotations (3)</vt:lpstr>
      <vt:lpstr>Creating Annotations</vt:lpstr>
      <vt:lpstr>Annotation Elements</vt:lpstr>
      <vt:lpstr>Meta Annotations – @Target</vt:lpstr>
      <vt:lpstr>Meta Annotations – @Retention</vt:lpstr>
      <vt:lpstr>Problem: Create Annotation</vt:lpstr>
      <vt:lpstr>Solution: Create Annotation</vt:lpstr>
      <vt:lpstr>Annotations</vt:lpstr>
      <vt:lpstr>Accessing Annotation (1)</vt:lpstr>
      <vt:lpstr>Accessing Annotation (2)</vt:lpstr>
      <vt:lpstr>Problem: Coding Tracker</vt:lpstr>
      <vt:lpstr>Solution: Coding Tracker (1)</vt:lpstr>
      <vt:lpstr>Solution: Coding Tracker (2)</vt:lpstr>
      <vt:lpstr>Summary</vt:lpstr>
      <vt:lpstr>Questions?</vt:lpstr>
      <vt:lpstr>SoftUni Diamond Partners</vt:lpstr>
      <vt:lpstr>Educational Partners</vt:lpstr>
      <vt:lpstr>Trainings @ Software University (SoftUni)</vt:lpstr>
      <vt:lpstr>License</vt:lpstr>
      <vt:lpstr>Exception Handling</vt:lpstr>
      <vt:lpstr>Table of Contents</vt:lpstr>
      <vt:lpstr>Have a Question?</vt:lpstr>
      <vt:lpstr>What Are Exceptions?</vt:lpstr>
      <vt:lpstr>What Are Exceptions?</vt:lpstr>
      <vt:lpstr>The Throwable Class</vt:lpstr>
      <vt:lpstr>Types of Exceptions</vt:lpstr>
      <vt:lpstr>Exceptions</vt:lpstr>
      <vt:lpstr>Exception Hierarchy </vt:lpstr>
      <vt:lpstr>Handling Exceptions</vt:lpstr>
      <vt:lpstr>Handling Exceptions</vt:lpstr>
      <vt:lpstr>Multiple Catch Blocks – Example</vt:lpstr>
      <vt:lpstr>Handling Exceptions</vt:lpstr>
      <vt:lpstr>Find the Mistake!</vt:lpstr>
      <vt:lpstr>Handling All Exceptions</vt:lpstr>
      <vt:lpstr>The Try-finally Statement</vt:lpstr>
      <vt:lpstr>Try-finally – Example</vt:lpstr>
      <vt:lpstr>How Do Exceptions Work?</vt:lpstr>
      <vt:lpstr>Handling Exceptions</vt:lpstr>
      <vt:lpstr>Throwing Exceptions</vt:lpstr>
      <vt:lpstr>Throwing Exceptions</vt:lpstr>
      <vt:lpstr>Using Throw Keyword</vt:lpstr>
      <vt:lpstr>Re-Throwing Exceptions</vt:lpstr>
      <vt:lpstr>Throwing Exceptions – Example</vt:lpstr>
      <vt:lpstr>Throwing Exceptions</vt:lpstr>
      <vt:lpstr>Best Practices</vt:lpstr>
      <vt:lpstr>Using Catch Block</vt:lpstr>
      <vt:lpstr>Choosing the Exception Type (1)</vt:lpstr>
      <vt:lpstr>Choosing the Exception Type (2)</vt:lpstr>
      <vt:lpstr>Exceptions – Best Practices (1)</vt:lpstr>
      <vt:lpstr>Exceptions – Best Practices (2)</vt:lpstr>
      <vt:lpstr>Custom Exceptions</vt:lpstr>
      <vt:lpstr>Creating Custom Exceptions</vt:lpstr>
      <vt:lpstr>Summary</vt:lpstr>
      <vt:lpstr>Questions?</vt:lpstr>
      <vt:lpstr>SoftUni Diamond Partners</vt:lpstr>
      <vt:lpstr>Educational Partners</vt:lpstr>
      <vt:lpstr>Trainings @ Software University (SoftUni)</vt:lpstr>
      <vt:lpstr>License</vt:lpstr>
      <vt:lpstr>Unit Testing</vt:lpstr>
      <vt:lpstr>Table of Contents</vt:lpstr>
      <vt:lpstr>Have a Question?</vt:lpstr>
      <vt:lpstr>Seven Testing Principles</vt:lpstr>
      <vt:lpstr>Seven Testing Principles (1)</vt:lpstr>
      <vt:lpstr>Seven Testing Principles (2)</vt:lpstr>
      <vt:lpstr>Seven Testing Principles (3)</vt:lpstr>
      <vt:lpstr>Seven Testing Principles (4)</vt:lpstr>
      <vt:lpstr>Seven Testing Principles (5)</vt:lpstr>
      <vt:lpstr>Seven Testing Principles (6)</vt:lpstr>
      <vt:lpstr>Seven Testing Principles (7)</vt:lpstr>
      <vt:lpstr>What is Unit Testing</vt:lpstr>
      <vt:lpstr>Manual Testing (1)</vt:lpstr>
      <vt:lpstr>Manual Testing (2)</vt:lpstr>
      <vt:lpstr>Automated Testing</vt:lpstr>
      <vt:lpstr>Junit (1)</vt:lpstr>
      <vt:lpstr>Junit (2)</vt:lpstr>
      <vt:lpstr>Junit – Writing Tests</vt:lpstr>
      <vt:lpstr>3A Pattern</vt:lpstr>
      <vt:lpstr>Exceptions</vt:lpstr>
      <vt:lpstr>Problem: Test Axe</vt:lpstr>
      <vt:lpstr>Solution: Test Axe (1)</vt:lpstr>
      <vt:lpstr>Solution: Test Axe (2)</vt:lpstr>
      <vt:lpstr>Problem: Test Dummy</vt:lpstr>
      <vt:lpstr>Solution: Test Dummy</vt:lpstr>
      <vt:lpstr>Unit Testing Best Practices</vt:lpstr>
      <vt:lpstr>Assertions</vt:lpstr>
      <vt:lpstr>Assertion Messages</vt:lpstr>
      <vt:lpstr>Magic Numbers</vt:lpstr>
      <vt:lpstr>@Before</vt:lpstr>
      <vt:lpstr>Naming Test Methods</vt:lpstr>
      <vt:lpstr>Problem: Refactor Tests</vt:lpstr>
      <vt:lpstr>Solution: Refactor Tests (1)</vt:lpstr>
      <vt:lpstr>Solution: Refactor Tests (2)</vt:lpstr>
      <vt:lpstr>Dependencies</vt:lpstr>
      <vt:lpstr>Coupling and Testing (1)</vt:lpstr>
      <vt:lpstr>Coupling and Testing (2)</vt:lpstr>
      <vt:lpstr>Dependency Injection</vt:lpstr>
      <vt:lpstr>Goal: Isolating Test Behavior</vt:lpstr>
      <vt:lpstr>Problem: Fake Axe and Dummy</vt:lpstr>
      <vt:lpstr>Solution: Fake Axe and Dummy (1)</vt:lpstr>
      <vt:lpstr>Solution: Fake Axe and Dummy (2)</vt:lpstr>
      <vt:lpstr>Solution: Fake Axe and Dummy (3)</vt:lpstr>
      <vt:lpstr>Solution: Fake Axe and Dummy (4)</vt:lpstr>
      <vt:lpstr>Fake Implementations</vt:lpstr>
      <vt:lpstr>Mocking</vt:lpstr>
      <vt:lpstr>Mockito</vt:lpstr>
      <vt:lpstr>Mockito</vt:lpstr>
      <vt:lpstr>Problem: Mocking</vt:lpstr>
      <vt:lpstr>Solution: Mocking (1)</vt:lpstr>
      <vt:lpstr>Solution: Mocking (2)</vt:lpstr>
      <vt:lpstr>Summary</vt:lpstr>
      <vt:lpstr>Questions?</vt:lpstr>
      <vt:lpstr>SoftUni Diamond Partners</vt:lpstr>
      <vt:lpstr>Educational Partners</vt:lpstr>
      <vt:lpstr>Trainings @ Software University (SoftUni)</vt:lpstr>
      <vt:lpstr>License</vt:lpstr>
      <vt:lpstr>Test-Driven Development</vt:lpstr>
      <vt:lpstr>Table of Contents</vt:lpstr>
      <vt:lpstr>Have a Question?</vt:lpstr>
      <vt:lpstr>Test-Driven Development</vt:lpstr>
      <vt:lpstr>Unit Testing Approaches</vt:lpstr>
      <vt:lpstr>The Code and Test Approach</vt:lpstr>
      <vt:lpstr>The Test-Driven Development Approach</vt:lpstr>
      <vt:lpstr>Test-Driven Development (TDD)</vt:lpstr>
      <vt:lpstr>Why TDD?</vt:lpstr>
      <vt:lpstr>Summary</vt:lpstr>
      <vt:lpstr>Questions?</vt:lpstr>
      <vt:lpstr>SoftUni Diamond Partners</vt:lpstr>
      <vt:lpstr>Educational Partners</vt:lpstr>
      <vt:lpstr>Trainings @ Software University (SoftUni)</vt:lpstr>
      <vt:lpstr>License</vt:lpstr>
      <vt:lpstr>Design Patterns</vt:lpstr>
      <vt:lpstr>Table of Contents</vt:lpstr>
      <vt:lpstr>Have a Question?</vt:lpstr>
      <vt:lpstr>Design Patterns</vt:lpstr>
      <vt:lpstr>What Are Design Patterns?</vt:lpstr>
      <vt:lpstr>What Do Design Patterns Solve?</vt:lpstr>
      <vt:lpstr>Elements of a Design Pattern</vt:lpstr>
      <vt:lpstr>Why Design Patterns?</vt:lpstr>
      <vt:lpstr>Benefits</vt:lpstr>
      <vt:lpstr>Drawbacks</vt:lpstr>
      <vt:lpstr>Types of Design Patterns</vt:lpstr>
      <vt:lpstr>Main Types</vt:lpstr>
      <vt:lpstr>Creational Patterns</vt:lpstr>
      <vt:lpstr>Purposes</vt:lpstr>
      <vt:lpstr>Singleton Pattern</vt:lpstr>
      <vt:lpstr>Double-Check Singleton Example</vt:lpstr>
      <vt:lpstr>Prototype Pattern</vt:lpstr>
      <vt:lpstr>The Prototype Abstract Class</vt:lpstr>
      <vt:lpstr>A Concrete Prototype Class</vt:lpstr>
      <vt:lpstr>Builder Pattern</vt:lpstr>
      <vt:lpstr>Example: Computer Class</vt:lpstr>
      <vt:lpstr>Example: ComputerBuilder Class</vt:lpstr>
      <vt:lpstr>Structural Patterns</vt:lpstr>
      <vt:lpstr>Purposes</vt:lpstr>
      <vt:lpstr>Façade Pattern</vt:lpstr>
      <vt:lpstr>The Façade Class (1)</vt:lpstr>
      <vt:lpstr>The Façade Class (2)</vt:lpstr>
      <vt:lpstr>Subsystem Classes</vt:lpstr>
      <vt:lpstr>Composite Pattern</vt:lpstr>
      <vt:lpstr>The Component Abstract Class</vt:lpstr>
      <vt:lpstr>The Composite Class (1)</vt:lpstr>
      <vt:lpstr>The Composite Class (2)</vt:lpstr>
      <vt:lpstr>The Leaf Class</vt:lpstr>
      <vt:lpstr>Behavioral Patterns</vt:lpstr>
      <vt:lpstr>Purposes</vt:lpstr>
      <vt:lpstr>Command Pattern</vt:lpstr>
      <vt:lpstr>The Command Abstract Class</vt:lpstr>
      <vt:lpstr>Concrete Command Class</vt:lpstr>
      <vt:lpstr>The Receiver Class</vt:lpstr>
      <vt:lpstr>The Invoker Class</vt:lpstr>
      <vt:lpstr>Template Pattern</vt:lpstr>
      <vt:lpstr>The Abstract Class</vt:lpstr>
      <vt:lpstr>A Concrete Class</vt:lpstr>
      <vt:lpstr>Summary</vt:lpstr>
      <vt:lpstr>Questions?</vt:lpstr>
      <vt:lpstr>SoftUni Diamond Partners</vt:lpstr>
      <vt:lpstr>Educational Partners</vt:lpstr>
      <vt:lpstr>Trainings @ Software University (SoftUni)</vt:lpstr>
      <vt:lpstr>License</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OOP - Working with Abstraction</dc:title>
  <dc:subject>Java OOP – Practical Training Course @ SoftUni</dc:subject>
  <dc:creator>Software University</dc:creator>
  <cp:keywords>Reflection; Abstartion; Interface; class; Java Basics; Java; OOP; Software University; SoftUni; programming; coding; software development; education; training; course</cp:keywords>
  <dc:description>© SoftUni – https://softuni.org_x000d_
© Software University – https://softuni.bg_x000d_
_x000d_
Copyrighted document. Unauthorized copy, reproduction or use is not permitted.</dc:description>
  <cp:lastModifiedBy>Natali Angelova</cp:lastModifiedBy>
  <cp:revision>32</cp:revision>
  <dcterms:created xsi:type="dcterms:W3CDTF">2018-05-23T13:08:44Z</dcterms:created>
  <dcterms:modified xsi:type="dcterms:W3CDTF">2021-12-07T12:57:46Z</dcterms:modified>
  <cp:category>programming;computer programming;software development;web development</cp:category>
</cp:coreProperties>
</file>